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handoutMasterIdLst>
    <p:handoutMasterId r:id="rId96"/>
  </p:handoutMasterIdLst>
  <p:sldIdLst>
    <p:sldId id="507" r:id="rId2"/>
    <p:sldId id="554" r:id="rId3"/>
    <p:sldId id="555" r:id="rId4"/>
    <p:sldId id="557" r:id="rId5"/>
    <p:sldId id="558" r:id="rId6"/>
    <p:sldId id="559" r:id="rId7"/>
    <p:sldId id="560" r:id="rId8"/>
    <p:sldId id="561" r:id="rId9"/>
    <p:sldId id="562" r:id="rId10"/>
    <p:sldId id="660" r:id="rId11"/>
    <p:sldId id="563" r:id="rId12"/>
    <p:sldId id="569" r:id="rId13"/>
    <p:sldId id="570" r:id="rId14"/>
    <p:sldId id="571" r:id="rId15"/>
    <p:sldId id="572" r:id="rId16"/>
    <p:sldId id="573" r:id="rId17"/>
    <p:sldId id="661" r:id="rId18"/>
    <p:sldId id="575" r:id="rId19"/>
    <p:sldId id="650" r:id="rId20"/>
    <p:sldId id="578" r:id="rId21"/>
    <p:sldId id="580" r:id="rId22"/>
    <p:sldId id="662" r:id="rId23"/>
    <p:sldId id="581" r:id="rId24"/>
    <p:sldId id="582" r:id="rId25"/>
    <p:sldId id="663" r:id="rId26"/>
    <p:sldId id="583" r:id="rId27"/>
    <p:sldId id="584" r:id="rId28"/>
    <p:sldId id="585" r:id="rId29"/>
    <p:sldId id="586" r:id="rId30"/>
    <p:sldId id="658" r:id="rId31"/>
    <p:sldId id="564" r:id="rId32"/>
    <p:sldId id="589" r:id="rId33"/>
    <p:sldId id="590" r:id="rId34"/>
    <p:sldId id="591" r:id="rId35"/>
    <p:sldId id="592" r:id="rId36"/>
    <p:sldId id="593" r:id="rId37"/>
    <p:sldId id="594" r:id="rId38"/>
    <p:sldId id="595" r:id="rId39"/>
    <p:sldId id="664" r:id="rId40"/>
    <p:sldId id="597" r:id="rId41"/>
    <p:sldId id="565" r:id="rId42"/>
    <p:sldId id="599" r:id="rId43"/>
    <p:sldId id="600" r:id="rId44"/>
    <p:sldId id="601" r:id="rId45"/>
    <p:sldId id="602" r:id="rId46"/>
    <p:sldId id="665" r:id="rId47"/>
    <p:sldId id="603" r:id="rId48"/>
    <p:sldId id="604" r:id="rId49"/>
    <p:sldId id="651" r:id="rId50"/>
    <p:sldId id="566" r:id="rId51"/>
    <p:sldId id="607" r:id="rId52"/>
    <p:sldId id="608" r:id="rId53"/>
    <p:sldId id="609" r:id="rId54"/>
    <p:sldId id="610" r:id="rId55"/>
    <p:sldId id="657" r:id="rId56"/>
    <p:sldId id="666" r:id="rId57"/>
    <p:sldId id="656" r:id="rId58"/>
    <p:sldId id="613" r:id="rId59"/>
    <p:sldId id="614" r:id="rId60"/>
    <p:sldId id="652" r:id="rId61"/>
    <p:sldId id="605" r:id="rId62"/>
    <p:sldId id="617" r:id="rId63"/>
    <p:sldId id="618" r:id="rId64"/>
    <p:sldId id="619" r:id="rId65"/>
    <p:sldId id="620" r:id="rId66"/>
    <p:sldId id="621" r:id="rId67"/>
    <p:sldId id="654" r:id="rId68"/>
    <p:sldId id="653" r:id="rId69"/>
    <p:sldId id="567" r:id="rId70"/>
    <p:sldId id="628" r:id="rId71"/>
    <p:sldId id="629" r:id="rId72"/>
    <p:sldId id="630" r:id="rId73"/>
    <p:sldId id="631" r:id="rId74"/>
    <p:sldId id="632" r:id="rId75"/>
    <p:sldId id="633" r:id="rId76"/>
    <p:sldId id="634" r:id="rId77"/>
    <p:sldId id="635" r:id="rId78"/>
    <p:sldId id="636" r:id="rId79"/>
    <p:sldId id="637" r:id="rId80"/>
    <p:sldId id="638" r:id="rId81"/>
    <p:sldId id="639" r:id="rId82"/>
    <p:sldId id="640" r:id="rId83"/>
    <p:sldId id="641" r:id="rId84"/>
    <p:sldId id="642" r:id="rId85"/>
    <p:sldId id="643" r:id="rId86"/>
    <p:sldId id="644" r:id="rId87"/>
    <p:sldId id="645" r:id="rId88"/>
    <p:sldId id="646" r:id="rId89"/>
    <p:sldId id="647" r:id="rId90"/>
    <p:sldId id="648" r:id="rId91"/>
    <p:sldId id="649" r:id="rId92"/>
    <p:sldId id="622" r:id="rId93"/>
    <p:sldId id="659" r:id="rId94"/>
  </p:sldIdLst>
  <p:sldSz cx="21607463" cy="12152313"/>
  <p:notesSz cx="6858000" cy="9144000"/>
  <p:defaultTextStyle>
    <a:defPPr>
      <a:defRPr lang="fr-FR"/>
    </a:defPPr>
    <a:lvl1pPr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1pPr>
    <a:lvl2pPr marL="1079500" indent="-622300"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2pPr>
    <a:lvl3pPr marL="2159000" indent="-1244600"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3pPr>
    <a:lvl4pPr marL="3240088" indent="-1868488"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4pPr>
    <a:lvl5pPr marL="4319588" indent="-2490788"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5pPr>
    <a:lvl6pPr marL="2286000" algn="l" defTabSz="914400" rtl="0" eaLnBrk="1" latinLnBrk="0" hangingPunct="1">
      <a:defRPr sz="5700" kern="1200">
        <a:solidFill>
          <a:schemeClr val="tx1"/>
        </a:solidFill>
        <a:latin typeface="Arial" charset="0"/>
        <a:ea typeface="ＭＳ Ｐゴシック" pitchFamily="34" charset="-128"/>
        <a:cs typeface="+mn-cs"/>
      </a:defRPr>
    </a:lvl6pPr>
    <a:lvl7pPr marL="2743200" algn="l" defTabSz="914400" rtl="0" eaLnBrk="1" latinLnBrk="0" hangingPunct="1">
      <a:defRPr sz="5700" kern="1200">
        <a:solidFill>
          <a:schemeClr val="tx1"/>
        </a:solidFill>
        <a:latin typeface="Arial" charset="0"/>
        <a:ea typeface="ＭＳ Ｐゴシック" pitchFamily="34" charset="-128"/>
        <a:cs typeface="+mn-cs"/>
      </a:defRPr>
    </a:lvl7pPr>
    <a:lvl8pPr marL="3200400" algn="l" defTabSz="914400" rtl="0" eaLnBrk="1" latinLnBrk="0" hangingPunct="1">
      <a:defRPr sz="5700" kern="1200">
        <a:solidFill>
          <a:schemeClr val="tx1"/>
        </a:solidFill>
        <a:latin typeface="Arial" charset="0"/>
        <a:ea typeface="ＭＳ Ｐゴシック" pitchFamily="34" charset="-128"/>
        <a:cs typeface="+mn-cs"/>
      </a:defRPr>
    </a:lvl8pPr>
    <a:lvl9pPr marL="3657600" algn="l" defTabSz="914400" rtl="0" eaLnBrk="1" latinLnBrk="0" hangingPunct="1">
      <a:defRPr sz="5700"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3828">
          <p15:clr>
            <a:srgbClr val="A4A3A4"/>
          </p15:clr>
        </p15:guide>
        <p15:guide id="2" pos="680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D4F7"/>
    <a:srgbClr val="3550FE"/>
    <a:srgbClr val="0076FF"/>
    <a:srgbClr val="C30000"/>
    <a:srgbClr val="29ABE2"/>
    <a:srgbClr val="0049FF"/>
    <a:srgbClr val="E346FF"/>
    <a:srgbClr val="AE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75769" autoAdjust="0"/>
  </p:normalViewPr>
  <p:slideViewPr>
    <p:cSldViewPr snapToGrid="0" snapToObjects="1">
      <p:cViewPr varScale="1">
        <p:scale>
          <a:sx n="38" d="100"/>
          <a:sy n="38" d="100"/>
        </p:scale>
        <p:origin x="1128" y="63"/>
      </p:cViewPr>
      <p:guideLst>
        <p:guide orient="horz" pos="3828"/>
        <p:guide pos="680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 d="100"/>
        <a:sy n="31" d="100"/>
      </p:scale>
      <p:origin x="0" y="2154"/>
    </p:cViewPr>
  </p:sorterViewPr>
  <p:notesViewPr>
    <p:cSldViewPr snapToGrid="0" snapToObjects="1">
      <p:cViewPr varScale="1">
        <p:scale>
          <a:sx n="117" d="100"/>
          <a:sy n="117" d="100"/>
        </p:scale>
        <p:origin x="-454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3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3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8.wmf"/><Relationship Id="rId1" Type="http://schemas.openxmlformats.org/officeDocument/2006/relationships/image" Target="../media/image3.wmf"/><Relationship Id="rId4" Type="http://schemas.openxmlformats.org/officeDocument/2006/relationships/image" Target="../media/image2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8.wmf"/><Relationship Id="rId1" Type="http://schemas.openxmlformats.org/officeDocument/2006/relationships/image" Target="../media/image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4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59.wmf"/><Relationship Id="rId1" Type="http://schemas.openxmlformats.org/officeDocument/2006/relationships/image" Target="../media/image58.wmf"/><Relationship Id="rId5" Type="http://schemas.openxmlformats.org/officeDocument/2006/relationships/image" Target="../media/image60.wmf"/><Relationship Id="rId4" Type="http://schemas.openxmlformats.org/officeDocument/2006/relationships/image" Target="../media/image2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67.wmf"/><Relationship Id="rId7" Type="http://schemas.openxmlformats.org/officeDocument/2006/relationships/image" Target="../media/image81.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0.wmf"/><Relationship Id="rId5" Type="http://schemas.openxmlformats.org/officeDocument/2006/relationships/image" Target="../media/image79.wmf"/><Relationship Id="rId10" Type="http://schemas.openxmlformats.org/officeDocument/2006/relationships/image" Target="../media/image84.wmf"/><Relationship Id="rId4" Type="http://schemas.openxmlformats.org/officeDocument/2006/relationships/image" Target="../media/image68.wmf"/><Relationship Id="rId9" Type="http://schemas.openxmlformats.org/officeDocument/2006/relationships/image" Target="../media/image8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78.wmf"/><Relationship Id="rId4" Type="http://schemas.openxmlformats.org/officeDocument/2006/relationships/image" Target="../media/image79.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88.wmf"/><Relationship Id="rId7" Type="http://schemas.openxmlformats.org/officeDocument/2006/relationships/image" Target="../media/image91.wmf"/><Relationship Id="rId2" Type="http://schemas.openxmlformats.org/officeDocument/2006/relationships/image" Target="../media/image87.wmf"/><Relationship Id="rId1" Type="http://schemas.openxmlformats.org/officeDocument/2006/relationships/image" Target="../media/image86.wmf"/><Relationship Id="rId6" Type="http://schemas.openxmlformats.org/officeDocument/2006/relationships/image" Target="../media/image90.wmf"/><Relationship Id="rId11" Type="http://schemas.openxmlformats.org/officeDocument/2006/relationships/image" Target="../media/image95.wmf"/><Relationship Id="rId5" Type="http://schemas.openxmlformats.org/officeDocument/2006/relationships/image" Target="../media/image68.wmf"/><Relationship Id="rId10" Type="http://schemas.openxmlformats.org/officeDocument/2006/relationships/image" Target="../media/image94.wmf"/><Relationship Id="rId4" Type="http://schemas.openxmlformats.org/officeDocument/2006/relationships/image" Target="../media/image89.wmf"/><Relationship Id="rId9" Type="http://schemas.openxmlformats.org/officeDocument/2006/relationships/image" Target="../media/image93.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98.wmf"/><Relationship Id="rId7" Type="http://schemas.openxmlformats.org/officeDocument/2006/relationships/image" Target="../media/image101.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77.wmf"/><Relationship Id="rId5" Type="http://schemas.openxmlformats.org/officeDocument/2006/relationships/image" Target="../media/image100.wmf"/><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image" Target="../media/image82.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04.wmf"/><Relationship Id="rId1" Type="http://schemas.openxmlformats.org/officeDocument/2006/relationships/image" Target="../media/image65.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image" Target="../media/image106.wmf"/><Relationship Id="rId3" Type="http://schemas.openxmlformats.org/officeDocument/2006/relationships/image" Target="../media/image112.wmf"/><Relationship Id="rId7" Type="http://schemas.openxmlformats.org/officeDocument/2006/relationships/image" Target="../media/image115.wmf"/><Relationship Id="rId12" Type="http://schemas.openxmlformats.org/officeDocument/2006/relationships/image" Target="../media/image120.wmf"/><Relationship Id="rId2" Type="http://schemas.openxmlformats.org/officeDocument/2006/relationships/image" Target="../media/image111.wmf"/><Relationship Id="rId1" Type="http://schemas.openxmlformats.org/officeDocument/2006/relationships/image" Target="../media/image65.wmf"/><Relationship Id="rId6" Type="http://schemas.openxmlformats.org/officeDocument/2006/relationships/image" Target="../media/image104.wmf"/><Relationship Id="rId11" Type="http://schemas.openxmlformats.org/officeDocument/2006/relationships/image" Target="../media/image119.wmf"/><Relationship Id="rId5" Type="http://schemas.openxmlformats.org/officeDocument/2006/relationships/image" Target="../media/image114.wmf"/><Relationship Id="rId10" Type="http://schemas.openxmlformats.org/officeDocument/2006/relationships/image" Target="../media/image118.wmf"/><Relationship Id="rId4" Type="http://schemas.openxmlformats.org/officeDocument/2006/relationships/image" Target="../media/image113.wmf"/><Relationship Id="rId9" Type="http://schemas.openxmlformats.org/officeDocument/2006/relationships/image" Target="../media/image117.wmf"/><Relationship Id="rId14" Type="http://schemas.openxmlformats.org/officeDocument/2006/relationships/image" Target="../media/image1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7.wmf"/><Relationship Id="rId4"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image" Target="../media/image124.wmf"/><Relationship Id="rId7" Type="http://schemas.openxmlformats.org/officeDocument/2006/relationships/image" Target="../media/image128.wmf"/><Relationship Id="rId2" Type="http://schemas.openxmlformats.org/officeDocument/2006/relationships/image" Target="../media/image123.wmf"/><Relationship Id="rId1" Type="http://schemas.openxmlformats.org/officeDocument/2006/relationships/image" Target="../media/image122.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image" Target="../media/image123.wmf"/><Relationship Id="rId7" Type="http://schemas.openxmlformats.org/officeDocument/2006/relationships/image" Target="../media/image129.wmf"/><Relationship Id="rId2" Type="http://schemas.openxmlformats.org/officeDocument/2006/relationships/image" Target="../media/image122.wmf"/><Relationship Id="rId1" Type="http://schemas.openxmlformats.org/officeDocument/2006/relationships/image" Target="../media/image131.wmf"/><Relationship Id="rId6" Type="http://schemas.openxmlformats.org/officeDocument/2006/relationships/image" Target="../media/image128.wmf"/><Relationship Id="rId5" Type="http://schemas.openxmlformats.org/officeDocument/2006/relationships/image" Target="../media/image125.wmf"/><Relationship Id="rId4" Type="http://schemas.openxmlformats.org/officeDocument/2006/relationships/image" Target="../media/image124.wmf"/><Relationship Id="rId9" Type="http://schemas.openxmlformats.org/officeDocument/2006/relationships/image" Target="../media/image133.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36.wmf"/><Relationship Id="rId7" Type="http://schemas.openxmlformats.org/officeDocument/2006/relationships/image" Target="../media/image140.wmf"/><Relationship Id="rId2" Type="http://schemas.openxmlformats.org/officeDocument/2006/relationships/image" Target="../media/image135.wmf"/><Relationship Id="rId1" Type="http://schemas.openxmlformats.org/officeDocument/2006/relationships/image" Target="../media/image134.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68.wmf"/><Relationship Id="rId7" Type="http://schemas.openxmlformats.org/officeDocument/2006/relationships/image" Target="../media/image82.wmf"/><Relationship Id="rId2" Type="http://schemas.openxmlformats.org/officeDocument/2006/relationships/image" Target="../media/image97.wmf"/><Relationship Id="rId1" Type="http://schemas.openxmlformats.org/officeDocument/2006/relationships/image" Target="../media/image142.wmf"/><Relationship Id="rId6" Type="http://schemas.openxmlformats.org/officeDocument/2006/relationships/image" Target="../media/image81.wmf"/><Relationship Id="rId5" Type="http://schemas.openxmlformats.org/officeDocument/2006/relationships/image" Target="../media/image101.wmf"/><Relationship Id="rId4" Type="http://schemas.openxmlformats.org/officeDocument/2006/relationships/image" Target="../media/image77.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4" Type="http://schemas.openxmlformats.org/officeDocument/2006/relationships/image" Target="../media/image149.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6.wmf"/><Relationship Id="rId4" Type="http://schemas.openxmlformats.org/officeDocument/2006/relationships/image" Target="../media/image152.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48.wmf"/><Relationship Id="rId1" Type="http://schemas.openxmlformats.org/officeDocument/2006/relationships/image" Target="../media/image153.wmf"/><Relationship Id="rId4" Type="http://schemas.openxmlformats.org/officeDocument/2006/relationships/image" Target="../media/image15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7.wmf"/><Relationship Id="rId1" Type="http://schemas.openxmlformats.org/officeDocument/2006/relationships/image" Target="../media/image144.wmf"/><Relationship Id="rId5" Type="http://schemas.openxmlformats.org/officeDocument/2006/relationships/image" Target="../media/image158.wmf"/><Relationship Id="rId4" Type="http://schemas.openxmlformats.org/officeDocument/2006/relationships/image" Target="../media/image152.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160.wmf"/><Relationship Id="rId1" Type="http://schemas.openxmlformats.org/officeDocument/2006/relationships/image" Target="../media/image15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7.wmf"/><Relationship Id="rId4" Type="http://schemas.openxmlformats.org/officeDocument/2006/relationships/image" Target="../media/image16.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63.wmf"/><Relationship Id="rId1" Type="http://schemas.openxmlformats.org/officeDocument/2006/relationships/image" Target="../media/image162.wmf"/><Relationship Id="rId4" Type="http://schemas.openxmlformats.org/officeDocument/2006/relationships/image" Target="../media/image164.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68.wmf"/><Relationship Id="rId7" Type="http://schemas.openxmlformats.org/officeDocument/2006/relationships/image" Target="../media/image167.wmf"/><Relationship Id="rId2" Type="http://schemas.openxmlformats.org/officeDocument/2006/relationships/image" Target="../media/image97.wmf"/><Relationship Id="rId1" Type="http://schemas.openxmlformats.org/officeDocument/2006/relationships/image" Target="../media/image166.wmf"/><Relationship Id="rId6" Type="http://schemas.openxmlformats.org/officeDocument/2006/relationships/image" Target="../media/image77.wmf"/><Relationship Id="rId5" Type="http://schemas.openxmlformats.org/officeDocument/2006/relationships/image" Target="../media/image100.wmf"/><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image" Target="../media/image82.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97.wmf"/><Relationship Id="rId1" Type="http://schemas.openxmlformats.org/officeDocument/2006/relationships/image" Target="../media/image168.wmf"/><Relationship Id="rId6" Type="http://schemas.openxmlformats.org/officeDocument/2006/relationships/image" Target="../media/image169.wmf"/><Relationship Id="rId5" Type="http://schemas.openxmlformats.org/officeDocument/2006/relationships/image" Target="../media/image100.wmf"/><Relationship Id="rId4" Type="http://schemas.openxmlformats.org/officeDocument/2006/relationships/image" Target="../media/image99.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97.wmf"/><Relationship Id="rId1" Type="http://schemas.openxmlformats.org/officeDocument/2006/relationships/image" Target="../media/image168.wmf"/><Relationship Id="rId6" Type="http://schemas.openxmlformats.org/officeDocument/2006/relationships/image" Target="../media/image171.wmf"/><Relationship Id="rId5" Type="http://schemas.openxmlformats.org/officeDocument/2006/relationships/image" Target="../media/image100.wmf"/><Relationship Id="rId4" Type="http://schemas.openxmlformats.org/officeDocument/2006/relationships/image" Target="../media/image99.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172.wmf"/><Relationship Id="rId7" Type="http://schemas.openxmlformats.org/officeDocument/2006/relationships/image" Target="../media/image81.wmf"/><Relationship Id="rId2" Type="http://schemas.openxmlformats.org/officeDocument/2006/relationships/image" Target="../media/image166.wmf"/><Relationship Id="rId1" Type="http://schemas.openxmlformats.org/officeDocument/2006/relationships/image" Target="../media/image77.wmf"/><Relationship Id="rId6" Type="http://schemas.openxmlformats.org/officeDocument/2006/relationships/image" Target="../media/image167.wmf"/><Relationship Id="rId11" Type="http://schemas.openxmlformats.org/officeDocument/2006/relationships/image" Target="../media/image175.wmf"/><Relationship Id="rId5" Type="http://schemas.openxmlformats.org/officeDocument/2006/relationships/image" Target="../media/image173.wmf"/><Relationship Id="rId10" Type="http://schemas.openxmlformats.org/officeDocument/2006/relationships/image" Target="../media/image174.wmf"/><Relationship Id="rId4" Type="http://schemas.openxmlformats.org/officeDocument/2006/relationships/image" Target="../media/image98.wmf"/><Relationship Id="rId9" Type="http://schemas.openxmlformats.org/officeDocument/2006/relationships/image" Target="../media/image102.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97.wmf"/><Relationship Id="rId7" Type="http://schemas.openxmlformats.org/officeDocument/2006/relationships/image" Target="../media/image81.wmf"/><Relationship Id="rId2" Type="http://schemas.openxmlformats.org/officeDocument/2006/relationships/image" Target="../media/image166.wmf"/><Relationship Id="rId1" Type="http://schemas.openxmlformats.org/officeDocument/2006/relationships/image" Target="../media/image77.wmf"/><Relationship Id="rId6" Type="http://schemas.openxmlformats.org/officeDocument/2006/relationships/image" Target="../media/image167.wmf"/><Relationship Id="rId11" Type="http://schemas.openxmlformats.org/officeDocument/2006/relationships/image" Target="../media/image176.wmf"/><Relationship Id="rId5" Type="http://schemas.openxmlformats.org/officeDocument/2006/relationships/image" Target="../media/image99.wmf"/><Relationship Id="rId10" Type="http://schemas.openxmlformats.org/officeDocument/2006/relationships/image" Target="../media/image100.wmf"/><Relationship Id="rId4" Type="http://schemas.openxmlformats.org/officeDocument/2006/relationships/image" Target="../media/image68.wmf"/><Relationship Id="rId9" Type="http://schemas.openxmlformats.org/officeDocument/2006/relationships/image" Target="../media/image102.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68.wmf"/><Relationship Id="rId7" Type="http://schemas.openxmlformats.org/officeDocument/2006/relationships/image" Target="../media/image167.wmf"/><Relationship Id="rId2" Type="http://schemas.openxmlformats.org/officeDocument/2006/relationships/image" Target="../media/image97.wmf"/><Relationship Id="rId1" Type="http://schemas.openxmlformats.org/officeDocument/2006/relationships/image" Target="../media/image166.wmf"/><Relationship Id="rId6" Type="http://schemas.openxmlformats.org/officeDocument/2006/relationships/image" Target="../media/image77.wmf"/><Relationship Id="rId5" Type="http://schemas.openxmlformats.org/officeDocument/2006/relationships/image" Target="../media/image100.wmf"/><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image" Target="../media/image82.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181.wmf"/><Relationship Id="rId7" Type="http://schemas.openxmlformats.org/officeDocument/2006/relationships/image" Target="../media/image183.wmf"/><Relationship Id="rId2" Type="http://schemas.openxmlformats.org/officeDocument/2006/relationships/image" Target="../media/image180.wmf"/><Relationship Id="rId1" Type="http://schemas.openxmlformats.org/officeDocument/2006/relationships/image" Target="../media/image179.wmf"/><Relationship Id="rId6" Type="http://schemas.openxmlformats.org/officeDocument/2006/relationships/image" Target="../media/image182.wmf"/><Relationship Id="rId5" Type="http://schemas.openxmlformats.org/officeDocument/2006/relationships/image" Target="../media/image100.wmf"/><Relationship Id="rId10" Type="http://schemas.openxmlformats.org/officeDocument/2006/relationships/image" Target="../media/image167.wmf"/><Relationship Id="rId4" Type="http://schemas.openxmlformats.org/officeDocument/2006/relationships/image" Target="../media/image99.wmf"/><Relationship Id="rId9" Type="http://schemas.openxmlformats.org/officeDocument/2006/relationships/image" Target="../media/image102.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183.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18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19.wmf"/><Relationship Id="rId1" Type="http://schemas.openxmlformats.org/officeDocument/2006/relationships/image" Target="../media/image18.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8.wmf"/><Relationship Id="rId1" Type="http://schemas.openxmlformats.org/officeDocument/2006/relationships/image" Target="../media/image3.wmf"/><Relationship Id="rId4"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5" Type="http://schemas.openxmlformats.org/officeDocument/2006/relationships/image" Target="../media/image28.wmf"/><Relationship Id="rId4"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cs typeface="Arial" pitchFamily="34" charset="0"/>
              </a:defRPr>
            </a:lvl1pPr>
          </a:lstStyle>
          <a:p>
            <a:pPr>
              <a:defRPr/>
            </a:pPr>
            <a:fld id="{05ED38CE-B7FF-41BF-9500-CEA2940B906C}" type="datetimeFigureOut">
              <a:rPr lang="fr-FR"/>
              <a:pPr>
                <a:defRPr/>
              </a:pPr>
              <a:t>19/10/2019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cs typeface="Arial" pitchFamily="34" charset="0"/>
              </a:defRPr>
            </a:lvl1pPr>
          </a:lstStyle>
          <a:p>
            <a:pPr>
              <a:defRPr/>
            </a:pPr>
            <a:fld id="{6963DFED-6B98-4188-846F-160B8DB02AAE}" type="slidenum">
              <a:rPr lang="fr-FR"/>
              <a:pPr>
                <a:defRPr/>
              </a:pPr>
              <a:t>‹#›</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cs typeface="Arial" pitchFamily="34" charset="0"/>
              </a:defRPr>
            </a:lvl1pPr>
          </a:lstStyle>
          <a:p>
            <a:pPr>
              <a:defRPr/>
            </a:pPr>
            <a:fld id="{93CAAF0B-5226-4044-84AE-4C4A53D6F843}" type="datetimeFigureOut">
              <a:rPr lang="fr-FR"/>
              <a:pPr>
                <a:defRPr/>
              </a:pPr>
              <a:t>19/10/2019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CH" noProof="0"/>
              <a:t>Cliquez pour modifier les styles du texte du masque</a:t>
            </a:r>
          </a:p>
          <a:p>
            <a:pPr lvl="1"/>
            <a:r>
              <a:rPr lang="fr-CH" noProof="0"/>
              <a:t>Deuxième niveau</a:t>
            </a:r>
          </a:p>
          <a:p>
            <a:pPr lvl="2"/>
            <a:r>
              <a:rPr lang="fr-CH" noProof="0"/>
              <a:t>Troisième niveau</a:t>
            </a:r>
          </a:p>
          <a:p>
            <a:pPr lvl="3"/>
            <a:r>
              <a:rPr lang="fr-CH" noProof="0"/>
              <a:t>Quatrième niveau</a:t>
            </a:r>
          </a:p>
          <a:p>
            <a:pPr lvl="4"/>
            <a:r>
              <a:rPr lang="fr-CH" noProof="0"/>
              <a:t>Cinquième niveau</a:t>
            </a:r>
            <a:endParaRPr lang="fr-FR" noProof="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cs typeface="Arial" pitchFamily="34" charset="0"/>
              </a:defRPr>
            </a:lvl1pPr>
          </a:lstStyle>
          <a:p>
            <a:pPr>
              <a:defRPr/>
            </a:pPr>
            <a:fld id="{2A590E4C-ABD9-406D-9257-D1132C217B21}" type="slidenum">
              <a:rPr lang="fr-FR"/>
              <a:pPr>
                <a:defRPr/>
              </a:pPr>
              <a:t>‹#›</a:t>
            </a:fld>
            <a:endParaRPr lang="fr-FR"/>
          </a:p>
        </p:txBody>
      </p:sp>
    </p:spTree>
  </p:cSld>
  <p:clrMap bg1="lt1" tx1="dk1" bg2="lt2" tx2="dk2" accent1="accent1" accent2="accent2" accent3="accent3" accent4="accent4" accent5="accent5" accent6="accent6" hlink="hlink" folHlink="folHlink"/>
  <p:notesStyle>
    <a:lvl1pPr algn="l" defTabSz="1079500" rtl="0" eaLnBrk="0" fontAlgn="base" hangingPunct="0">
      <a:spcBef>
        <a:spcPct val="30000"/>
      </a:spcBef>
      <a:spcAft>
        <a:spcPct val="0"/>
      </a:spcAft>
      <a:defRPr sz="2800" kern="1200">
        <a:solidFill>
          <a:schemeClr val="tx1"/>
        </a:solidFill>
        <a:latin typeface="+mn-lt"/>
        <a:ea typeface="ＭＳ Ｐゴシック" charset="0"/>
        <a:cs typeface="ＭＳ Ｐゴシック" charset="0"/>
      </a:defRPr>
    </a:lvl1pPr>
    <a:lvl2pPr marL="1079500"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2pPr>
    <a:lvl3pPr marL="2159000"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3pPr>
    <a:lvl4pPr marL="3240088"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4pPr>
    <a:lvl5pPr marL="4319588"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5pPr>
    <a:lvl6pPr marL="5401361" algn="l" defTabSz="1080272" rtl="0" eaLnBrk="1" latinLnBrk="0" hangingPunct="1">
      <a:defRPr sz="2800" kern="1200">
        <a:solidFill>
          <a:schemeClr val="tx1"/>
        </a:solidFill>
        <a:latin typeface="+mn-lt"/>
        <a:ea typeface="+mn-ea"/>
        <a:cs typeface="+mn-cs"/>
      </a:defRPr>
    </a:lvl6pPr>
    <a:lvl7pPr marL="6481633" algn="l" defTabSz="1080272" rtl="0" eaLnBrk="1" latinLnBrk="0" hangingPunct="1">
      <a:defRPr sz="2800" kern="1200">
        <a:solidFill>
          <a:schemeClr val="tx1"/>
        </a:solidFill>
        <a:latin typeface="+mn-lt"/>
        <a:ea typeface="+mn-ea"/>
        <a:cs typeface="+mn-cs"/>
      </a:defRPr>
    </a:lvl7pPr>
    <a:lvl8pPr marL="7561905" algn="l" defTabSz="1080272" rtl="0" eaLnBrk="1" latinLnBrk="0" hangingPunct="1">
      <a:defRPr sz="2800" kern="1200">
        <a:solidFill>
          <a:schemeClr val="tx1"/>
        </a:solidFill>
        <a:latin typeface="+mn-lt"/>
        <a:ea typeface="+mn-ea"/>
        <a:cs typeface="+mn-cs"/>
      </a:defRPr>
    </a:lvl8pPr>
    <a:lvl9pPr marL="8642177" algn="l" defTabSz="1080272" rtl="0" eaLnBrk="1" latinLnBrk="0" hangingPunct="1">
      <a:defRPr sz="2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r>
              <a:rPr lang="fr-FR" dirty="0">
                <a:ea typeface="ＭＳ Ｐゴシック" pitchFamily="34" charset="-128"/>
              </a:rPr>
              <a:t>Lecture 1: move </a:t>
            </a:r>
            <a:r>
              <a:rPr lang="fr-FR" dirty="0" err="1">
                <a:ea typeface="ＭＳ Ｐゴシック" pitchFamily="34" charset="-128"/>
              </a:rPr>
              <a:t>rapidly</a:t>
            </a:r>
            <a:r>
              <a:rPr lang="fr-FR" dirty="0">
                <a:ea typeface="ＭＳ Ｐゴシック" pitchFamily="34" charset="-128"/>
              </a:rPr>
              <a:t> </a:t>
            </a:r>
            <a:r>
              <a:rPr lang="fr-FR" dirty="0" err="1">
                <a:ea typeface="ＭＳ Ｐゴシック" pitchFamily="34" charset="-128"/>
              </a:rPr>
              <a:t>through</a:t>
            </a:r>
            <a:r>
              <a:rPr lang="fr-FR" dirty="0">
                <a:ea typeface="ＭＳ Ｐゴシック" pitchFamily="34" charset="-128"/>
              </a:rPr>
              <a:t> the </a:t>
            </a:r>
            <a:r>
              <a:rPr lang="fr-FR" dirty="0" err="1">
                <a:ea typeface="ＭＳ Ｐゴシック" pitchFamily="34" charset="-128"/>
              </a:rPr>
              <a:t>review</a:t>
            </a:r>
            <a:r>
              <a:rPr lang="fr-FR" dirty="0">
                <a:ea typeface="ＭＳ Ｐゴシック" pitchFamily="34" charset="-128"/>
              </a:rPr>
              <a:t>, </a:t>
            </a:r>
            <a:r>
              <a:rPr lang="fr-FR" dirty="0" err="1">
                <a:ea typeface="ＭＳ Ｐゴシック" pitchFamily="34" charset="-128"/>
              </a:rPr>
              <a:t>then</a:t>
            </a:r>
            <a:r>
              <a:rPr lang="fr-FR" dirty="0">
                <a:ea typeface="ＭＳ Ｐゴシック" pitchFamily="34" charset="-128"/>
              </a:rPr>
              <a:t> </a:t>
            </a:r>
            <a:r>
              <a:rPr lang="fr-FR" dirty="0" err="1">
                <a:ea typeface="ＭＳ Ｐゴシック" pitchFamily="34" charset="-128"/>
              </a:rPr>
              <a:t>AdEx</a:t>
            </a:r>
            <a:r>
              <a:rPr lang="fr-FR" dirty="0">
                <a:ea typeface="ＭＳ Ｐゴシック" pitchFamily="34" charset="-128"/>
              </a:rPr>
              <a:t> on the </a:t>
            </a:r>
            <a:r>
              <a:rPr lang="fr-FR" dirty="0" err="1">
                <a:ea typeface="ＭＳ Ｐゴシック" pitchFamily="34" charset="-128"/>
              </a:rPr>
              <a:t>Blackboard</a:t>
            </a:r>
            <a:r>
              <a:rPr lang="fr-FR" dirty="0">
                <a:ea typeface="ＭＳ Ｐゴシック" pitchFamily="34" charset="-128"/>
              </a:rPr>
              <a:t>. </a:t>
            </a:r>
          </a:p>
          <a:p>
            <a:r>
              <a:rPr lang="fr-FR" dirty="0">
                <a:ea typeface="ＭＳ Ｐゴシック" pitchFamily="34" charset="-128"/>
              </a:rPr>
              <a:t>                Quiz of </a:t>
            </a:r>
            <a:r>
              <a:rPr lang="fr-FR" dirty="0" err="1">
                <a:ea typeface="ＭＳ Ｐゴシック" pitchFamily="34" charset="-128"/>
              </a:rPr>
              <a:t>nullclines</a:t>
            </a:r>
            <a:r>
              <a:rPr lang="fr-FR" baseline="0" dirty="0">
                <a:ea typeface="ＭＳ Ｐゴシック" pitchFamily="34" charset="-128"/>
              </a:rPr>
              <a:t> in middle of lecture (</a:t>
            </a:r>
            <a:r>
              <a:rPr lang="fr-FR" baseline="0" dirty="0" err="1">
                <a:ea typeface="ＭＳ Ｐゴシック" pitchFamily="34" charset="-128"/>
              </a:rPr>
              <a:t>at</a:t>
            </a:r>
            <a:r>
              <a:rPr lang="fr-FR" baseline="0" dirty="0">
                <a:ea typeface="ＭＳ Ｐゴシック" pitchFamily="34" charset="-128"/>
              </a:rPr>
              <a:t> about 9:35)</a:t>
            </a:r>
          </a:p>
          <a:p>
            <a:r>
              <a:rPr lang="fr-FR" baseline="0" dirty="0">
                <a:ea typeface="ＭＳ Ｐゴシック" pitchFamily="34" charset="-128"/>
              </a:rPr>
              <a:t>               </a:t>
            </a:r>
            <a:r>
              <a:rPr lang="fr-FR" baseline="0" dirty="0" err="1">
                <a:ea typeface="ＭＳ Ｐゴシック" pitchFamily="34" charset="-128"/>
              </a:rPr>
              <a:t>Exercise</a:t>
            </a:r>
            <a:r>
              <a:rPr lang="fr-FR" baseline="0" dirty="0">
                <a:ea typeface="ＭＳ Ｐゴシック" pitchFamily="34" charset="-128"/>
              </a:rPr>
              <a:t> 1 </a:t>
            </a:r>
            <a:r>
              <a:rPr lang="fr-FR" baseline="0" dirty="0" err="1">
                <a:ea typeface="ＭＳ Ｐゴシック" pitchFamily="34" charset="-128"/>
              </a:rPr>
              <a:t>should</a:t>
            </a:r>
            <a:r>
              <a:rPr lang="fr-FR" baseline="0" dirty="0">
                <a:ea typeface="ＭＳ Ｐゴシック" pitchFamily="34" charset="-128"/>
              </a:rPr>
              <a:t> </a:t>
            </a:r>
            <a:r>
              <a:rPr lang="fr-FR" baseline="0" dirty="0" err="1">
                <a:ea typeface="ＭＳ Ｐゴシック" pitchFamily="34" charset="-128"/>
              </a:rPr>
              <a:t>start</a:t>
            </a:r>
            <a:r>
              <a:rPr lang="fr-FR" baseline="0" dirty="0">
                <a:ea typeface="ＭＳ Ｐゴシック" pitchFamily="34" charset="-128"/>
              </a:rPr>
              <a:t> </a:t>
            </a:r>
            <a:r>
              <a:rPr lang="fr-FR" baseline="0" dirty="0" err="1">
                <a:ea typeface="ＭＳ Ｐゴシック" pitchFamily="34" charset="-128"/>
              </a:rPr>
              <a:t>at</a:t>
            </a:r>
            <a:r>
              <a:rPr lang="fr-FR" baseline="0" dirty="0">
                <a:ea typeface="ＭＳ Ｐゴシック" pitchFamily="34" charset="-128"/>
              </a:rPr>
              <a:t> end of lecture</a:t>
            </a:r>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1</a:t>
            </a:fld>
            <a:endParaRPr lang="fr-FR">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It's just the adaptive exponential integrate and fire model, except that the non-linear term here has disappeared, and, instead, we've work with a sharper threshold. The threshold itself can be time dependent, as before.</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33</a:t>
            </a:fld>
            <a:endParaRPr lang="fr-FR"/>
          </a:p>
        </p:txBody>
      </p:sp>
    </p:spTree>
    <p:extLst>
      <p:ext uri="{BB962C8B-B14F-4D97-AF65-F5344CB8AC3E}">
        <p14:creationId xmlns:p14="http://schemas.microsoft.com/office/powerpoint/2010/main" val="1541276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Eta is an adaptation kernel, and kernel kappa describes the response to spike arrival.</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34</a:t>
            </a:fld>
            <a:endParaRPr lang="fr-FR"/>
          </a:p>
        </p:txBody>
      </p:sp>
    </p:spTree>
    <p:extLst>
      <p:ext uri="{BB962C8B-B14F-4D97-AF65-F5344CB8AC3E}">
        <p14:creationId xmlns:p14="http://schemas.microsoft.com/office/powerpoint/2010/main" val="53821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A3B277B-5CBE-4F8A-BC16-6982325C3D6B}" type="slidenum">
              <a:rPr lang="fr-FR" smtClean="0"/>
              <a:pPr/>
              <a:t>35</a:t>
            </a:fld>
            <a:endParaRPr lang="fr-F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r>
              <a:rPr lang="en-US" dirty="0"/>
              <a:t>And there are three of these kernels, a filter </a:t>
            </a:r>
            <a:r>
              <a:rPr lang="en-US" altLang="zh-CN" b="1" dirty="0"/>
              <a:t>kappa</a:t>
            </a:r>
            <a:r>
              <a:rPr lang="en-US" altLang="zh-CN" dirty="0"/>
              <a:t> </a:t>
            </a:r>
            <a:r>
              <a:rPr lang="en-US" dirty="0"/>
              <a:t>for the external input, a filter </a:t>
            </a:r>
            <a:r>
              <a:rPr lang="en-US" b="1" dirty="0"/>
              <a:t>eta</a:t>
            </a:r>
            <a:r>
              <a:rPr lang="en-US" dirty="0"/>
              <a:t> that describes refraction as an adaptation, and the filter </a:t>
            </a:r>
            <a:r>
              <a:rPr lang="en-US" b="1" dirty="0"/>
              <a:t>theta</a:t>
            </a:r>
            <a:r>
              <a:rPr lang="en-US" dirty="0"/>
              <a:t> that accounts for the dynamic threshold, an increased threshold immediately after a spike.</a:t>
            </a:r>
            <a:endParaRPr lang="fr-F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A3B277B-5CBE-4F8A-BC16-6982325C3D6B}" type="slidenum">
              <a:rPr lang="fr-FR" smtClean="0"/>
              <a:pPr/>
              <a:t>37</a:t>
            </a:fld>
            <a:endParaRPr lang="fr-F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A3B277B-5CBE-4F8A-BC16-6982325C3D6B}" type="slidenum">
              <a:rPr lang="fr-FR" smtClean="0"/>
              <a:pPr/>
              <a:t>38</a:t>
            </a:fld>
            <a:endParaRPr lang="fr-F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filter kappa here, the filter eta here, the filter theta 1 here - all are treated in a parallel fashion.</a:t>
            </a:r>
          </a:p>
          <a:p>
            <a:r>
              <a:rPr lang="en-US" altLang="zh-CN" dirty="0"/>
              <a:t>These filters are used in convolutions of the </a:t>
            </a:r>
            <a:r>
              <a:rPr lang="en-US" altLang="zh-CN" b="1" dirty="0"/>
              <a:t>input</a:t>
            </a:r>
            <a:r>
              <a:rPr lang="en-US" altLang="zh-CN" dirty="0"/>
              <a:t> with the filter kappa, convolutions of the </a:t>
            </a:r>
            <a:r>
              <a:rPr lang="en-US" altLang="zh-CN" b="1" dirty="0"/>
              <a:t>output</a:t>
            </a:r>
            <a:r>
              <a:rPr lang="en-US" altLang="zh-CN" dirty="0"/>
              <a:t> spike train with the filter eta and with the filter theta 1.</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39</a:t>
            </a:fld>
            <a:endParaRPr lang="fr-FR"/>
          </a:p>
        </p:txBody>
      </p:sp>
    </p:spTree>
    <p:extLst>
      <p:ext uri="{BB962C8B-B14F-4D97-AF65-F5344CB8AC3E}">
        <p14:creationId xmlns:p14="http://schemas.microsoft.com/office/powerpoint/2010/main" val="4240667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should start before the break.</a:t>
            </a:r>
          </a:p>
        </p:txBody>
      </p:sp>
      <p:sp>
        <p:nvSpPr>
          <p:cNvPr id="4" name="Slide Number Placeholder 3"/>
          <p:cNvSpPr>
            <a:spLocks noGrp="1"/>
          </p:cNvSpPr>
          <p:nvPr>
            <p:ph type="sldNum" sz="quarter" idx="10"/>
          </p:nvPr>
        </p:nvSpPr>
        <p:spPr/>
        <p:txBody>
          <a:bodyPr/>
          <a:lstStyle/>
          <a:p>
            <a:pPr>
              <a:defRPr/>
            </a:pPr>
            <a:fld id="{2A590E4C-ABD9-406D-9257-D1132C217B21}" type="slidenum">
              <a:rPr lang="fr-FR" smtClean="0"/>
              <a:pPr>
                <a:defRPr/>
              </a:pPr>
              <a:t>40</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41</a:t>
            </a:fld>
            <a:endParaRPr lang="fr-FR">
              <a:cs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A3B277B-5CBE-4F8A-BC16-6982325C3D6B}" type="slidenum">
              <a:rPr lang="fr-FR" smtClean="0"/>
              <a:pPr/>
              <a:t>42</a:t>
            </a:fld>
            <a:endParaRPr lang="fr-F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r>
              <a:rPr lang="en-US" dirty="0"/>
              <a:t>We say that firing is a stochastic process with a firing intensity that depends on the momentary distance between the membrane potential.</a:t>
            </a:r>
            <a:endParaRPr lang="fr-F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FA60DA9-EC97-4C11-8B98-4EE40C90E17C}" type="slidenum">
              <a:rPr lang="en-US" smtClean="0"/>
              <a:pPr/>
              <a:t>43</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B28B18B-8378-4C03-9FC6-AB9C9EF3DA90}" type="slidenum">
              <a:rPr lang="fr-FR" smtClean="0"/>
              <a:pPr/>
              <a:t>2</a:t>
            </a:fld>
            <a:endParaRPr lang="fr-F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3D10988E-B23C-4D44-8E10-A710DC5CD4FF}" type="slidenum">
              <a:rPr lang="en-US" smtClean="0"/>
              <a:pPr/>
              <a:t>44</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spike response model with escape noise, also called generalized linear model.</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45</a:t>
            </a:fld>
            <a:endParaRPr lang="fr-FR"/>
          </a:p>
        </p:txBody>
      </p:sp>
    </p:spTree>
    <p:extLst>
      <p:ext uri="{BB962C8B-B14F-4D97-AF65-F5344CB8AC3E}">
        <p14:creationId xmlns:p14="http://schemas.microsoft.com/office/powerpoint/2010/main" val="1428519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A3B277B-5CBE-4F8A-BC16-6982325C3D6B}" type="slidenum">
              <a:rPr lang="fr-FR" smtClean="0"/>
              <a:pPr/>
              <a:t>48</a:t>
            </a:fld>
            <a:endParaRPr lang="fr-F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r>
              <a:rPr lang="en-US" dirty="0"/>
              <a:t>If you take a spike response model with its three linear filters, and if we add escape noise, then we can write down the likelihood of an observed spike train, the likelihood that such a spike train could have been generated by the model. Thus, we have a generative model for spike trains.</a:t>
            </a:r>
            <a:endParaRPr lang="fr-F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12</a:t>
            </a:r>
            <a:r>
              <a:rPr lang="en-US" baseline="0" dirty="0"/>
              <a:t> minutes for the students, to do the exercise</a:t>
            </a:r>
            <a:endParaRPr lang="en-US" dirty="0"/>
          </a:p>
        </p:txBody>
      </p:sp>
      <p:sp>
        <p:nvSpPr>
          <p:cNvPr id="4" name="Slide Number Placeholder 3"/>
          <p:cNvSpPr>
            <a:spLocks noGrp="1"/>
          </p:cNvSpPr>
          <p:nvPr>
            <p:ph type="sldNum" sz="quarter" idx="10"/>
          </p:nvPr>
        </p:nvSpPr>
        <p:spPr/>
        <p:txBody>
          <a:bodyPr/>
          <a:lstStyle/>
          <a:p>
            <a:pPr>
              <a:defRPr/>
            </a:pPr>
            <a:fld id="{2A590E4C-ABD9-406D-9257-D1132C217B21}" type="slidenum">
              <a:rPr lang="fr-FR" smtClean="0"/>
              <a:pPr>
                <a:defRPr/>
              </a:pPr>
              <a:t>49</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50</a:t>
            </a:fld>
            <a:endParaRPr lang="fr-FR">
              <a:cs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A3B277B-5CBE-4F8A-BC16-6982325C3D6B}" type="slidenum">
              <a:rPr lang="fr-FR" smtClean="0"/>
              <a:pPr/>
              <a:t>51</a:t>
            </a:fld>
            <a:endParaRPr lang="fr-F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so far, our approach has been limited to the sub threshold membrane potential. Ideally, from a neuron model, we would also like to predict spikes.</a:t>
            </a:r>
          </a:p>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59</a:t>
            </a:fld>
            <a:endParaRPr lang="fr-FR"/>
          </a:p>
        </p:txBody>
      </p:sp>
    </p:spTree>
    <p:extLst>
      <p:ext uri="{BB962C8B-B14F-4D97-AF65-F5344CB8AC3E}">
        <p14:creationId xmlns:p14="http://schemas.microsoft.com/office/powerpoint/2010/main" val="3026558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61</a:t>
            </a:fld>
            <a:endParaRPr lang="fr-FR">
              <a:cs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A3B277B-5CBE-4F8A-BC16-6982325C3D6B}" type="slidenum">
              <a:rPr lang="fr-FR" smtClean="0"/>
              <a:pPr/>
              <a:t>63</a:t>
            </a:fld>
            <a:endParaRPr lang="fr-F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A3B277B-5CBE-4F8A-BC16-6982325C3D6B}" type="slidenum">
              <a:rPr lang="fr-FR" smtClean="0"/>
              <a:pPr/>
              <a:t>67</a:t>
            </a:fld>
            <a:endParaRPr lang="fr-F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11</a:t>
            </a:fld>
            <a:endParaRPr lang="fr-FR">
              <a:cs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A3B277B-5CBE-4F8A-BC16-6982325C3D6B}" type="slidenum">
              <a:rPr lang="fr-FR" smtClean="0"/>
              <a:pPr/>
              <a:t>68</a:t>
            </a:fld>
            <a:endParaRPr lang="fr-F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69</a:t>
            </a:fld>
            <a:endParaRPr lang="fr-FR">
              <a:cs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A3B277B-5CBE-4F8A-BC16-6982325C3D6B}" type="slidenum">
              <a:rPr lang="fr-FR" smtClean="0"/>
              <a:pPr/>
              <a:t>71</a:t>
            </a:fld>
            <a:endParaRPr lang="fr-F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A3B277B-5CBE-4F8A-BC16-6982325C3D6B}" type="slidenum">
              <a:rPr lang="fr-FR" smtClean="0"/>
              <a:pPr/>
              <a:t>74</a:t>
            </a:fld>
            <a:endParaRPr lang="fr-F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spike the rate in itself is just one millisecond or two or three. But a single spike has an effect still 10 seconds later.</a:t>
            </a:r>
          </a:p>
          <a:p>
            <a:r>
              <a:rPr lang="en-US" altLang="zh-CN" dirty="0"/>
              <a:t>So these adaptation effects, they're not just 50 milliseconds or 200 milliseconds. They extend over several seconds. They are strongest for short times, for 10 milliseconds, for 50 milliseconds. But you still have a measurable effect 10 seconds later from a single spike.</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75</a:t>
            </a:fld>
            <a:endParaRPr lang="fr-FR"/>
          </a:p>
        </p:txBody>
      </p:sp>
    </p:spTree>
    <p:extLst>
      <p:ext uri="{BB962C8B-B14F-4D97-AF65-F5344CB8AC3E}">
        <p14:creationId xmlns:p14="http://schemas.microsoft.com/office/powerpoint/2010/main" val="3620385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all this is modeling off in vitro data: An experimentalist injects a current into a neuron and measures the response.</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76</a:t>
            </a:fld>
            <a:endParaRPr lang="fr-FR"/>
          </a:p>
        </p:txBody>
      </p:sp>
    </p:spTree>
    <p:extLst>
      <p:ext uri="{BB962C8B-B14F-4D97-AF65-F5344CB8AC3E}">
        <p14:creationId xmlns:p14="http://schemas.microsoft.com/office/powerpoint/2010/main" val="3360623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77</a:t>
            </a:fld>
            <a:endParaRPr lang="fr-FR">
              <a:cs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for in vivo data, in most cases, recordings are done extracellularly, which means that you don't have access to subthreshold voltage.</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78</a:t>
            </a:fld>
            <a:endParaRPr lang="fr-FR"/>
          </a:p>
        </p:txBody>
      </p:sp>
    </p:spTree>
    <p:extLst>
      <p:ext uri="{BB962C8B-B14F-4D97-AF65-F5344CB8AC3E}">
        <p14:creationId xmlns:p14="http://schemas.microsoft.com/office/powerpoint/2010/main" val="3295475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91</a:t>
            </a:fld>
            <a:endParaRPr lang="fr-FR">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12</a:t>
            </a:fld>
            <a:endParaRPr lang="fr-FR"/>
          </a:p>
        </p:txBody>
      </p:sp>
    </p:spTree>
    <p:extLst>
      <p:ext uri="{BB962C8B-B14F-4D97-AF65-F5344CB8AC3E}">
        <p14:creationId xmlns:p14="http://schemas.microsoft.com/office/powerpoint/2010/main" val="2663293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one question is whether we can sit in front of the computer and try to optimize parameters by hand or whether we can predict the type of behavior we are expected to get just looking at our choice of parameters. Phase plane analysis will help for this.</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17</a:t>
            </a:fld>
            <a:endParaRPr lang="fr-FR"/>
          </a:p>
        </p:txBody>
      </p:sp>
    </p:spTree>
    <p:extLst>
      <p:ext uri="{BB962C8B-B14F-4D97-AF65-F5344CB8AC3E}">
        <p14:creationId xmlns:p14="http://schemas.microsoft.com/office/powerpoint/2010/main" val="2589352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19</a:t>
            </a:fld>
            <a:endParaRPr lang="fr-FR">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It's only after spike number four that we see this dip in the voltage.</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25</a:t>
            </a:fld>
            <a:endParaRPr lang="fr-FR"/>
          </a:p>
        </p:txBody>
      </p:sp>
    </p:spTree>
    <p:extLst>
      <p:ext uri="{BB962C8B-B14F-4D97-AF65-F5344CB8AC3E}">
        <p14:creationId xmlns:p14="http://schemas.microsoft.com/office/powerpoint/2010/main" val="3280478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31</a:t>
            </a:fld>
            <a:endParaRPr lang="fr-FR">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exponential term for very sharp delta can be replaced by just a sharp threshold.</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32</a:t>
            </a:fld>
            <a:endParaRPr lang="fr-FR"/>
          </a:p>
        </p:txBody>
      </p:sp>
    </p:spTree>
    <p:extLst>
      <p:ext uri="{BB962C8B-B14F-4D97-AF65-F5344CB8AC3E}">
        <p14:creationId xmlns:p14="http://schemas.microsoft.com/office/powerpoint/2010/main" val="339262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OOC Video Title">
    <p:spTree>
      <p:nvGrpSpPr>
        <p:cNvPr id="1" name=""/>
        <p:cNvGrpSpPr/>
        <p:nvPr/>
      </p:nvGrpSpPr>
      <p:grpSpPr>
        <a:xfrm>
          <a:off x="0" y="0"/>
          <a:ext cx="0" cy="0"/>
          <a:chOff x="0" y="0"/>
          <a:chExt cx="0" cy="0"/>
        </a:xfrm>
      </p:grpSpPr>
      <p:pic>
        <p:nvPicPr>
          <p:cNvPr id="5" name="Image 28" descr="epfl2.png"/>
          <p:cNvPicPr>
            <a:picLocks noChangeAspect="1"/>
          </p:cNvPicPr>
          <p:nvPr userDrawn="1"/>
        </p:nvPicPr>
        <p:blipFill>
          <a:blip r:embed="rId2"/>
          <a:srcRect/>
          <a:stretch>
            <a:fillRect/>
          </a:stretch>
        </p:blipFill>
        <p:spPr bwMode="auto">
          <a:xfrm>
            <a:off x="2035175" y="1579563"/>
            <a:ext cx="2112963" cy="1085850"/>
          </a:xfrm>
          <a:prstGeom prst="rect">
            <a:avLst/>
          </a:prstGeom>
          <a:noFill/>
          <a:ln w="9525">
            <a:noFill/>
            <a:miter lim="800000"/>
            <a:headEnd/>
            <a:tailEnd/>
          </a:ln>
        </p:spPr>
      </p:pic>
      <p:sp>
        <p:nvSpPr>
          <p:cNvPr id="6" name="Title 1"/>
          <p:cNvSpPr>
            <a:spLocks noGrp="1"/>
          </p:cNvSpPr>
          <p:nvPr>
            <p:ph type="title"/>
          </p:nvPr>
        </p:nvSpPr>
        <p:spPr>
          <a:xfrm>
            <a:off x="2034799" y="6126857"/>
            <a:ext cx="18624734" cy="1086925"/>
          </a:xfrm>
          <a:prstGeom prst="rect">
            <a:avLst/>
          </a:prstGeom>
        </p:spPr>
        <p:txBody>
          <a:bodyPr vert="horz"/>
          <a:lstStyle>
            <a:lvl1pPr>
              <a:defRPr lang="en-US" sz="6600" kern="1200" spc="236" dirty="0">
                <a:solidFill>
                  <a:srgbClr val="000000"/>
                </a:solidFill>
                <a:latin typeface="Impact"/>
                <a:ea typeface="ＭＳ Ｐゴシック" charset="0"/>
                <a:cs typeface="Impact"/>
              </a:defRPr>
            </a:lvl1pPr>
          </a:lstStyle>
          <a:p>
            <a:r>
              <a:rPr lang="fr-CH"/>
              <a:t>Click to edit Master title style</a:t>
            </a:r>
            <a:endParaRPr lang="en-US" dirty="0"/>
          </a:p>
        </p:txBody>
      </p:sp>
      <p:sp>
        <p:nvSpPr>
          <p:cNvPr id="14" name="Text Placeholder 13"/>
          <p:cNvSpPr>
            <a:spLocks noGrp="1"/>
          </p:cNvSpPr>
          <p:nvPr>
            <p:ph type="body" sz="quarter" idx="12"/>
          </p:nvPr>
        </p:nvSpPr>
        <p:spPr>
          <a:xfrm>
            <a:off x="2034797" y="7992177"/>
            <a:ext cx="13092127" cy="906462"/>
          </a:xfrm>
          <a:prstGeom prst="rect">
            <a:avLst/>
          </a:prstGeom>
        </p:spPr>
        <p:txBody>
          <a:bodyPr vert="horz"/>
          <a:lstStyle>
            <a:lvl1pPr marL="685800" indent="-685800">
              <a:buFontTx/>
              <a:buNone/>
              <a:defRPr lang="fr-CH" b="1" dirty="0" smtClean="0">
                <a:solidFill>
                  <a:srgbClr val="C30000"/>
                </a:solidFill>
                <a:latin typeface="Arial Narrow" charset="0"/>
                <a:cs typeface="Arial Narrow" charset="0"/>
              </a:defRPr>
            </a:lvl1pPr>
          </a:lstStyle>
          <a:p>
            <a:pPr lvl="0"/>
            <a:r>
              <a:rPr lang="fr-CH"/>
              <a:t>Click to edit Master text styles</a:t>
            </a:r>
          </a:p>
        </p:txBody>
      </p:sp>
      <p:sp>
        <p:nvSpPr>
          <p:cNvPr id="16" name="Text Placeholder 15"/>
          <p:cNvSpPr>
            <a:spLocks noGrp="1"/>
          </p:cNvSpPr>
          <p:nvPr>
            <p:ph type="body" sz="quarter" idx="13"/>
          </p:nvPr>
        </p:nvSpPr>
        <p:spPr>
          <a:xfrm>
            <a:off x="2035248" y="8898639"/>
            <a:ext cx="13091676" cy="830014"/>
          </a:xfrm>
          <a:prstGeom prst="rect">
            <a:avLst/>
          </a:prstGeom>
        </p:spPr>
        <p:txBody>
          <a:bodyPr vert="horz"/>
          <a:lstStyle>
            <a:lvl1pPr marL="685800" indent="-685800">
              <a:buFontTx/>
              <a:buNone/>
              <a:defRPr lang="fr-CH" dirty="0" smtClean="0">
                <a:solidFill>
                  <a:schemeClr val="tx1"/>
                </a:solidFill>
                <a:latin typeface="Arial Narrow" charset="0"/>
                <a:cs typeface="Arial Narrow" charset="0"/>
              </a:defRPr>
            </a:lvl1pPr>
          </a:lstStyle>
          <a:p>
            <a:pPr lvl="0"/>
            <a:r>
              <a:rPr lang="fr-CH"/>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1620560" y="11072108"/>
            <a:ext cx="4501555" cy="810154"/>
          </a:xfrm>
          <a:prstGeom prst="rect">
            <a:avLst/>
          </a:prstGeom>
          <a:ln/>
        </p:spPr>
        <p:txBody>
          <a:bodyPr lIns="192911" tIns="96455" rIns="192911" bIns="96455"/>
          <a:lstStyle>
            <a:lvl1pPr>
              <a:defRPr/>
            </a:lvl1pPr>
          </a:lstStyle>
          <a:p>
            <a:pPr>
              <a:defRPr/>
            </a:pPr>
            <a:endParaRPr lang="fr-FR"/>
          </a:p>
        </p:txBody>
      </p:sp>
      <p:sp>
        <p:nvSpPr>
          <p:cNvPr id="3" name="Rectangle 5"/>
          <p:cNvSpPr>
            <a:spLocks noGrp="1" noChangeArrowheads="1"/>
          </p:cNvSpPr>
          <p:nvPr>
            <p:ph type="ftr" sz="quarter" idx="11"/>
          </p:nvPr>
        </p:nvSpPr>
        <p:spPr>
          <a:xfrm>
            <a:off x="7382550" y="11072108"/>
            <a:ext cx="6842363" cy="810154"/>
          </a:xfrm>
          <a:prstGeom prst="rect">
            <a:avLst/>
          </a:prstGeom>
          <a:ln/>
        </p:spPr>
        <p:txBody>
          <a:bodyPr lIns="192911" tIns="96455" rIns="192911" bIns="96455"/>
          <a:lstStyle>
            <a:lvl1pPr>
              <a:defRPr/>
            </a:lvl1pPr>
          </a:lstStyle>
          <a:p>
            <a:pPr>
              <a:defRPr/>
            </a:pPr>
            <a:endParaRPr lang="fr-FR"/>
          </a:p>
        </p:txBody>
      </p:sp>
      <p:sp>
        <p:nvSpPr>
          <p:cNvPr id="4" name="Rectangle 6"/>
          <p:cNvSpPr>
            <a:spLocks noGrp="1" noChangeArrowheads="1"/>
          </p:cNvSpPr>
          <p:nvPr>
            <p:ph type="sldNum" sz="quarter" idx="12"/>
          </p:nvPr>
        </p:nvSpPr>
        <p:spPr>
          <a:xfrm>
            <a:off x="15485348" y="11072108"/>
            <a:ext cx="4501555" cy="810154"/>
          </a:xfrm>
          <a:prstGeom prst="rect">
            <a:avLst/>
          </a:prstGeom>
          <a:ln/>
        </p:spPr>
        <p:txBody>
          <a:bodyPr lIns="192911" tIns="96455" rIns="192911" bIns="96455"/>
          <a:lstStyle>
            <a:lvl1pPr>
              <a:defRPr/>
            </a:lvl1pPr>
          </a:lstStyle>
          <a:p>
            <a:pPr>
              <a:defRPr/>
            </a:pPr>
            <a:fld id="{C1FFC524-F062-458A-AA3B-E5D734620D67}"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re seul et filet">
    <p:spTree>
      <p:nvGrpSpPr>
        <p:cNvPr id="1" name=""/>
        <p:cNvGrpSpPr/>
        <p:nvPr/>
      </p:nvGrpSpPr>
      <p:grpSpPr>
        <a:xfrm>
          <a:off x="0" y="0"/>
          <a:ext cx="0" cy="0"/>
          <a:chOff x="0" y="0"/>
          <a:chExt cx="0" cy="0"/>
        </a:xfrm>
      </p:grpSpPr>
      <p:sp>
        <p:nvSpPr>
          <p:cNvPr id="3"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8157C989-9683-4E93-85AD-6E8DADA6FB43}"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4"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6" name="Grouper 4"/>
          <p:cNvGrpSpPr>
            <a:grpSpLocks/>
          </p:cNvGrpSpPr>
          <p:nvPr userDrawn="1"/>
        </p:nvGrpSpPr>
        <p:grpSpPr bwMode="auto">
          <a:xfrm>
            <a:off x="1588" y="1563688"/>
            <a:ext cx="21607462" cy="225425"/>
            <a:chOff x="891" y="1433935"/>
            <a:chExt cx="19805650" cy="206338"/>
          </a:xfrm>
        </p:grpSpPr>
        <p:sp>
          <p:nvSpPr>
            <p:cNvPr id="7" name="Rectangle 6"/>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8" name="Rectangle 7"/>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2" name="Titre 1"/>
          <p:cNvSpPr>
            <a:spLocks noGrp="1"/>
          </p:cNvSpPr>
          <p:nvPr>
            <p:ph type="title"/>
          </p:nvPr>
        </p:nvSpPr>
        <p:spPr>
          <a:xfrm>
            <a:off x="944727" y="323223"/>
            <a:ext cx="18298949"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eul sans filet">
    <p:spTree>
      <p:nvGrpSpPr>
        <p:cNvPr id="1" name=""/>
        <p:cNvGrpSpPr/>
        <p:nvPr/>
      </p:nvGrpSpPr>
      <p:grpSpPr>
        <a:xfrm>
          <a:off x="0" y="0"/>
          <a:ext cx="0" cy="0"/>
          <a:chOff x="0" y="0"/>
          <a:chExt cx="0" cy="0"/>
        </a:xfrm>
      </p:grpSpPr>
      <p:sp>
        <p:nvSpPr>
          <p:cNvPr id="3"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BB6EBC08-FAE3-4A34-B1F6-5261134B6DF6}"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4"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
        <p:nvSpPr>
          <p:cNvPr id="2" name="Titre 1"/>
          <p:cNvSpPr>
            <a:spLocks noGrp="1"/>
          </p:cNvSpPr>
          <p:nvPr>
            <p:ph type="title"/>
          </p:nvPr>
        </p:nvSpPr>
        <p:spPr>
          <a:xfrm>
            <a:off x="944727" y="323223"/>
            <a:ext cx="18298950" cy="1442679"/>
          </a:xfrm>
          <a:prstGeom prst="rect">
            <a:avLst/>
          </a:prstGeom>
        </p:spPr>
        <p:txBody>
          <a:bodyPr lIns="216054" tIns="108027" rIns="216054" bIns="108027"/>
          <a:lstStyle>
            <a:lvl1pPr>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71CC1C1A-7A90-44FD-A370-136E498F11FE}"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grpSp>
        <p:nvGrpSpPr>
          <p:cNvPr id="7" name="Grouper 4"/>
          <p:cNvGrpSpPr>
            <a:grpSpLocks/>
          </p:cNvGrpSpPr>
          <p:nvPr userDrawn="1"/>
        </p:nvGrpSpPr>
        <p:grpSpPr bwMode="auto">
          <a:xfrm>
            <a:off x="1588" y="1563688"/>
            <a:ext cx="21607462" cy="225425"/>
            <a:chOff x="891" y="1433935"/>
            <a:chExt cx="19805650" cy="206338"/>
          </a:xfrm>
        </p:grpSpPr>
        <p:sp>
          <p:nvSpPr>
            <p:cNvPr id="8" name="Rectangle 7"/>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0" name="Rectangle 9"/>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3" name="Espace réservé du contenu 2"/>
          <p:cNvSpPr>
            <a:spLocks noGrp="1"/>
          </p:cNvSpPr>
          <p:nvPr>
            <p:ph idx="1"/>
          </p:nvPr>
        </p:nvSpPr>
        <p:spPr>
          <a:xfrm>
            <a:off x="694447" y="2347948"/>
            <a:ext cx="19965085" cy="8601480"/>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marL="1238250" indent="0">
              <a:buNone/>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a:p>
            <a:pPr lvl="3"/>
            <a:r>
              <a:rPr lang="fr-CH"/>
              <a:t>Fourth level</a:t>
            </a:r>
          </a:p>
        </p:txBody>
      </p:sp>
      <p:sp>
        <p:nvSpPr>
          <p:cNvPr id="9" name="Titre 1"/>
          <p:cNvSpPr>
            <a:spLocks noGrp="1"/>
          </p:cNvSpPr>
          <p:nvPr>
            <p:ph type="title"/>
          </p:nvPr>
        </p:nvSpPr>
        <p:spPr>
          <a:xfrm>
            <a:off x="944727" y="323223"/>
            <a:ext cx="18298950"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a:t>Click to edit Master title style</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anvas">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AE3ADD7F-FEC2-47ED-8F59-7EBA958F93FD}"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8" name="Grouper 4"/>
          <p:cNvGrpSpPr>
            <a:grpSpLocks/>
          </p:cNvGrpSpPr>
          <p:nvPr userDrawn="1"/>
        </p:nvGrpSpPr>
        <p:grpSpPr bwMode="auto">
          <a:xfrm>
            <a:off x="1588" y="1563688"/>
            <a:ext cx="21607462" cy="225425"/>
            <a:chOff x="891" y="1433935"/>
            <a:chExt cx="19805650" cy="206338"/>
          </a:xfrm>
        </p:grpSpPr>
        <p:sp>
          <p:nvSpPr>
            <p:cNvPr id="10" name="Rectangle 9"/>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1" name="Rectangle 10"/>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3" name="Espace réservé du contenu 2"/>
          <p:cNvSpPr>
            <a:spLocks noGrp="1"/>
          </p:cNvSpPr>
          <p:nvPr>
            <p:ph idx="1"/>
          </p:nvPr>
        </p:nvSpPr>
        <p:spPr>
          <a:xfrm>
            <a:off x="643055" y="2347948"/>
            <a:ext cx="9915077" cy="8545039"/>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4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p:txBody>
      </p:sp>
      <p:sp>
        <p:nvSpPr>
          <p:cNvPr id="12" name="Espace réservé du contenu 2"/>
          <p:cNvSpPr>
            <a:spLocks noGrp="1"/>
          </p:cNvSpPr>
          <p:nvPr>
            <p:ph idx="10"/>
          </p:nvPr>
        </p:nvSpPr>
        <p:spPr>
          <a:xfrm>
            <a:off x="10823113" y="2347948"/>
            <a:ext cx="9914400" cy="8545039"/>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a:defRPr>
                <a:latin typeface="HelveticaNeueLT Pro 55 Roman" pitchFamily="34" charset="0"/>
              </a:defRPr>
            </a:lvl4pPr>
            <a:lvl5pPr>
              <a:defRPr>
                <a:latin typeface="HelveticaNeueLT Pro 55 Roman" pitchFamily="34" charset="0"/>
              </a:defRPr>
            </a:lvl5pPr>
          </a:lstStyle>
          <a:p>
            <a:pPr lvl="0"/>
            <a:r>
              <a:rPr lang="fr-CH" dirty="0"/>
              <a:t>Cliquez pour modifier les styles du texte du masque</a:t>
            </a:r>
          </a:p>
          <a:p>
            <a:pPr lvl="1"/>
            <a:r>
              <a:rPr lang="fr-CH" dirty="0"/>
              <a:t>Deuxième niveau</a:t>
            </a:r>
          </a:p>
          <a:p>
            <a:pPr lvl="2"/>
            <a:r>
              <a:rPr lang="fr-CH" dirty="0"/>
              <a:t>Troisième niveau</a:t>
            </a:r>
          </a:p>
        </p:txBody>
      </p:sp>
      <p:sp>
        <p:nvSpPr>
          <p:cNvPr id="9" name="Titre 1"/>
          <p:cNvSpPr>
            <a:spLocks noGrp="1"/>
          </p:cNvSpPr>
          <p:nvPr>
            <p:ph type="title"/>
          </p:nvPr>
        </p:nvSpPr>
        <p:spPr>
          <a:xfrm>
            <a:off x="944727" y="323223"/>
            <a:ext cx="18298950"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01E3E9F-5ABA-40FE-AF79-C325AF3393E1}"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
        <p:nvSpPr>
          <p:cNvPr id="8" name="Espace réservé du contenu 2"/>
          <p:cNvSpPr>
            <a:spLocks noGrp="1"/>
          </p:cNvSpPr>
          <p:nvPr>
            <p:ph sz="half" idx="10"/>
          </p:nvPr>
        </p:nvSpPr>
        <p:spPr>
          <a:xfrm>
            <a:off x="8447918" y="1165851"/>
            <a:ext cx="12211615" cy="9463373"/>
          </a:xfrm>
          <a:prstGeom prst="rect">
            <a:avLst/>
          </a:prstGeom>
        </p:spPr>
        <p:txBody>
          <a:bodyPr lIns="0" tIns="0" rIns="0" bIns="0"/>
          <a:lstStyle>
            <a:lvl1pPr marL="1080272" indent="-518871">
              <a:spcBef>
                <a:spcPts val="1418"/>
              </a:spcBef>
              <a:buClr>
                <a:srgbClr val="C30000"/>
              </a:buClr>
              <a:buSzPct val="159000"/>
              <a:buFont typeface="Arial"/>
              <a:buChar char="•"/>
              <a:defRPr sz="4700" b="0" i="0">
                <a:solidFill>
                  <a:srgbClr val="000000"/>
                </a:solidFill>
                <a:latin typeface="Arial Narrow"/>
                <a:cs typeface="Arial Narrow"/>
              </a:defRPr>
            </a:lvl1pPr>
            <a:lvl2pPr marL="1511632" indent="-433810">
              <a:spcBef>
                <a:spcPts val="1418"/>
              </a:spcBef>
              <a:buClr>
                <a:srgbClr val="C30000"/>
              </a:buClr>
              <a:buSzPct val="159000"/>
              <a:buFont typeface="Arial"/>
              <a:buChar char="•"/>
              <a:defRPr sz="3800" b="0" i="0">
                <a:solidFill>
                  <a:srgbClr val="000000"/>
                </a:solidFill>
                <a:latin typeface="Arial Narrow"/>
                <a:cs typeface="Arial Narrow"/>
              </a:defRPr>
            </a:lvl2pPr>
            <a:lvl3pPr marL="1834213" indent="-433810">
              <a:spcBef>
                <a:spcPts val="1418"/>
              </a:spcBef>
              <a:buClr>
                <a:srgbClr val="C30000"/>
              </a:buClr>
              <a:buSzPct val="159000"/>
              <a:buFont typeface="Arial"/>
              <a:buChar char="•"/>
              <a:defRPr sz="3500" b="0" i="0">
                <a:solidFill>
                  <a:srgbClr val="000000"/>
                </a:solidFill>
                <a:latin typeface="Arial Narrow"/>
                <a:cs typeface="Arial Narrow"/>
              </a:defRPr>
            </a:lvl3pPr>
            <a:lvl4pPr marL="2100529" indent="-348749">
              <a:spcBef>
                <a:spcPts val="1418"/>
              </a:spcBef>
              <a:buClr>
                <a:srgbClr val="C30000"/>
              </a:buClr>
              <a:buSzPct val="159000"/>
              <a:buFont typeface="Arial"/>
              <a:buChar char="•"/>
              <a:defRPr sz="3100" b="0" i="0">
                <a:solidFill>
                  <a:srgbClr val="000000"/>
                </a:solidFill>
                <a:latin typeface="Arial Narrow"/>
                <a:cs typeface="Arial Narrow"/>
              </a:defRPr>
            </a:lvl4pPr>
            <a:lvl5pPr marL="2265571" indent="-263688">
              <a:spcBef>
                <a:spcPts val="1418"/>
              </a:spcBef>
              <a:buClr>
                <a:srgbClr val="C30000"/>
              </a:buClr>
              <a:buSzPct val="159000"/>
              <a:buFont typeface="Arial"/>
              <a:buChar char="•"/>
              <a:defRPr sz="2800" b="0" i="0">
                <a:solidFill>
                  <a:srgbClr val="000000"/>
                </a:solidFill>
                <a:latin typeface="Arial Narrow"/>
                <a:cs typeface="Arial Narrow"/>
              </a:defRPr>
            </a:lvl5pPr>
            <a:lvl6pPr>
              <a:defRPr sz="4300"/>
            </a:lvl6pPr>
            <a:lvl7pPr>
              <a:defRPr sz="4300"/>
            </a:lvl7pPr>
            <a:lvl8pPr>
              <a:defRPr sz="4300"/>
            </a:lvl8pPr>
            <a:lvl9pPr>
              <a:defRPr sz="4300"/>
            </a:lvl9pPr>
          </a:lstStyle>
          <a:p>
            <a:pPr lvl="0"/>
            <a:r>
              <a:rPr lang="fr-CH" dirty="0"/>
              <a:t>Cliquez pour modifier les styles du texte du masque</a:t>
            </a:r>
          </a:p>
          <a:p>
            <a:pPr lvl="1"/>
            <a:r>
              <a:rPr lang="fr-CH" dirty="0"/>
              <a:t>Deuxième niveau</a:t>
            </a:r>
          </a:p>
          <a:p>
            <a:pPr lvl="2"/>
            <a:r>
              <a:rPr lang="fr-CH" dirty="0"/>
              <a:t>Troisième niveau</a:t>
            </a:r>
          </a:p>
          <a:p>
            <a:pPr lvl="3"/>
            <a:r>
              <a:rPr lang="fr-CH" dirty="0"/>
              <a:t>Quatrième niveau</a:t>
            </a:r>
          </a:p>
          <a:p>
            <a:pPr lvl="4"/>
            <a:r>
              <a:rPr lang="fr-CH" dirty="0"/>
              <a:t>Cinquième niveau</a:t>
            </a:r>
            <a:endParaRPr lang="fr-FR" dirty="0"/>
          </a:p>
        </p:txBody>
      </p:sp>
      <p:sp>
        <p:nvSpPr>
          <p:cNvPr id="10" name="Sous-titre 2"/>
          <p:cNvSpPr>
            <a:spLocks noGrp="1"/>
          </p:cNvSpPr>
          <p:nvPr>
            <p:ph type="subTitle" idx="1"/>
          </p:nvPr>
        </p:nvSpPr>
        <p:spPr>
          <a:xfrm>
            <a:off x="821534" y="3806314"/>
            <a:ext cx="7626383" cy="6822910"/>
          </a:xfrm>
          <a:prstGeom prst="rect">
            <a:avLst/>
          </a:prstGeom>
        </p:spPr>
        <p:txBody>
          <a:bodyPr lIns="216054" tIns="108027" rIns="216054" bIns="108027">
            <a:noAutofit/>
          </a:bodyPr>
          <a:lstStyle>
            <a:lvl1pPr marL="0" indent="0" algn="l">
              <a:buNone/>
              <a:defRPr sz="3800" b="0" i="0">
                <a:solidFill>
                  <a:srgbClr val="000000"/>
                </a:solidFill>
                <a:latin typeface="Arial Narrow"/>
                <a:cs typeface="Arial Narrow"/>
              </a:defRPr>
            </a:lvl1pPr>
            <a:lvl2pPr marL="1080272" indent="0" algn="ctr">
              <a:buNone/>
              <a:defRPr>
                <a:solidFill>
                  <a:schemeClr val="tx1">
                    <a:tint val="75000"/>
                  </a:schemeClr>
                </a:solidFill>
              </a:defRPr>
            </a:lvl2pPr>
            <a:lvl3pPr marL="2160544" indent="0" algn="ctr">
              <a:buNone/>
              <a:defRPr>
                <a:solidFill>
                  <a:schemeClr val="tx1">
                    <a:tint val="75000"/>
                  </a:schemeClr>
                </a:solidFill>
              </a:defRPr>
            </a:lvl3pPr>
            <a:lvl4pPr marL="3240816" indent="0" algn="ctr">
              <a:buNone/>
              <a:defRPr>
                <a:solidFill>
                  <a:schemeClr val="tx1">
                    <a:tint val="75000"/>
                  </a:schemeClr>
                </a:solidFill>
              </a:defRPr>
            </a:lvl4pPr>
            <a:lvl5pPr marL="4321089" indent="0" algn="ctr">
              <a:buNone/>
              <a:defRPr>
                <a:solidFill>
                  <a:schemeClr val="tx1">
                    <a:tint val="75000"/>
                  </a:schemeClr>
                </a:solidFill>
              </a:defRPr>
            </a:lvl5pPr>
            <a:lvl6pPr marL="5401361" indent="0" algn="ctr">
              <a:buNone/>
              <a:defRPr>
                <a:solidFill>
                  <a:schemeClr val="tx1">
                    <a:tint val="75000"/>
                  </a:schemeClr>
                </a:solidFill>
              </a:defRPr>
            </a:lvl6pPr>
            <a:lvl7pPr marL="6481633" indent="0" algn="ctr">
              <a:buNone/>
              <a:defRPr>
                <a:solidFill>
                  <a:schemeClr val="tx1">
                    <a:tint val="75000"/>
                  </a:schemeClr>
                </a:solidFill>
              </a:defRPr>
            </a:lvl7pPr>
            <a:lvl8pPr marL="7561905" indent="0" algn="ctr">
              <a:buNone/>
              <a:defRPr>
                <a:solidFill>
                  <a:schemeClr val="tx1">
                    <a:tint val="75000"/>
                  </a:schemeClr>
                </a:solidFill>
              </a:defRPr>
            </a:lvl8pPr>
            <a:lvl9pPr marL="8642177" indent="0" algn="ctr">
              <a:buNone/>
              <a:defRPr>
                <a:solidFill>
                  <a:schemeClr val="tx1">
                    <a:tint val="75000"/>
                  </a:schemeClr>
                </a:solidFill>
              </a:defRPr>
            </a:lvl9pPr>
          </a:lstStyle>
          <a:p>
            <a:r>
              <a:rPr lang="fr-CH" dirty="0"/>
              <a:t>Cliquez pour modifier le style des sous-titres du masque</a:t>
            </a:r>
            <a:endParaRPr lang="fr-FR" dirty="0"/>
          </a:p>
        </p:txBody>
      </p:sp>
      <p:sp>
        <p:nvSpPr>
          <p:cNvPr id="12" name="Titre 11"/>
          <p:cNvSpPr>
            <a:spLocks noGrp="1"/>
          </p:cNvSpPr>
          <p:nvPr>
            <p:ph type="title"/>
          </p:nvPr>
        </p:nvSpPr>
        <p:spPr>
          <a:xfrm>
            <a:off x="821537" y="1040642"/>
            <a:ext cx="7626381" cy="2588834"/>
          </a:xfrm>
          <a:prstGeom prst="rect">
            <a:avLst/>
          </a:prstGeom>
        </p:spPr>
        <p:txBody>
          <a:bodyPr lIns="216054" tIns="108027" rIns="216054" bIns="108027"/>
          <a:lstStyle>
            <a:lvl1pPr>
              <a:defRPr sz="5700" b="0" i="0" spc="236">
                <a:latin typeface="Impact"/>
                <a:cs typeface="Impact"/>
              </a:defRPr>
            </a:lvl1pPr>
          </a:lstStyle>
          <a:p>
            <a:r>
              <a:rPr lang="fr-FR" dirty="0"/>
              <a:t>Cliquez pour modifier le style du titre</a:t>
            </a:r>
            <a:endParaRPr lang="fr-CH"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F6F8D0E-813B-4B9D-B824-22D92184D584}"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8" name="Grouper 4"/>
          <p:cNvGrpSpPr>
            <a:grpSpLocks/>
          </p:cNvGrpSpPr>
          <p:nvPr userDrawn="1"/>
        </p:nvGrpSpPr>
        <p:grpSpPr bwMode="auto">
          <a:xfrm>
            <a:off x="1588" y="1563688"/>
            <a:ext cx="21607462" cy="225425"/>
            <a:chOff x="891" y="1433935"/>
            <a:chExt cx="19805650" cy="206338"/>
          </a:xfrm>
        </p:grpSpPr>
        <p:sp>
          <p:nvSpPr>
            <p:cNvPr id="9" name="Rectangle 8"/>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1" name="Rectangle 10"/>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10" name="Sous-titre 2"/>
          <p:cNvSpPr>
            <a:spLocks noGrp="1"/>
          </p:cNvSpPr>
          <p:nvPr>
            <p:ph type="subTitle" idx="1"/>
          </p:nvPr>
        </p:nvSpPr>
        <p:spPr>
          <a:xfrm>
            <a:off x="821536" y="2683443"/>
            <a:ext cx="5303013" cy="3439233"/>
          </a:xfrm>
          <a:prstGeom prst="rect">
            <a:avLst/>
          </a:prstGeom>
        </p:spPr>
        <p:txBody>
          <a:bodyPr lIns="216054" tIns="108027" rIns="216054" bIns="108027">
            <a:noAutofit/>
          </a:bodyPr>
          <a:lstStyle>
            <a:lvl1pPr marL="0" indent="0" algn="l">
              <a:buNone/>
              <a:defRPr sz="3800" b="0" i="0">
                <a:solidFill>
                  <a:srgbClr val="000000"/>
                </a:solidFill>
                <a:latin typeface="Arial Narrow"/>
                <a:cs typeface="Arial Narrow"/>
              </a:defRPr>
            </a:lvl1pPr>
            <a:lvl2pPr marL="1080272" indent="0" algn="ctr">
              <a:buNone/>
              <a:defRPr>
                <a:solidFill>
                  <a:schemeClr val="tx1">
                    <a:tint val="75000"/>
                  </a:schemeClr>
                </a:solidFill>
              </a:defRPr>
            </a:lvl2pPr>
            <a:lvl3pPr marL="2160544" indent="0" algn="ctr">
              <a:buNone/>
              <a:defRPr>
                <a:solidFill>
                  <a:schemeClr val="tx1">
                    <a:tint val="75000"/>
                  </a:schemeClr>
                </a:solidFill>
              </a:defRPr>
            </a:lvl3pPr>
            <a:lvl4pPr marL="3240816" indent="0" algn="ctr">
              <a:buNone/>
              <a:defRPr>
                <a:solidFill>
                  <a:schemeClr val="tx1">
                    <a:tint val="75000"/>
                  </a:schemeClr>
                </a:solidFill>
              </a:defRPr>
            </a:lvl4pPr>
            <a:lvl5pPr marL="4321089" indent="0" algn="ctr">
              <a:buNone/>
              <a:defRPr>
                <a:solidFill>
                  <a:schemeClr val="tx1">
                    <a:tint val="75000"/>
                  </a:schemeClr>
                </a:solidFill>
              </a:defRPr>
            </a:lvl5pPr>
            <a:lvl6pPr marL="5401361" indent="0" algn="ctr">
              <a:buNone/>
              <a:defRPr>
                <a:solidFill>
                  <a:schemeClr val="tx1">
                    <a:tint val="75000"/>
                  </a:schemeClr>
                </a:solidFill>
              </a:defRPr>
            </a:lvl6pPr>
            <a:lvl7pPr marL="6481633" indent="0" algn="ctr">
              <a:buNone/>
              <a:defRPr>
                <a:solidFill>
                  <a:schemeClr val="tx1">
                    <a:tint val="75000"/>
                  </a:schemeClr>
                </a:solidFill>
              </a:defRPr>
            </a:lvl7pPr>
            <a:lvl8pPr marL="7561905" indent="0" algn="ctr">
              <a:buNone/>
              <a:defRPr>
                <a:solidFill>
                  <a:schemeClr val="tx1">
                    <a:tint val="75000"/>
                  </a:schemeClr>
                </a:solidFill>
              </a:defRPr>
            </a:lvl8pPr>
            <a:lvl9pPr marL="8642177" indent="0" algn="ctr">
              <a:buNone/>
              <a:defRPr>
                <a:solidFill>
                  <a:schemeClr val="tx1">
                    <a:tint val="75000"/>
                  </a:schemeClr>
                </a:solidFill>
              </a:defRPr>
            </a:lvl9pPr>
          </a:lstStyle>
          <a:p>
            <a:r>
              <a:rPr lang="fr-CH" dirty="0"/>
              <a:t>Cliquez pour modifier le style des sous-titres du masque</a:t>
            </a:r>
            <a:endParaRPr lang="fr-FR" dirty="0"/>
          </a:p>
        </p:txBody>
      </p:sp>
      <p:sp>
        <p:nvSpPr>
          <p:cNvPr id="15" name="Espace réservé du contenu 2"/>
          <p:cNvSpPr>
            <a:spLocks noGrp="1"/>
          </p:cNvSpPr>
          <p:nvPr>
            <p:ph idx="11"/>
          </p:nvPr>
        </p:nvSpPr>
        <p:spPr>
          <a:xfrm>
            <a:off x="5776328" y="2347948"/>
            <a:ext cx="14883204" cy="8242436"/>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marL="1238250" indent="0">
              <a:buNone/>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a:p>
            <a:pPr lvl="3"/>
            <a:r>
              <a:rPr lang="fr-CH"/>
              <a:t>Fourth level</a:t>
            </a:r>
          </a:p>
        </p:txBody>
      </p:sp>
      <p:sp>
        <p:nvSpPr>
          <p:cNvPr id="16" name="Titre 1"/>
          <p:cNvSpPr>
            <a:spLocks noGrp="1"/>
          </p:cNvSpPr>
          <p:nvPr>
            <p:ph type="title"/>
          </p:nvPr>
        </p:nvSpPr>
        <p:spPr>
          <a:xfrm>
            <a:off x="944727" y="323223"/>
            <a:ext cx="18298950" cy="1442679"/>
          </a:xfrm>
          <a:prstGeom prst="rect">
            <a:avLst/>
          </a:prstGeom>
        </p:spPr>
        <p:txBody>
          <a:bodyPr lIns="216054" tIns="108027" rIns="216054" bIns="108027"/>
          <a:lstStyle>
            <a:lvl1pPr>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ns titre">
    <p:spTree>
      <p:nvGrpSpPr>
        <p:cNvPr id="1" name=""/>
        <p:cNvGrpSpPr/>
        <p:nvPr/>
      </p:nvGrpSpPr>
      <p:grpSpPr>
        <a:xfrm>
          <a:off x="0" y="0"/>
          <a:ext cx="0" cy="0"/>
          <a:chOff x="0" y="0"/>
          <a:chExt cx="0" cy="0"/>
        </a:xfrm>
      </p:grpSpPr>
      <p:sp>
        <p:nvSpPr>
          <p:cNvPr id="2"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B7E070D-A864-437B-B7D4-F263214A491C}"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3"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4"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11" r:id="rId9"/>
    <p:sldLayoutId id="2147484720" r:id="rId10"/>
  </p:sldLayoutIdLst>
  <p:txStyles>
    <p:titleStyle>
      <a:lvl1pPr algn="l" defTabSz="1079500" rtl="0" eaLnBrk="0" fontAlgn="base" hangingPunct="0">
        <a:spcBef>
          <a:spcPct val="0"/>
        </a:spcBef>
        <a:spcAft>
          <a:spcPct val="0"/>
        </a:spcAft>
        <a:defRPr sz="6600" kern="1200">
          <a:solidFill>
            <a:schemeClr val="tx1"/>
          </a:solidFill>
          <a:latin typeface="Verdana"/>
          <a:ea typeface="ＭＳ Ｐゴシック" charset="0"/>
          <a:cs typeface="ＭＳ Ｐゴシック" charset="0"/>
        </a:defRPr>
      </a:lvl1pPr>
      <a:lvl2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2pPr>
      <a:lvl3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3pPr>
      <a:lvl4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4pPr>
      <a:lvl5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5pPr>
      <a:lvl6pPr marL="1080272" algn="l" defTabSz="1080272" rtl="0" fontAlgn="base">
        <a:spcBef>
          <a:spcPct val="0"/>
        </a:spcBef>
        <a:spcAft>
          <a:spcPct val="0"/>
        </a:spcAft>
        <a:defRPr sz="6600">
          <a:solidFill>
            <a:schemeClr val="tx1"/>
          </a:solidFill>
          <a:latin typeface="Verdana" charset="0"/>
          <a:ea typeface="ＭＳ Ｐゴシック" charset="0"/>
        </a:defRPr>
      </a:lvl6pPr>
      <a:lvl7pPr marL="2160544" algn="l" defTabSz="1080272" rtl="0" fontAlgn="base">
        <a:spcBef>
          <a:spcPct val="0"/>
        </a:spcBef>
        <a:spcAft>
          <a:spcPct val="0"/>
        </a:spcAft>
        <a:defRPr sz="6600">
          <a:solidFill>
            <a:schemeClr val="tx1"/>
          </a:solidFill>
          <a:latin typeface="Verdana" charset="0"/>
          <a:ea typeface="ＭＳ Ｐゴシック" charset="0"/>
        </a:defRPr>
      </a:lvl7pPr>
      <a:lvl8pPr marL="3240816" algn="l" defTabSz="1080272" rtl="0" fontAlgn="base">
        <a:spcBef>
          <a:spcPct val="0"/>
        </a:spcBef>
        <a:spcAft>
          <a:spcPct val="0"/>
        </a:spcAft>
        <a:defRPr sz="6600">
          <a:solidFill>
            <a:schemeClr val="tx1"/>
          </a:solidFill>
          <a:latin typeface="Verdana" charset="0"/>
          <a:ea typeface="ＭＳ Ｐゴシック" charset="0"/>
        </a:defRPr>
      </a:lvl8pPr>
      <a:lvl9pPr marL="4321089" algn="l" defTabSz="1080272" rtl="0" fontAlgn="base">
        <a:spcBef>
          <a:spcPct val="0"/>
        </a:spcBef>
        <a:spcAft>
          <a:spcPct val="0"/>
        </a:spcAft>
        <a:defRPr sz="6600">
          <a:solidFill>
            <a:schemeClr val="tx1"/>
          </a:solidFill>
          <a:latin typeface="Verdana" charset="0"/>
          <a:ea typeface="ＭＳ Ｐゴシック" charset="0"/>
        </a:defRPr>
      </a:lvl9pPr>
    </p:titleStyle>
    <p:bodyStyle>
      <a:lvl1pPr marL="1079500" indent="-862013" algn="l" defTabSz="1079500" rtl="0" eaLnBrk="0" fontAlgn="base" hangingPunct="0">
        <a:spcBef>
          <a:spcPts val="1413"/>
        </a:spcBef>
        <a:spcAft>
          <a:spcPct val="0"/>
        </a:spcAft>
        <a:buClr>
          <a:srgbClr val="FF0000"/>
        </a:buClr>
        <a:buSzPct val="150000"/>
        <a:buFont typeface="Arial" charset="0"/>
        <a:buChar char="•"/>
        <a:defRPr sz="4700" kern="1200">
          <a:solidFill>
            <a:srgbClr val="595959"/>
          </a:solidFill>
          <a:latin typeface="Verdana"/>
          <a:ea typeface="ＭＳ Ｐゴシック" charset="0"/>
          <a:cs typeface="ＭＳ Ｐゴシック" charset="0"/>
        </a:defRPr>
      </a:lvl1pPr>
      <a:lvl2pPr marL="1511300" indent="-862013" algn="l" defTabSz="1079500" rtl="0" eaLnBrk="0" fontAlgn="base" hangingPunct="0">
        <a:spcBef>
          <a:spcPts val="1413"/>
        </a:spcBef>
        <a:spcAft>
          <a:spcPct val="0"/>
        </a:spcAft>
        <a:buClr>
          <a:srgbClr val="FF0000"/>
        </a:buClr>
        <a:buSzPct val="150000"/>
        <a:buFont typeface="Arial" charset="0"/>
        <a:buChar char="•"/>
        <a:defRPr sz="3800" kern="1200">
          <a:solidFill>
            <a:srgbClr val="595959"/>
          </a:solidFill>
          <a:latin typeface="Verdana"/>
          <a:ea typeface="ＭＳ Ｐゴシック" charset="0"/>
          <a:cs typeface="+mn-cs"/>
        </a:defRPr>
      </a:lvl2pPr>
      <a:lvl3pPr marL="1833563" indent="-862013" algn="l" defTabSz="1079500" rtl="0" eaLnBrk="0" fontAlgn="base" hangingPunct="0">
        <a:spcBef>
          <a:spcPts val="1413"/>
        </a:spcBef>
        <a:spcAft>
          <a:spcPct val="0"/>
        </a:spcAft>
        <a:buClr>
          <a:srgbClr val="FF0000"/>
        </a:buClr>
        <a:buSzPct val="150000"/>
        <a:buFont typeface="Arial" charset="0"/>
        <a:buChar char="•"/>
        <a:defRPr sz="3300" kern="1200">
          <a:solidFill>
            <a:srgbClr val="595959"/>
          </a:solidFill>
          <a:latin typeface="Verdana"/>
          <a:ea typeface="ＭＳ Ｐゴシック" charset="0"/>
          <a:cs typeface="+mn-cs"/>
        </a:defRPr>
      </a:lvl3pPr>
      <a:lvl4pPr marL="2100263" indent="-862013" algn="l" defTabSz="1079500" rtl="0" eaLnBrk="0" fontAlgn="base" hangingPunct="0">
        <a:spcBef>
          <a:spcPts val="1413"/>
        </a:spcBef>
        <a:spcAft>
          <a:spcPct val="0"/>
        </a:spcAft>
        <a:buClr>
          <a:srgbClr val="FF0000"/>
        </a:buClr>
        <a:buSzPct val="150000"/>
        <a:buFont typeface="Arial" charset="0"/>
        <a:buChar char="•"/>
        <a:defRPr sz="2800" kern="1200">
          <a:solidFill>
            <a:srgbClr val="595959"/>
          </a:solidFill>
          <a:latin typeface="Verdana"/>
          <a:ea typeface="ＭＳ Ｐゴシック" charset="0"/>
          <a:cs typeface="+mn-cs"/>
        </a:defRPr>
      </a:lvl4pPr>
      <a:lvl5pPr marL="2265363" indent="-862013" algn="l" defTabSz="1079500" rtl="0" eaLnBrk="0" fontAlgn="base" hangingPunct="0">
        <a:spcBef>
          <a:spcPts val="1413"/>
        </a:spcBef>
        <a:spcAft>
          <a:spcPct val="0"/>
        </a:spcAft>
        <a:buClr>
          <a:srgbClr val="FF0000"/>
        </a:buClr>
        <a:buSzPct val="150000"/>
        <a:buFont typeface="Arial" charset="0"/>
        <a:buChar char="•"/>
        <a:defRPr sz="2400" kern="1200">
          <a:solidFill>
            <a:srgbClr val="595959"/>
          </a:solidFill>
          <a:latin typeface="Verdana"/>
          <a:ea typeface="ＭＳ Ｐゴシック" charset="0"/>
          <a:cs typeface="+mn-cs"/>
        </a:defRPr>
      </a:lvl5pPr>
      <a:lvl6pPr marL="5941497" indent="-540136" algn="l" defTabSz="1080272" rtl="0" eaLnBrk="1" latinLnBrk="0" hangingPunct="1">
        <a:spcBef>
          <a:spcPct val="20000"/>
        </a:spcBef>
        <a:buFont typeface="Arial"/>
        <a:buChar char="•"/>
        <a:defRPr sz="4700" kern="1200">
          <a:solidFill>
            <a:schemeClr val="tx1"/>
          </a:solidFill>
          <a:latin typeface="+mn-lt"/>
          <a:ea typeface="+mn-ea"/>
          <a:cs typeface="+mn-cs"/>
        </a:defRPr>
      </a:lvl6pPr>
      <a:lvl7pPr marL="7021769" indent="-540136" algn="l" defTabSz="1080272" rtl="0" eaLnBrk="1" latinLnBrk="0" hangingPunct="1">
        <a:spcBef>
          <a:spcPct val="20000"/>
        </a:spcBef>
        <a:buFont typeface="Arial"/>
        <a:buChar char="•"/>
        <a:defRPr sz="4700" kern="1200">
          <a:solidFill>
            <a:schemeClr val="tx1"/>
          </a:solidFill>
          <a:latin typeface="+mn-lt"/>
          <a:ea typeface="+mn-ea"/>
          <a:cs typeface="+mn-cs"/>
        </a:defRPr>
      </a:lvl7pPr>
      <a:lvl8pPr marL="8102041" indent="-540136" algn="l" defTabSz="1080272" rtl="0" eaLnBrk="1" latinLnBrk="0" hangingPunct="1">
        <a:spcBef>
          <a:spcPct val="20000"/>
        </a:spcBef>
        <a:buFont typeface="Arial"/>
        <a:buChar char="•"/>
        <a:defRPr sz="4700" kern="1200">
          <a:solidFill>
            <a:schemeClr val="tx1"/>
          </a:solidFill>
          <a:latin typeface="+mn-lt"/>
          <a:ea typeface="+mn-ea"/>
          <a:cs typeface="+mn-cs"/>
        </a:defRPr>
      </a:lvl8pPr>
      <a:lvl9pPr marL="9182313" indent="-540136" algn="l" defTabSz="1080272" rtl="0" eaLnBrk="1" latinLnBrk="0" hangingPunct="1">
        <a:spcBef>
          <a:spcPct val="20000"/>
        </a:spcBef>
        <a:buFont typeface="Arial"/>
        <a:buChar char="•"/>
        <a:defRPr sz="4700" kern="1200">
          <a:solidFill>
            <a:schemeClr val="tx1"/>
          </a:solidFill>
          <a:latin typeface="+mn-lt"/>
          <a:ea typeface="+mn-ea"/>
          <a:cs typeface="+mn-cs"/>
        </a:defRPr>
      </a:lvl9pPr>
    </p:bodyStyle>
    <p:otherStyle>
      <a:defPPr>
        <a:defRPr lang="fr-FR"/>
      </a:defPPr>
      <a:lvl1pPr marL="0" algn="l" defTabSz="1080272" rtl="0" eaLnBrk="1" latinLnBrk="0" hangingPunct="1">
        <a:defRPr sz="4300" kern="1200">
          <a:solidFill>
            <a:schemeClr val="tx1"/>
          </a:solidFill>
          <a:latin typeface="+mn-lt"/>
          <a:ea typeface="+mn-ea"/>
          <a:cs typeface="+mn-cs"/>
        </a:defRPr>
      </a:lvl1pPr>
      <a:lvl2pPr marL="1080272" algn="l" defTabSz="1080272" rtl="0" eaLnBrk="1" latinLnBrk="0" hangingPunct="1">
        <a:defRPr sz="4300" kern="1200">
          <a:solidFill>
            <a:schemeClr val="tx1"/>
          </a:solidFill>
          <a:latin typeface="+mn-lt"/>
          <a:ea typeface="+mn-ea"/>
          <a:cs typeface="+mn-cs"/>
        </a:defRPr>
      </a:lvl2pPr>
      <a:lvl3pPr marL="2160544" algn="l" defTabSz="1080272" rtl="0" eaLnBrk="1" latinLnBrk="0" hangingPunct="1">
        <a:defRPr sz="4300" kern="1200">
          <a:solidFill>
            <a:schemeClr val="tx1"/>
          </a:solidFill>
          <a:latin typeface="+mn-lt"/>
          <a:ea typeface="+mn-ea"/>
          <a:cs typeface="+mn-cs"/>
        </a:defRPr>
      </a:lvl3pPr>
      <a:lvl4pPr marL="3240816" algn="l" defTabSz="1080272" rtl="0" eaLnBrk="1" latinLnBrk="0" hangingPunct="1">
        <a:defRPr sz="4300" kern="1200">
          <a:solidFill>
            <a:schemeClr val="tx1"/>
          </a:solidFill>
          <a:latin typeface="+mn-lt"/>
          <a:ea typeface="+mn-ea"/>
          <a:cs typeface="+mn-cs"/>
        </a:defRPr>
      </a:lvl4pPr>
      <a:lvl5pPr marL="4321089" algn="l" defTabSz="1080272" rtl="0" eaLnBrk="1" latinLnBrk="0" hangingPunct="1">
        <a:defRPr sz="4300" kern="1200">
          <a:solidFill>
            <a:schemeClr val="tx1"/>
          </a:solidFill>
          <a:latin typeface="+mn-lt"/>
          <a:ea typeface="+mn-ea"/>
          <a:cs typeface="+mn-cs"/>
        </a:defRPr>
      </a:lvl5pPr>
      <a:lvl6pPr marL="5401361" algn="l" defTabSz="1080272" rtl="0" eaLnBrk="1" latinLnBrk="0" hangingPunct="1">
        <a:defRPr sz="4300" kern="1200">
          <a:solidFill>
            <a:schemeClr val="tx1"/>
          </a:solidFill>
          <a:latin typeface="+mn-lt"/>
          <a:ea typeface="+mn-ea"/>
          <a:cs typeface="+mn-cs"/>
        </a:defRPr>
      </a:lvl6pPr>
      <a:lvl7pPr marL="6481633" algn="l" defTabSz="1080272" rtl="0" eaLnBrk="1" latinLnBrk="0" hangingPunct="1">
        <a:defRPr sz="4300" kern="1200">
          <a:solidFill>
            <a:schemeClr val="tx1"/>
          </a:solidFill>
          <a:latin typeface="+mn-lt"/>
          <a:ea typeface="+mn-ea"/>
          <a:cs typeface="+mn-cs"/>
        </a:defRPr>
      </a:lvl7pPr>
      <a:lvl8pPr marL="7561905" algn="l" defTabSz="1080272" rtl="0" eaLnBrk="1" latinLnBrk="0" hangingPunct="1">
        <a:defRPr sz="4300" kern="1200">
          <a:solidFill>
            <a:schemeClr val="tx1"/>
          </a:solidFill>
          <a:latin typeface="+mn-lt"/>
          <a:ea typeface="+mn-ea"/>
          <a:cs typeface="+mn-cs"/>
        </a:defRPr>
      </a:lvl8pPr>
      <a:lvl9pPr marL="8642177" algn="l" defTabSz="1080272"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28.wmf"/><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25.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25.bin"/></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32.wmf"/><Relationship Id="rId5" Type="http://schemas.openxmlformats.org/officeDocument/2006/relationships/oleObject" Target="../embeddings/oleObject28.bin"/><Relationship Id="rId4" Type="http://schemas.openxmlformats.org/officeDocument/2006/relationships/image" Target="../media/image31.wm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35.wmf"/><Relationship Id="rId5" Type="http://schemas.openxmlformats.org/officeDocument/2006/relationships/oleObject" Target="../embeddings/oleObject30.bin"/><Relationship Id="rId4" Type="http://schemas.openxmlformats.org/officeDocument/2006/relationships/image" Target="../media/image34.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37.wmf"/><Relationship Id="rId5" Type="http://schemas.openxmlformats.org/officeDocument/2006/relationships/oleObject" Target="../embeddings/oleObject32.bin"/><Relationship Id="rId4" Type="http://schemas.openxmlformats.org/officeDocument/2006/relationships/image" Target="../media/image36.wmf"/></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wmf"/><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oleObject" Target="../embeddings/oleObject34.bin"/><Relationship Id="rId5" Type="http://schemas.openxmlformats.org/officeDocument/2006/relationships/image" Target="../media/image38.wmf"/><Relationship Id="rId4" Type="http://schemas.openxmlformats.org/officeDocument/2006/relationships/oleObject" Target="../embeddings/oleObject33.bin"/></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2.wmf"/><Relationship Id="rId2" Type="http://schemas.openxmlformats.org/officeDocument/2006/relationships/slideLayout" Target="../slideLayouts/slideLayout10.xml"/><Relationship Id="rId1" Type="http://schemas.openxmlformats.org/officeDocument/2006/relationships/vmlDrawing" Target="../drawings/vmlDrawing12.vml"/><Relationship Id="rId6" Type="http://schemas.openxmlformats.org/officeDocument/2006/relationships/oleObject" Target="../embeddings/oleObject36.bin"/><Relationship Id="rId5" Type="http://schemas.openxmlformats.org/officeDocument/2006/relationships/image" Target="../media/image38.wmf"/><Relationship Id="rId4" Type="http://schemas.openxmlformats.org/officeDocument/2006/relationships/oleObject" Target="../embeddings/oleObject35.bin"/></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5.wmf"/><Relationship Id="rId2" Type="http://schemas.openxmlformats.org/officeDocument/2006/relationships/slideLayout" Target="../slideLayouts/slideLayout10.xml"/><Relationship Id="rId1" Type="http://schemas.openxmlformats.org/officeDocument/2006/relationships/vmlDrawing" Target="../drawings/vmlDrawing13.vml"/><Relationship Id="rId6" Type="http://schemas.openxmlformats.org/officeDocument/2006/relationships/oleObject" Target="../embeddings/oleObject38.bin"/><Relationship Id="rId5" Type="http://schemas.openxmlformats.org/officeDocument/2006/relationships/image" Target="../media/image44.wmf"/><Relationship Id="rId4" Type="http://schemas.openxmlformats.org/officeDocument/2006/relationships/oleObject" Target="../embeddings/oleObject37.bin"/></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0.xml"/><Relationship Id="rId1" Type="http://schemas.openxmlformats.org/officeDocument/2006/relationships/vmlDrawing" Target="../drawings/vmlDrawing14.vml"/><Relationship Id="rId6" Type="http://schemas.openxmlformats.org/officeDocument/2006/relationships/image" Target="../media/image48.wmf"/><Relationship Id="rId5" Type="http://schemas.openxmlformats.org/officeDocument/2006/relationships/oleObject" Target="../embeddings/oleObject40.bin"/><Relationship Id="rId4" Type="http://schemas.openxmlformats.org/officeDocument/2006/relationships/image" Target="../media/image36.wmf"/></Relationships>
</file>

<file path=ppt/slides/_rels/slide27.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10.xml"/><Relationship Id="rId1" Type="http://schemas.openxmlformats.org/officeDocument/2006/relationships/vmlDrawing" Target="../drawings/vmlDrawing15.vml"/><Relationship Id="rId6" Type="http://schemas.openxmlformats.org/officeDocument/2006/relationships/image" Target="../media/image8.wmf"/><Relationship Id="rId5" Type="http://schemas.openxmlformats.org/officeDocument/2006/relationships/oleObject" Target="../embeddings/oleObject42.bin"/><Relationship Id="rId10" Type="http://schemas.openxmlformats.org/officeDocument/2006/relationships/image" Target="../media/image21.wmf"/><Relationship Id="rId4" Type="http://schemas.openxmlformats.org/officeDocument/2006/relationships/image" Target="../media/image3.wmf"/><Relationship Id="rId9" Type="http://schemas.openxmlformats.org/officeDocument/2006/relationships/oleObject" Target="../embeddings/oleObject44.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51.png"/><Relationship Id="rId2" Type="http://schemas.openxmlformats.org/officeDocument/2006/relationships/slideLayout" Target="../slideLayouts/slideLayout10.xml"/><Relationship Id="rId1" Type="http://schemas.openxmlformats.org/officeDocument/2006/relationships/vmlDrawing" Target="../drawings/vmlDrawing16.vml"/><Relationship Id="rId6" Type="http://schemas.openxmlformats.org/officeDocument/2006/relationships/image" Target="../media/image50.wmf"/><Relationship Id="rId5" Type="http://schemas.openxmlformats.org/officeDocument/2006/relationships/oleObject" Target="../embeddings/oleObject46.bin"/><Relationship Id="rId4" Type="http://schemas.openxmlformats.org/officeDocument/2006/relationships/image" Target="../media/image49.wmf"/></Relationships>
</file>

<file path=ppt/slides/_rels/slide29.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10.xml"/><Relationship Id="rId1" Type="http://schemas.openxmlformats.org/officeDocument/2006/relationships/vmlDrawing" Target="../drawings/vmlDrawing17.vml"/><Relationship Id="rId6" Type="http://schemas.openxmlformats.org/officeDocument/2006/relationships/image" Target="../media/image8.wmf"/><Relationship Id="rId5" Type="http://schemas.openxmlformats.org/officeDocument/2006/relationships/oleObject" Target="../embeddings/oleObject48.bin"/><Relationship Id="rId4" Type="http://schemas.openxmlformats.org/officeDocument/2006/relationships/image" Target="../media/image3.wm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2.wmf"/><Relationship Id="rId2" Type="http://schemas.openxmlformats.org/officeDocument/2006/relationships/slideLayout" Target="../slideLayouts/slideLayout10.xml"/><Relationship Id="rId1" Type="http://schemas.openxmlformats.org/officeDocument/2006/relationships/vmlDrawing" Target="../drawings/vmlDrawing18.vml"/><Relationship Id="rId6" Type="http://schemas.openxmlformats.org/officeDocument/2006/relationships/oleObject" Target="../embeddings/oleObject51.bin"/><Relationship Id="rId5" Type="http://schemas.openxmlformats.org/officeDocument/2006/relationships/image" Target="../media/image44.wmf"/><Relationship Id="rId4" Type="http://schemas.openxmlformats.org/officeDocument/2006/relationships/oleObject" Target="../embeddings/oleObject50.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56.wmf"/><Relationship Id="rId3" Type="http://schemas.openxmlformats.org/officeDocument/2006/relationships/notesSlide" Target="../notesSlides/notesSlide9.xml"/><Relationship Id="rId7" Type="http://schemas.openxmlformats.org/officeDocument/2006/relationships/oleObject" Target="../embeddings/oleObject53.bin"/><Relationship Id="rId12" Type="http://schemas.openxmlformats.org/officeDocument/2006/relationships/oleObject" Target="../embeddings/oleObject55.bin"/><Relationship Id="rId2" Type="http://schemas.openxmlformats.org/officeDocument/2006/relationships/slideLayout" Target="../slideLayouts/slideLayout10.xml"/><Relationship Id="rId1" Type="http://schemas.openxmlformats.org/officeDocument/2006/relationships/vmlDrawing" Target="../drawings/vmlDrawing19.vml"/><Relationship Id="rId6" Type="http://schemas.openxmlformats.org/officeDocument/2006/relationships/image" Target="../media/image53.wmf"/><Relationship Id="rId11" Type="http://schemas.openxmlformats.org/officeDocument/2006/relationships/image" Target="../media/image20.png"/><Relationship Id="rId5" Type="http://schemas.openxmlformats.org/officeDocument/2006/relationships/oleObject" Target="../embeddings/oleObject52.bin"/><Relationship Id="rId10" Type="http://schemas.openxmlformats.org/officeDocument/2006/relationships/image" Target="../media/image55.wmf"/><Relationship Id="rId4" Type="http://schemas.openxmlformats.org/officeDocument/2006/relationships/image" Target="../media/image57.png"/><Relationship Id="rId9" Type="http://schemas.openxmlformats.org/officeDocument/2006/relationships/oleObject" Target="../embeddings/oleObject54.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60.wmf"/><Relationship Id="rId3" Type="http://schemas.openxmlformats.org/officeDocument/2006/relationships/notesSlide" Target="../notesSlides/notesSlide10.xml"/><Relationship Id="rId7" Type="http://schemas.openxmlformats.org/officeDocument/2006/relationships/image" Target="../media/image59.wmf"/><Relationship Id="rId12" Type="http://schemas.openxmlformats.org/officeDocument/2006/relationships/oleObject" Target="../embeddings/oleObject60.bin"/><Relationship Id="rId2" Type="http://schemas.openxmlformats.org/officeDocument/2006/relationships/slideLayout" Target="../slideLayouts/slideLayout10.xml"/><Relationship Id="rId1" Type="http://schemas.openxmlformats.org/officeDocument/2006/relationships/vmlDrawing" Target="../drawings/vmlDrawing20.vml"/><Relationship Id="rId6" Type="http://schemas.openxmlformats.org/officeDocument/2006/relationships/oleObject" Target="../embeddings/oleObject57.bin"/><Relationship Id="rId11" Type="http://schemas.openxmlformats.org/officeDocument/2006/relationships/image" Target="../media/image27.wmf"/><Relationship Id="rId5" Type="http://schemas.openxmlformats.org/officeDocument/2006/relationships/image" Target="../media/image58.w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26.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notesSlide" Target="../notesSlides/notesSlide11.xml"/><Relationship Id="rId7" Type="http://schemas.openxmlformats.org/officeDocument/2006/relationships/image" Target="../media/image62.wmf"/><Relationship Id="rId2" Type="http://schemas.openxmlformats.org/officeDocument/2006/relationships/slideLayout" Target="../slideLayouts/slideLayout10.xml"/><Relationship Id="rId1" Type="http://schemas.openxmlformats.org/officeDocument/2006/relationships/vmlDrawing" Target="../drawings/vmlDrawing21.vml"/><Relationship Id="rId6" Type="http://schemas.openxmlformats.org/officeDocument/2006/relationships/oleObject" Target="../embeddings/oleObject62.bin"/><Relationship Id="rId11" Type="http://schemas.openxmlformats.org/officeDocument/2006/relationships/image" Target="../media/image64.wmf"/><Relationship Id="rId5" Type="http://schemas.openxmlformats.org/officeDocument/2006/relationships/image" Target="../media/image61.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63.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69.wmf"/><Relationship Id="rId18" Type="http://schemas.openxmlformats.org/officeDocument/2006/relationships/oleObject" Target="../embeddings/oleObject72.bin"/><Relationship Id="rId3" Type="http://schemas.openxmlformats.org/officeDocument/2006/relationships/notesSlide" Target="../notesSlides/notesSlide12.xml"/><Relationship Id="rId7" Type="http://schemas.openxmlformats.org/officeDocument/2006/relationships/image" Target="../media/image66.wmf"/><Relationship Id="rId12" Type="http://schemas.openxmlformats.org/officeDocument/2006/relationships/oleObject" Target="../embeddings/oleObject69.bin"/><Relationship Id="rId17" Type="http://schemas.openxmlformats.org/officeDocument/2006/relationships/image" Target="../media/image71.wmf"/><Relationship Id="rId2" Type="http://schemas.openxmlformats.org/officeDocument/2006/relationships/slideLayout" Target="../slideLayouts/slideLayout10.xml"/><Relationship Id="rId16" Type="http://schemas.openxmlformats.org/officeDocument/2006/relationships/oleObject" Target="../embeddings/oleObject71.bin"/><Relationship Id="rId1" Type="http://schemas.openxmlformats.org/officeDocument/2006/relationships/vmlDrawing" Target="../drawings/vmlDrawing22.vml"/><Relationship Id="rId6" Type="http://schemas.openxmlformats.org/officeDocument/2006/relationships/oleObject" Target="../embeddings/oleObject66.bin"/><Relationship Id="rId11" Type="http://schemas.openxmlformats.org/officeDocument/2006/relationships/image" Target="../media/image68.wmf"/><Relationship Id="rId5" Type="http://schemas.openxmlformats.org/officeDocument/2006/relationships/image" Target="../media/image65.wmf"/><Relationship Id="rId15" Type="http://schemas.openxmlformats.org/officeDocument/2006/relationships/image" Target="../media/image70.wmf"/><Relationship Id="rId10" Type="http://schemas.openxmlformats.org/officeDocument/2006/relationships/oleObject" Target="../embeddings/oleObject68.bin"/><Relationship Id="rId19" Type="http://schemas.openxmlformats.org/officeDocument/2006/relationships/image" Target="../media/image72.wmf"/><Relationship Id="rId4" Type="http://schemas.openxmlformats.org/officeDocument/2006/relationships/oleObject" Target="../embeddings/oleObject65.bin"/><Relationship Id="rId9" Type="http://schemas.openxmlformats.org/officeDocument/2006/relationships/image" Target="../media/image67.wmf"/><Relationship Id="rId14" Type="http://schemas.openxmlformats.org/officeDocument/2006/relationships/oleObject" Target="../embeddings/oleObject7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image" Target="../media/image76.png"/><Relationship Id="rId7" Type="http://schemas.openxmlformats.org/officeDocument/2006/relationships/image" Target="../media/image74.wmf"/><Relationship Id="rId2" Type="http://schemas.openxmlformats.org/officeDocument/2006/relationships/slideLayout" Target="../slideLayouts/slideLayout10.xml"/><Relationship Id="rId1" Type="http://schemas.openxmlformats.org/officeDocument/2006/relationships/vmlDrawing" Target="../drawings/vmlDrawing23.vml"/><Relationship Id="rId6" Type="http://schemas.openxmlformats.org/officeDocument/2006/relationships/oleObject" Target="../embeddings/oleObject74.bin"/><Relationship Id="rId5" Type="http://schemas.openxmlformats.org/officeDocument/2006/relationships/image" Target="../media/image73.wmf"/><Relationship Id="rId4" Type="http://schemas.openxmlformats.org/officeDocument/2006/relationships/oleObject" Target="../embeddings/oleObject73.bin"/><Relationship Id="rId9" Type="http://schemas.openxmlformats.org/officeDocument/2006/relationships/image" Target="../media/image75.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79.wmf"/><Relationship Id="rId18" Type="http://schemas.openxmlformats.org/officeDocument/2006/relationships/oleObject" Target="../embeddings/oleObject83.bin"/><Relationship Id="rId3" Type="http://schemas.openxmlformats.org/officeDocument/2006/relationships/notesSlide" Target="../notesSlides/notesSlide13.xml"/><Relationship Id="rId21" Type="http://schemas.openxmlformats.org/officeDocument/2006/relationships/image" Target="../media/image83.wmf"/><Relationship Id="rId7" Type="http://schemas.openxmlformats.org/officeDocument/2006/relationships/image" Target="../media/image78.wmf"/><Relationship Id="rId12" Type="http://schemas.openxmlformats.org/officeDocument/2006/relationships/oleObject" Target="../embeddings/oleObject80.bin"/><Relationship Id="rId17" Type="http://schemas.openxmlformats.org/officeDocument/2006/relationships/image" Target="../media/image81.wmf"/><Relationship Id="rId2" Type="http://schemas.openxmlformats.org/officeDocument/2006/relationships/slideLayout" Target="../slideLayouts/slideLayout10.xml"/><Relationship Id="rId16" Type="http://schemas.openxmlformats.org/officeDocument/2006/relationships/oleObject" Target="../embeddings/oleObject82.bin"/><Relationship Id="rId20" Type="http://schemas.openxmlformats.org/officeDocument/2006/relationships/oleObject" Target="../embeddings/oleObject84.bin"/><Relationship Id="rId1" Type="http://schemas.openxmlformats.org/officeDocument/2006/relationships/vmlDrawing" Target="../drawings/vmlDrawing24.vml"/><Relationship Id="rId6" Type="http://schemas.openxmlformats.org/officeDocument/2006/relationships/oleObject" Target="../embeddings/oleObject77.bin"/><Relationship Id="rId11" Type="http://schemas.openxmlformats.org/officeDocument/2006/relationships/image" Target="../media/image68.wmf"/><Relationship Id="rId5" Type="http://schemas.openxmlformats.org/officeDocument/2006/relationships/image" Target="../media/image77.wmf"/><Relationship Id="rId15" Type="http://schemas.openxmlformats.org/officeDocument/2006/relationships/image" Target="../media/image80.wmf"/><Relationship Id="rId23" Type="http://schemas.openxmlformats.org/officeDocument/2006/relationships/image" Target="../media/image84.wmf"/><Relationship Id="rId10" Type="http://schemas.openxmlformats.org/officeDocument/2006/relationships/oleObject" Target="../embeddings/oleObject79.bin"/><Relationship Id="rId19" Type="http://schemas.openxmlformats.org/officeDocument/2006/relationships/image" Target="../media/image82.wmf"/><Relationship Id="rId4" Type="http://schemas.openxmlformats.org/officeDocument/2006/relationships/oleObject" Target="../embeddings/oleObject76.bin"/><Relationship Id="rId9" Type="http://schemas.openxmlformats.org/officeDocument/2006/relationships/image" Target="../media/image67.wmf"/><Relationship Id="rId14" Type="http://schemas.openxmlformats.org/officeDocument/2006/relationships/oleObject" Target="../embeddings/oleObject81.bin"/><Relationship Id="rId22" Type="http://schemas.openxmlformats.org/officeDocument/2006/relationships/oleObject" Target="../embeddings/oleObject85.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notesSlide" Target="../notesSlides/notesSlide14.xml"/><Relationship Id="rId7" Type="http://schemas.openxmlformats.org/officeDocument/2006/relationships/image" Target="../media/image67.wmf"/><Relationship Id="rId2" Type="http://schemas.openxmlformats.org/officeDocument/2006/relationships/slideLayout" Target="../slideLayouts/slideLayout10.xml"/><Relationship Id="rId1" Type="http://schemas.openxmlformats.org/officeDocument/2006/relationships/vmlDrawing" Target="../drawings/vmlDrawing25.vml"/><Relationship Id="rId6" Type="http://schemas.openxmlformats.org/officeDocument/2006/relationships/oleObject" Target="../embeddings/oleObject87.bin"/><Relationship Id="rId11" Type="http://schemas.openxmlformats.org/officeDocument/2006/relationships/image" Target="../media/image79.wmf"/><Relationship Id="rId5" Type="http://schemas.openxmlformats.org/officeDocument/2006/relationships/image" Target="../media/image78.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68.wmf"/></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6.png"/><Relationship Id="rId7" Type="http://schemas.openxmlformats.org/officeDocument/2006/relationships/image" Target="../media/image4.wmf"/><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 Id="rId9" Type="http://schemas.openxmlformats.org/officeDocument/2006/relationships/image" Target="../media/image5.wmf"/></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68.wmf"/><Relationship Id="rId18" Type="http://schemas.openxmlformats.org/officeDocument/2006/relationships/oleObject" Target="../embeddings/oleObject97.bin"/><Relationship Id="rId3" Type="http://schemas.openxmlformats.org/officeDocument/2006/relationships/notesSlide" Target="../notesSlides/notesSlide16.xml"/><Relationship Id="rId21" Type="http://schemas.openxmlformats.org/officeDocument/2006/relationships/image" Target="../media/image93.wmf"/><Relationship Id="rId7" Type="http://schemas.openxmlformats.org/officeDocument/2006/relationships/image" Target="../media/image87.wmf"/><Relationship Id="rId12" Type="http://schemas.openxmlformats.org/officeDocument/2006/relationships/oleObject" Target="../embeddings/oleObject94.bin"/><Relationship Id="rId17" Type="http://schemas.openxmlformats.org/officeDocument/2006/relationships/image" Target="../media/image91.wmf"/><Relationship Id="rId25" Type="http://schemas.openxmlformats.org/officeDocument/2006/relationships/image" Target="../media/image95.wmf"/><Relationship Id="rId2" Type="http://schemas.openxmlformats.org/officeDocument/2006/relationships/slideLayout" Target="../slideLayouts/slideLayout10.xml"/><Relationship Id="rId16" Type="http://schemas.openxmlformats.org/officeDocument/2006/relationships/oleObject" Target="../embeddings/oleObject96.bin"/><Relationship Id="rId20" Type="http://schemas.openxmlformats.org/officeDocument/2006/relationships/oleObject" Target="../embeddings/oleObject98.bin"/><Relationship Id="rId1" Type="http://schemas.openxmlformats.org/officeDocument/2006/relationships/vmlDrawing" Target="../drawings/vmlDrawing26.vml"/><Relationship Id="rId6" Type="http://schemas.openxmlformats.org/officeDocument/2006/relationships/oleObject" Target="../embeddings/oleObject91.bin"/><Relationship Id="rId11" Type="http://schemas.openxmlformats.org/officeDocument/2006/relationships/image" Target="../media/image89.wmf"/><Relationship Id="rId24" Type="http://schemas.openxmlformats.org/officeDocument/2006/relationships/oleObject" Target="../embeddings/oleObject100.bin"/><Relationship Id="rId5" Type="http://schemas.openxmlformats.org/officeDocument/2006/relationships/image" Target="../media/image86.wmf"/><Relationship Id="rId15" Type="http://schemas.openxmlformats.org/officeDocument/2006/relationships/image" Target="../media/image90.wmf"/><Relationship Id="rId23" Type="http://schemas.openxmlformats.org/officeDocument/2006/relationships/image" Target="../media/image94.wmf"/><Relationship Id="rId10" Type="http://schemas.openxmlformats.org/officeDocument/2006/relationships/oleObject" Target="../embeddings/oleObject93.bin"/><Relationship Id="rId19" Type="http://schemas.openxmlformats.org/officeDocument/2006/relationships/image" Target="../media/image92.wmf"/><Relationship Id="rId4" Type="http://schemas.openxmlformats.org/officeDocument/2006/relationships/oleObject" Target="../embeddings/oleObject90.bin"/><Relationship Id="rId9" Type="http://schemas.openxmlformats.org/officeDocument/2006/relationships/image" Target="../media/image88.wmf"/><Relationship Id="rId14" Type="http://schemas.openxmlformats.org/officeDocument/2006/relationships/oleObject" Target="../embeddings/oleObject95.bin"/><Relationship Id="rId22" Type="http://schemas.openxmlformats.org/officeDocument/2006/relationships/oleObject" Target="../embeddings/oleObject99.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03.bin"/><Relationship Id="rId13" Type="http://schemas.openxmlformats.org/officeDocument/2006/relationships/image" Target="../media/image100.wmf"/><Relationship Id="rId18" Type="http://schemas.openxmlformats.org/officeDocument/2006/relationships/oleObject" Target="../embeddings/oleObject108.bin"/><Relationship Id="rId3" Type="http://schemas.openxmlformats.org/officeDocument/2006/relationships/notesSlide" Target="../notesSlides/notesSlide18.xml"/><Relationship Id="rId21" Type="http://schemas.openxmlformats.org/officeDocument/2006/relationships/image" Target="../media/image82.wmf"/><Relationship Id="rId7" Type="http://schemas.openxmlformats.org/officeDocument/2006/relationships/image" Target="../media/image97.wmf"/><Relationship Id="rId12" Type="http://schemas.openxmlformats.org/officeDocument/2006/relationships/oleObject" Target="../embeddings/oleObject105.bin"/><Relationship Id="rId17" Type="http://schemas.openxmlformats.org/officeDocument/2006/relationships/image" Target="../media/image101.wmf"/><Relationship Id="rId2" Type="http://schemas.openxmlformats.org/officeDocument/2006/relationships/slideLayout" Target="../slideLayouts/slideLayout10.xml"/><Relationship Id="rId16" Type="http://schemas.openxmlformats.org/officeDocument/2006/relationships/oleObject" Target="../embeddings/oleObject107.bin"/><Relationship Id="rId20" Type="http://schemas.openxmlformats.org/officeDocument/2006/relationships/oleObject" Target="../embeddings/oleObject109.bin"/><Relationship Id="rId1" Type="http://schemas.openxmlformats.org/officeDocument/2006/relationships/vmlDrawing" Target="../drawings/vmlDrawing27.vml"/><Relationship Id="rId6" Type="http://schemas.openxmlformats.org/officeDocument/2006/relationships/oleObject" Target="../embeddings/oleObject102.bin"/><Relationship Id="rId11" Type="http://schemas.openxmlformats.org/officeDocument/2006/relationships/image" Target="../media/image99.wmf"/><Relationship Id="rId24" Type="http://schemas.openxmlformats.org/officeDocument/2006/relationships/image" Target="../media/image103.png"/><Relationship Id="rId5" Type="http://schemas.openxmlformats.org/officeDocument/2006/relationships/image" Target="../media/image96.wmf"/><Relationship Id="rId15" Type="http://schemas.openxmlformats.org/officeDocument/2006/relationships/image" Target="../media/image77.wmf"/><Relationship Id="rId23" Type="http://schemas.openxmlformats.org/officeDocument/2006/relationships/image" Target="../media/image102.wmf"/><Relationship Id="rId10" Type="http://schemas.openxmlformats.org/officeDocument/2006/relationships/oleObject" Target="../embeddings/oleObject104.bin"/><Relationship Id="rId19" Type="http://schemas.openxmlformats.org/officeDocument/2006/relationships/image" Target="../media/image81.wmf"/><Relationship Id="rId4" Type="http://schemas.openxmlformats.org/officeDocument/2006/relationships/oleObject" Target="../embeddings/oleObject101.bin"/><Relationship Id="rId9" Type="http://schemas.openxmlformats.org/officeDocument/2006/relationships/image" Target="../media/image98.wmf"/><Relationship Id="rId14" Type="http://schemas.openxmlformats.org/officeDocument/2006/relationships/oleObject" Target="../embeddings/oleObject106.bin"/><Relationship Id="rId22" Type="http://schemas.openxmlformats.org/officeDocument/2006/relationships/oleObject" Target="../embeddings/oleObject110.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image" Target="../media/image107.wmf"/><Relationship Id="rId18" Type="http://schemas.openxmlformats.org/officeDocument/2006/relationships/oleObject" Target="../embeddings/oleObject118.bin"/><Relationship Id="rId3" Type="http://schemas.openxmlformats.org/officeDocument/2006/relationships/notesSlide" Target="../notesSlides/notesSlide19.xml"/><Relationship Id="rId7" Type="http://schemas.openxmlformats.org/officeDocument/2006/relationships/image" Target="../media/image104.wmf"/><Relationship Id="rId12" Type="http://schemas.openxmlformats.org/officeDocument/2006/relationships/oleObject" Target="../embeddings/oleObject115.bin"/><Relationship Id="rId17" Type="http://schemas.openxmlformats.org/officeDocument/2006/relationships/image" Target="../media/image109.wmf"/><Relationship Id="rId2" Type="http://schemas.openxmlformats.org/officeDocument/2006/relationships/slideLayout" Target="../slideLayouts/slideLayout10.xml"/><Relationship Id="rId16" Type="http://schemas.openxmlformats.org/officeDocument/2006/relationships/oleObject" Target="../embeddings/oleObject117.bin"/><Relationship Id="rId1" Type="http://schemas.openxmlformats.org/officeDocument/2006/relationships/vmlDrawing" Target="../drawings/vmlDrawing28.vml"/><Relationship Id="rId6" Type="http://schemas.openxmlformats.org/officeDocument/2006/relationships/oleObject" Target="../embeddings/oleObject112.bin"/><Relationship Id="rId11" Type="http://schemas.openxmlformats.org/officeDocument/2006/relationships/image" Target="../media/image106.wmf"/><Relationship Id="rId5" Type="http://schemas.openxmlformats.org/officeDocument/2006/relationships/image" Target="../media/image65.wmf"/><Relationship Id="rId15" Type="http://schemas.openxmlformats.org/officeDocument/2006/relationships/image" Target="../media/image108.wmf"/><Relationship Id="rId10" Type="http://schemas.openxmlformats.org/officeDocument/2006/relationships/oleObject" Target="../embeddings/oleObject114.bin"/><Relationship Id="rId19" Type="http://schemas.openxmlformats.org/officeDocument/2006/relationships/image" Target="../media/image110.wmf"/><Relationship Id="rId4" Type="http://schemas.openxmlformats.org/officeDocument/2006/relationships/oleObject" Target="../embeddings/oleObject111.bin"/><Relationship Id="rId9" Type="http://schemas.openxmlformats.org/officeDocument/2006/relationships/image" Target="../media/image105.wmf"/><Relationship Id="rId14" Type="http://schemas.openxmlformats.org/officeDocument/2006/relationships/oleObject" Target="../embeddings/oleObject116.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image" Target="../media/image114.wmf"/><Relationship Id="rId18" Type="http://schemas.openxmlformats.org/officeDocument/2006/relationships/oleObject" Target="../embeddings/oleObject126.bin"/><Relationship Id="rId26" Type="http://schemas.openxmlformats.org/officeDocument/2006/relationships/oleObject" Target="../embeddings/oleObject130.bin"/><Relationship Id="rId3" Type="http://schemas.openxmlformats.org/officeDocument/2006/relationships/notesSlide" Target="../notesSlides/notesSlide20.xml"/><Relationship Id="rId21" Type="http://schemas.openxmlformats.org/officeDocument/2006/relationships/image" Target="../media/image117.wmf"/><Relationship Id="rId7" Type="http://schemas.openxmlformats.org/officeDocument/2006/relationships/image" Target="../media/image111.wmf"/><Relationship Id="rId12" Type="http://schemas.openxmlformats.org/officeDocument/2006/relationships/oleObject" Target="../embeddings/oleObject123.bin"/><Relationship Id="rId17" Type="http://schemas.openxmlformats.org/officeDocument/2006/relationships/image" Target="../media/image115.wmf"/><Relationship Id="rId25" Type="http://schemas.openxmlformats.org/officeDocument/2006/relationships/image" Target="../media/image119.wmf"/><Relationship Id="rId2" Type="http://schemas.openxmlformats.org/officeDocument/2006/relationships/slideLayout" Target="../slideLayouts/slideLayout10.xml"/><Relationship Id="rId16" Type="http://schemas.openxmlformats.org/officeDocument/2006/relationships/oleObject" Target="../embeddings/oleObject125.bin"/><Relationship Id="rId20" Type="http://schemas.openxmlformats.org/officeDocument/2006/relationships/oleObject" Target="../embeddings/oleObject127.bin"/><Relationship Id="rId29" Type="http://schemas.openxmlformats.org/officeDocument/2006/relationships/image" Target="../media/image106.wmf"/><Relationship Id="rId1" Type="http://schemas.openxmlformats.org/officeDocument/2006/relationships/vmlDrawing" Target="../drawings/vmlDrawing29.vml"/><Relationship Id="rId6" Type="http://schemas.openxmlformats.org/officeDocument/2006/relationships/oleObject" Target="../embeddings/oleObject120.bin"/><Relationship Id="rId11" Type="http://schemas.openxmlformats.org/officeDocument/2006/relationships/image" Target="../media/image113.wmf"/><Relationship Id="rId24" Type="http://schemas.openxmlformats.org/officeDocument/2006/relationships/oleObject" Target="../embeddings/oleObject129.bin"/><Relationship Id="rId5" Type="http://schemas.openxmlformats.org/officeDocument/2006/relationships/image" Target="../media/image65.wmf"/><Relationship Id="rId15" Type="http://schemas.openxmlformats.org/officeDocument/2006/relationships/image" Target="../media/image104.wmf"/><Relationship Id="rId23" Type="http://schemas.openxmlformats.org/officeDocument/2006/relationships/image" Target="../media/image118.wmf"/><Relationship Id="rId28" Type="http://schemas.openxmlformats.org/officeDocument/2006/relationships/oleObject" Target="../embeddings/oleObject131.bin"/><Relationship Id="rId10" Type="http://schemas.openxmlformats.org/officeDocument/2006/relationships/oleObject" Target="../embeddings/oleObject122.bin"/><Relationship Id="rId19" Type="http://schemas.openxmlformats.org/officeDocument/2006/relationships/image" Target="../media/image116.wmf"/><Relationship Id="rId31" Type="http://schemas.openxmlformats.org/officeDocument/2006/relationships/image" Target="../media/image121.wmf"/><Relationship Id="rId4" Type="http://schemas.openxmlformats.org/officeDocument/2006/relationships/oleObject" Target="../embeddings/oleObject119.bin"/><Relationship Id="rId9" Type="http://schemas.openxmlformats.org/officeDocument/2006/relationships/image" Target="../media/image112.wmf"/><Relationship Id="rId14" Type="http://schemas.openxmlformats.org/officeDocument/2006/relationships/oleObject" Target="../embeddings/oleObject124.bin"/><Relationship Id="rId22" Type="http://schemas.openxmlformats.org/officeDocument/2006/relationships/oleObject" Target="../embeddings/oleObject128.bin"/><Relationship Id="rId27" Type="http://schemas.openxmlformats.org/officeDocument/2006/relationships/image" Target="../media/image120.wmf"/><Relationship Id="rId30" Type="http://schemas.openxmlformats.org/officeDocument/2006/relationships/oleObject" Target="../embeddings/oleObject132.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35.bin"/><Relationship Id="rId13" Type="http://schemas.openxmlformats.org/officeDocument/2006/relationships/image" Target="../media/image126.wmf"/><Relationship Id="rId18" Type="http://schemas.openxmlformats.org/officeDocument/2006/relationships/oleObject" Target="../embeddings/oleObject140.bin"/><Relationship Id="rId3" Type="http://schemas.openxmlformats.org/officeDocument/2006/relationships/notesSlide" Target="../notesSlides/notesSlide21.xml"/><Relationship Id="rId7" Type="http://schemas.openxmlformats.org/officeDocument/2006/relationships/image" Target="../media/image123.wmf"/><Relationship Id="rId12" Type="http://schemas.openxmlformats.org/officeDocument/2006/relationships/oleObject" Target="../embeddings/oleObject137.bin"/><Relationship Id="rId17" Type="http://schemas.openxmlformats.org/officeDocument/2006/relationships/image" Target="../media/image128.wmf"/><Relationship Id="rId2" Type="http://schemas.openxmlformats.org/officeDocument/2006/relationships/slideLayout" Target="../slideLayouts/slideLayout10.xml"/><Relationship Id="rId16" Type="http://schemas.openxmlformats.org/officeDocument/2006/relationships/oleObject" Target="../embeddings/oleObject139.bin"/><Relationship Id="rId1" Type="http://schemas.openxmlformats.org/officeDocument/2006/relationships/vmlDrawing" Target="../drawings/vmlDrawing30.vml"/><Relationship Id="rId6" Type="http://schemas.openxmlformats.org/officeDocument/2006/relationships/oleObject" Target="../embeddings/oleObject134.bin"/><Relationship Id="rId11" Type="http://schemas.openxmlformats.org/officeDocument/2006/relationships/image" Target="../media/image125.wmf"/><Relationship Id="rId5" Type="http://schemas.openxmlformats.org/officeDocument/2006/relationships/image" Target="../media/image122.wmf"/><Relationship Id="rId15" Type="http://schemas.openxmlformats.org/officeDocument/2006/relationships/image" Target="../media/image127.wmf"/><Relationship Id="rId10" Type="http://schemas.openxmlformats.org/officeDocument/2006/relationships/oleObject" Target="../embeddings/oleObject136.bin"/><Relationship Id="rId19" Type="http://schemas.openxmlformats.org/officeDocument/2006/relationships/image" Target="../media/image129.wmf"/><Relationship Id="rId4" Type="http://schemas.openxmlformats.org/officeDocument/2006/relationships/oleObject" Target="../embeddings/oleObject133.bin"/><Relationship Id="rId9" Type="http://schemas.openxmlformats.org/officeDocument/2006/relationships/image" Target="../media/image124.wmf"/><Relationship Id="rId14" Type="http://schemas.openxmlformats.org/officeDocument/2006/relationships/oleObject" Target="../embeddings/oleObject138.bin"/></Relationships>
</file>

<file path=ppt/slides/_rels/slide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46.bin"/><Relationship Id="rId18" Type="http://schemas.openxmlformats.org/officeDocument/2006/relationships/image" Target="../media/image132.wmf"/><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125.wmf"/><Relationship Id="rId17" Type="http://schemas.openxmlformats.org/officeDocument/2006/relationships/oleObject" Target="../embeddings/oleObject148.bin"/><Relationship Id="rId2" Type="http://schemas.openxmlformats.org/officeDocument/2006/relationships/slideLayout" Target="../slideLayouts/slideLayout10.xml"/><Relationship Id="rId16" Type="http://schemas.openxmlformats.org/officeDocument/2006/relationships/image" Target="../media/image129.wmf"/><Relationship Id="rId20" Type="http://schemas.openxmlformats.org/officeDocument/2006/relationships/image" Target="../media/image133.wmf"/><Relationship Id="rId1" Type="http://schemas.openxmlformats.org/officeDocument/2006/relationships/vmlDrawing" Target="../drawings/vmlDrawing31.vml"/><Relationship Id="rId6" Type="http://schemas.openxmlformats.org/officeDocument/2006/relationships/image" Target="../media/image122.wmf"/><Relationship Id="rId11" Type="http://schemas.openxmlformats.org/officeDocument/2006/relationships/oleObject" Target="../embeddings/oleObject145.bin"/><Relationship Id="rId5" Type="http://schemas.openxmlformats.org/officeDocument/2006/relationships/oleObject" Target="../embeddings/oleObject142.bin"/><Relationship Id="rId15" Type="http://schemas.openxmlformats.org/officeDocument/2006/relationships/oleObject" Target="../embeddings/oleObject147.bin"/><Relationship Id="rId10" Type="http://schemas.openxmlformats.org/officeDocument/2006/relationships/image" Target="../media/image124.wmf"/><Relationship Id="rId19" Type="http://schemas.openxmlformats.org/officeDocument/2006/relationships/oleObject" Target="../embeddings/oleObject149.bin"/><Relationship Id="rId4" Type="http://schemas.openxmlformats.org/officeDocument/2006/relationships/image" Target="../media/image131.wmf"/><Relationship Id="rId9" Type="http://schemas.openxmlformats.org/officeDocument/2006/relationships/oleObject" Target="../embeddings/oleObject144.bin"/><Relationship Id="rId14" Type="http://schemas.openxmlformats.org/officeDocument/2006/relationships/image" Target="../media/image128.wmf"/></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52.bin"/><Relationship Id="rId13" Type="http://schemas.openxmlformats.org/officeDocument/2006/relationships/image" Target="../media/image138.wmf"/><Relationship Id="rId18" Type="http://schemas.openxmlformats.org/officeDocument/2006/relationships/oleObject" Target="../embeddings/oleObject157.bin"/><Relationship Id="rId3" Type="http://schemas.openxmlformats.org/officeDocument/2006/relationships/notesSlide" Target="../notesSlides/notesSlide23.xml"/><Relationship Id="rId7" Type="http://schemas.openxmlformats.org/officeDocument/2006/relationships/image" Target="../media/image135.wmf"/><Relationship Id="rId12" Type="http://schemas.openxmlformats.org/officeDocument/2006/relationships/oleObject" Target="../embeddings/oleObject154.bin"/><Relationship Id="rId17" Type="http://schemas.openxmlformats.org/officeDocument/2006/relationships/image" Target="../media/image140.wmf"/><Relationship Id="rId2" Type="http://schemas.openxmlformats.org/officeDocument/2006/relationships/slideLayout" Target="../slideLayouts/slideLayout10.xml"/><Relationship Id="rId16" Type="http://schemas.openxmlformats.org/officeDocument/2006/relationships/oleObject" Target="../embeddings/oleObject156.bin"/><Relationship Id="rId1" Type="http://schemas.openxmlformats.org/officeDocument/2006/relationships/vmlDrawing" Target="../drawings/vmlDrawing32.vml"/><Relationship Id="rId6" Type="http://schemas.openxmlformats.org/officeDocument/2006/relationships/oleObject" Target="../embeddings/oleObject151.bin"/><Relationship Id="rId11" Type="http://schemas.openxmlformats.org/officeDocument/2006/relationships/image" Target="../media/image137.wmf"/><Relationship Id="rId5" Type="http://schemas.openxmlformats.org/officeDocument/2006/relationships/image" Target="../media/image134.wmf"/><Relationship Id="rId15" Type="http://schemas.openxmlformats.org/officeDocument/2006/relationships/image" Target="../media/image139.wmf"/><Relationship Id="rId10" Type="http://schemas.openxmlformats.org/officeDocument/2006/relationships/oleObject" Target="../embeddings/oleObject153.bin"/><Relationship Id="rId19" Type="http://schemas.openxmlformats.org/officeDocument/2006/relationships/image" Target="../media/image141.wmf"/><Relationship Id="rId4" Type="http://schemas.openxmlformats.org/officeDocument/2006/relationships/oleObject" Target="../embeddings/oleObject150.bin"/><Relationship Id="rId9" Type="http://schemas.openxmlformats.org/officeDocument/2006/relationships/image" Target="../media/image136.wmf"/><Relationship Id="rId14" Type="http://schemas.openxmlformats.org/officeDocument/2006/relationships/oleObject" Target="../embeddings/oleObject155.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60.bin"/><Relationship Id="rId13" Type="http://schemas.openxmlformats.org/officeDocument/2006/relationships/image" Target="../media/image101.wmf"/><Relationship Id="rId18" Type="http://schemas.openxmlformats.org/officeDocument/2006/relationships/oleObject" Target="../embeddings/oleObject165.bin"/><Relationship Id="rId3" Type="http://schemas.openxmlformats.org/officeDocument/2006/relationships/notesSlide" Target="../notesSlides/notesSlide25.xml"/><Relationship Id="rId7" Type="http://schemas.openxmlformats.org/officeDocument/2006/relationships/image" Target="../media/image97.wmf"/><Relationship Id="rId12" Type="http://schemas.openxmlformats.org/officeDocument/2006/relationships/oleObject" Target="../embeddings/oleObject162.bin"/><Relationship Id="rId17" Type="http://schemas.openxmlformats.org/officeDocument/2006/relationships/image" Target="../media/image82.wmf"/><Relationship Id="rId2" Type="http://schemas.openxmlformats.org/officeDocument/2006/relationships/slideLayout" Target="../slideLayouts/slideLayout10.xml"/><Relationship Id="rId16" Type="http://schemas.openxmlformats.org/officeDocument/2006/relationships/oleObject" Target="../embeddings/oleObject164.bin"/><Relationship Id="rId20" Type="http://schemas.openxmlformats.org/officeDocument/2006/relationships/image" Target="../media/image103.png"/><Relationship Id="rId1" Type="http://schemas.openxmlformats.org/officeDocument/2006/relationships/vmlDrawing" Target="../drawings/vmlDrawing33.vml"/><Relationship Id="rId6" Type="http://schemas.openxmlformats.org/officeDocument/2006/relationships/oleObject" Target="../embeddings/oleObject159.bin"/><Relationship Id="rId11" Type="http://schemas.openxmlformats.org/officeDocument/2006/relationships/image" Target="../media/image77.wmf"/><Relationship Id="rId5" Type="http://schemas.openxmlformats.org/officeDocument/2006/relationships/image" Target="../media/image142.wmf"/><Relationship Id="rId15" Type="http://schemas.openxmlformats.org/officeDocument/2006/relationships/image" Target="../media/image81.wmf"/><Relationship Id="rId10" Type="http://schemas.openxmlformats.org/officeDocument/2006/relationships/oleObject" Target="../embeddings/oleObject161.bin"/><Relationship Id="rId19" Type="http://schemas.openxmlformats.org/officeDocument/2006/relationships/image" Target="../media/image102.wmf"/><Relationship Id="rId4" Type="http://schemas.openxmlformats.org/officeDocument/2006/relationships/oleObject" Target="../embeddings/oleObject158.bin"/><Relationship Id="rId9" Type="http://schemas.openxmlformats.org/officeDocument/2006/relationships/image" Target="../media/image68.wmf"/><Relationship Id="rId14" Type="http://schemas.openxmlformats.org/officeDocument/2006/relationships/oleObject" Target="../embeddings/oleObject163.bin"/></Relationships>
</file>

<file path=ppt/slides/_rels/slide52.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image" Target="../media/image145.png"/><Relationship Id="rId7" Type="http://schemas.openxmlformats.org/officeDocument/2006/relationships/oleObject" Target="../embeddings/oleObject167.bin"/><Relationship Id="rId2" Type="http://schemas.openxmlformats.org/officeDocument/2006/relationships/slideLayout" Target="../slideLayouts/slideLayout10.xml"/><Relationship Id="rId1" Type="http://schemas.openxmlformats.org/officeDocument/2006/relationships/vmlDrawing" Target="../drawings/vmlDrawing34.vml"/><Relationship Id="rId6" Type="http://schemas.openxmlformats.org/officeDocument/2006/relationships/image" Target="../media/image2.png"/><Relationship Id="rId5" Type="http://schemas.openxmlformats.org/officeDocument/2006/relationships/image" Target="../media/image143.wmf"/><Relationship Id="rId4" Type="http://schemas.openxmlformats.org/officeDocument/2006/relationships/oleObject" Target="../embeddings/oleObject166.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image" Target="../media/image145.png"/><Relationship Id="rId7" Type="http://schemas.openxmlformats.org/officeDocument/2006/relationships/image" Target="../media/image147.wmf"/><Relationship Id="rId2" Type="http://schemas.openxmlformats.org/officeDocument/2006/relationships/slideLayout" Target="../slideLayouts/slideLayout10.xml"/><Relationship Id="rId1" Type="http://schemas.openxmlformats.org/officeDocument/2006/relationships/vmlDrawing" Target="../drawings/vmlDrawing35.vml"/><Relationship Id="rId6" Type="http://schemas.openxmlformats.org/officeDocument/2006/relationships/oleObject" Target="../embeddings/oleObject169.bin"/><Relationship Id="rId11" Type="http://schemas.openxmlformats.org/officeDocument/2006/relationships/image" Target="../media/image149.wmf"/><Relationship Id="rId5" Type="http://schemas.openxmlformats.org/officeDocument/2006/relationships/image" Target="../media/image146.wmf"/><Relationship Id="rId10" Type="http://schemas.openxmlformats.org/officeDocument/2006/relationships/oleObject" Target="../embeddings/oleObject171.bin"/><Relationship Id="rId4" Type="http://schemas.openxmlformats.org/officeDocument/2006/relationships/oleObject" Target="../embeddings/oleObject168.bin"/><Relationship Id="rId9" Type="http://schemas.openxmlformats.org/officeDocument/2006/relationships/image" Target="../media/image148.wmf"/></Relationships>
</file>

<file path=ppt/slides/_rels/slide54.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172.bin"/><Relationship Id="rId7" Type="http://schemas.openxmlformats.org/officeDocument/2006/relationships/oleObject" Target="../embeddings/oleObject174.bin"/><Relationship Id="rId2" Type="http://schemas.openxmlformats.org/officeDocument/2006/relationships/slideLayout" Target="../slideLayouts/slideLayout10.xml"/><Relationship Id="rId1" Type="http://schemas.openxmlformats.org/officeDocument/2006/relationships/vmlDrawing" Target="../drawings/vmlDrawing36.vml"/><Relationship Id="rId6" Type="http://schemas.openxmlformats.org/officeDocument/2006/relationships/image" Target="../media/image150.wmf"/><Relationship Id="rId11" Type="http://schemas.openxmlformats.org/officeDocument/2006/relationships/image" Target="../media/image152.wmf"/><Relationship Id="rId5" Type="http://schemas.openxmlformats.org/officeDocument/2006/relationships/oleObject" Target="../embeddings/oleObject173.bin"/><Relationship Id="rId10" Type="http://schemas.openxmlformats.org/officeDocument/2006/relationships/oleObject" Target="../embeddings/oleObject176.bin"/><Relationship Id="rId4" Type="http://schemas.openxmlformats.org/officeDocument/2006/relationships/image" Target="../media/image146.wmf"/><Relationship Id="rId9" Type="http://schemas.openxmlformats.org/officeDocument/2006/relationships/oleObject" Target="../embeddings/oleObject175.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79.bin"/><Relationship Id="rId3" Type="http://schemas.openxmlformats.org/officeDocument/2006/relationships/image" Target="../media/image145.png"/><Relationship Id="rId7" Type="http://schemas.openxmlformats.org/officeDocument/2006/relationships/image" Target="../media/image148.wmf"/><Relationship Id="rId2" Type="http://schemas.openxmlformats.org/officeDocument/2006/relationships/slideLayout" Target="../slideLayouts/slideLayout10.xml"/><Relationship Id="rId1" Type="http://schemas.openxmlformats.org/officeDocument/2006/relationships/vmlDrawing" Target="../drawings/vmlDrawing37.vml"/><Relationship Id="rId6" Type="http://schemas.openxmlformats.org/officeDocument/2006/relationships/oleObject" Target="../embeddings/oleObject178.bin"/><Relationship Id="rId11" Type="http://schemas.openxmlformats.org/officeDocument/2006/relationships/image" Target="../media/image155.wmf"/><Relationship Id="rId5" Type="http://schemas.openxmlformats.org/officeDocument/2006/relationships/image" Target="../media/image153.wmf"/><Relationship Id="rId10" Type="http://schemas.openxmlformats.org/officeDocument/2006/relationships/oleObject" Target="../embeddings/oleObject180.bin"/><Relationship Id="rId4" Type="http://schemas.openxmlformats.org/officeDocument/2006/relationships/oleObject" Target="../embeddings/oleObject177.bin"/><Relationship Id="rId9" Type="http://schemas.openxmlformats.org/officeDocument/2006/relationships/image" Target="../media/image154.wmf"/></Relationships>
</file>

<file path=ppt/slides/_rels/slide5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83.bin"/><Relationship Id="rId13" Type="http://schemas.openxmlformats.org/officeDocument/2006/relationships/image" Target="../media/image158.wmf"/><Relationship Id="rId3" Type="http://schemas.openxmlformats.org/officeDocument/2006/relationships/image" Target="../media/image145.png"/><Relationship Id="rId7" Type="http://schemas.openxmlformats.org/officeDocument/2006/relationships/image" Target="../media/image157.wmf"/><Relationship Id="rId12" Type="http://schemas.openxmlformats.org/officeDocument/2006/relationships/oleObject" Target="../embeddings/oleObject185.bin"/><Relationship Id="rId2" Type="http://schemas.openxmlformats.org/officeDocument/2006/relationships/slideLayout" Target="../slideLayouts/slideLayout10.xml"/><Relationship Id="rId1" Type="http://schemas.openxmlformats.org/officeDocument/2006/relationships/vmlDrawing" Target="../drawings/vmlDrawing38.vml"/><Relationship Id="rId6" Type="http://schemas.openxmlformats.org/officeDocument/2006/relationships/oleObject" Target="../embeddings/oleObject182.bin"/><Relationship Id="rId11" Type="http://schemas.openxmlformats.org/officeDocument/2006/relationships/image" Target="../media/image152.wmf"/><Relationship Id="rId5" Type="http://schemas.openxmlformats.org/officeDocument/2006/relationships/image" Target="../media/image144.wmf"/><Relationship Id="rId10" Type="http://schemas.openxmlformats.org/officeDocument/2006/relationships/oleObject" Target="../embeddings/oleObject184.bin"/><Relationship Id="rId4" Type="http://schemas.openxmlformats.org/officeDocument/2006/relationships/oleObject" Target="../embeddings/oleObject181.bin"/><Relationship Id="rId9" Type="http://schemas.openxmlformats.org/officeDocument/2006/relationships/image" Target="../media/image155.w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88.bin"/><Relationship Id="rId3" Type="http://schemas.openxmlformats.org/officeDocument/2006/relationships/image" Target="../media/image161.png"/><Relationship Id="rId7" Type="http://schemas.openxmlformats.org/officeDocument/2006/relationships/image" Target="../media/image160.wmf"/><Relationship Id="rId2" Type="http://schemas.openxmlformats.org/officeDocument/2006/relationships/slideLayout" Target="../slideLayouts/slideLayout10.xml"/><Relationship Id="rId1" Type="http://schemas.openxmlformats.org/officeDocument/2006/relationships/vmlDrawing" Target="../drawings/vmlDrawing39.vml"/><Relationship Id="rId6" Type="http://schemas.openxmlformats.org/officeDocument/2006/relationships/oleObject" Target="../embeddings/oleObject187.bin"/><Relationship Id="rId5" Type="http://schemas.openxmlformats.org/officeDocument/2006/relationships/image" Target="../media/image159.wmf"/><Relationship Id="rId4" Type="http://schemas.openxmlformats.org/officeDocument/2006/relationships/oleObject" Target="../embeddings/oleObject186.bin"/><Relationship Id="rId9" Type="http://schemas.openxmlformats.org/officeDocument/2006/relationships/image" Target="../media/image68.wmf"/></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9.wmf"/><Relationship Id="rId11" Type="http://schemas.openxmlformats.org/officeDocument/2006/relationships/image" Target="../media/image11.wmf"/><Relationship Id="rId5" Type="http://schemas.openxmlformats.org/officeDocument/2006/relationships/oleObject" Target="../embeddings/oleObject7.bin"/><Relationship Id="rId10" Type="http://schemas.openxmlformats.org/officeDocument/2006/relationships/oleObject" Target="../embeddings/oleObject9.bin"/><Relationship Id="rId4" Type="http://schemas.openxmlformats.org/officeDocument/2006/relationships/image" Target="../media/image7.wmf"/><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189.bin"/><Relationship Id="rId7" Type="http://schemas.openxmlformats.org/officeDocument/2006/relationships/oleObject" Target="../embeddings/oleObject191.bin"/><Relationship Id="rId2" Type="http://schemas.openxmlformats.org/officeDocument/2006/relationships/slideLayout" Target="../slideLayouts/slideLayout10.xml"/><Relationship Id="rId1" Type="http://schemas.openxmlformats.org/officeDocument/2006/relationships/vmlDrawing" Target="../drawings/vmlDrawing40.vml"/><Relationship Id="rId6" Type="http://schemas.openxmlformats.org/officeDocument/2006/relationships/image" Target="../media/image163.wmf"/><Relationship Id="rId5" Type="http://schemas.openxmlformats.org/officeDocument/2006/relationships/oleObject" Target="../embeddings/oleObject190.bin"/><Relationship Id="rId10" Type="http://schemas.openxmlformats.org/officeDocument/2006/relationships/image" Target="../media/image164.wmf"/><Relationship Id="rId4" Type="http://schemas.openxmlformats.org/officeDocument/2006/relationships/image" Target="../media/image162.wmf"/><Relationship Id="rId9" Type="http://schemas.openxmlformats.org/officeDocument/2006/relationships/oleObject" Target="../embeddings/oleObject192.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65.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95.bin"/><Relationship Id="rId13" Type="http://schemas.openxmlformats.org/officeDocument/2006/relationships/image" Target="../media/image100.wmf"/><Relationship Id="rId18" Type="http://schemas.openxmlformats.org/officeDocument/2006/relationships/oleObject" Target="../embeddings/oleObject200.bin"/><Relationship Id="rId3" Type="http://schemas.openxmlformats.org/officeDocument/2006/relationships/notesSlide" Target="../notesSlides/notesSlide28.xml"/><Relationship Id="rId21" Type="http://schemas.openxmlformats.org/officeDocument/2006/relationships/image" Target="../media/image82.wmf"/><Relationship Id="rId7" Type="http://schemas.openxmlformats.org/officeDocument/2006/relationships/image" Target="../media/image97.wmf"/><Relationship Id="rId12" Type="http://schemas.openxmlformats.org/officeDocument/2006/relationships/oleObject" Target="../embeddings/oleObject197.bin"/><Relationship Id="rId17" Type="http://schemas.openxmlformats.org/officeDocument/2006/relationships/image" Target="../media/image167.wmf"/><Relationship Id="rId2" Type="http://schemas.openxmlformats.org/officeDocument/2006/relationships/slideLayout" Target="../slideLayouts/slideLayout10.xml"/><Relationship Id="rId16" Type="http://schemas.openxmlformats.org/officeDocument/2006/relationships/oleObject" Target="../embeddings/oleObject199.bin"/><Relationship Id="rId20" Type="http://schemas.openxmlformats.org/officeDocument/2006/relationships/oleObject" Target="../embeddings/oleObject201.bin"/><Relationship Id="rId1" Type="http://schemas.openxmlformats.org/officeDocument/2006/relationships/vmlDrawing" Target="../drawings/vmlDrawing41.vml"/><Relationship Id="rId6" Type="http://schemas.openxmlformats.org/officeDocument/2006/relationships/oleObject" Target="../embeddings/oleObject194.bin"/><Relationship Id="rId11" Type="http://schemas.openxmlformats.org/officeDocument/2006/relationships/image" Target="../media/image99.wmf"/><Relationship Id="rId24" Type="http://schemas.openxmlformats.org/officeDocument/2006/relationships/image" Target="../media/image103.png"/><Relationship Id="rId5" Type="http://schemas.openxmlformats.org/officeDocument/2006/relationships/image" Target="../media/image166.wmf"/><Relationship Id="rId15" Type="http://schemas.openxmlformats.org/officeDocument/2006/relationships/image" Target="../media/image77.wmf"/><Relationship Id="rId23" Type="http://schemas.openxmlformats.org/officeDocument/2006/relationships/image" Target="../media/image102.wmf"/><Relationship Id="rId10" Type="http://schemas.openxmlformats.org/officeDocument/2006/relationships/oleObject" Target="../embeddings/oleObject196.bin"/><Relationship Id="rId19" Type="http://schemas.openxmlformats.org/officeDocument/2006/relationships/image" Target="../media/image81.wmf"/><Relationship Id="rId4" Type="http://schemas.openxmlformats.org/officeDocument/2006/relationships/oleObject" Target="../embeddings/oleObject193.bin"/><Relationship Id="rId9" Type="http://schemas.openxmlformats.org/officeDocument/2006/relationships/image" Target="../media/image68.wmf"/><Relationship Id="rId14" Type="http://schemas.openxmlformats.org/officeDocument/2006/relationships/oleObject" Target="../embeddings/oleObject198.bin"/><Relationship Id="rId22" Type="http://schemas.openxmlformats.org/officeDocument/2006/relationships/oleObject" Target="../embeddings/oleObject202.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205.bin"/><Relationship Id="rId13" Type="http://schemas.openxmlformats.org/officeDocument/2006/relationships/image" Target="../media/image100.wmf"/><Relationship Id="rId3" Type="http://schemas.openxmlformats.org/officeDocument/2006/relationships/image" Target="../media/image170.png"/><Relationship Id="rId7" Type="http://schemas.openxmlformats.org/officeDocument/2006/relationships/image" Target="../media/image97.wmf"/><Relationship Id="rId12" Type="http://schemas.openxmlformats.org/officeDocument/2006/relationships/oleObject" Target="../embeddings/oleObject207.bin"/><Relationship Id="rId2" Type="http://schemas.openxmlformats.org/officeDocument/2006/relationships/slideLayout" Target="../slideLayouts/slideLayout10.xml"/><Relationship Id="rId1" Type="http://schemas.openxmlformats.org/officeDocument/2006/relationships/vmlDrawing" Target="../drawings/vmlDrawing42.vml"/><Relationship Id="rId6" Type="http://schemas.openxmlformats.org/officeDocument/2006/relationships/oleObject" Target="../embeddings/oleObject204.bin"/><Relationship Id="rId11" Type="http://schemas.openxmlformats.org/officeDocument/2006/relationships/image" Target="../media/image99.wmf"/><Relationship Id="rId5" Type="http://schemas.openxmlformats.org/officeDocument/2006/relationships/image" Target="../media/image168.wmf"/><Relationship Id="rId15" Type="http://schemas.openxmlformats.org/officeDocument/2006/relationships/image" Target="../media/image169.wmf"/><Relationship Id="rId10" Type="http://schemas.openxmlformats.org/officeDocument/2006/relationships/oleObject" Target="../embeddings/oleObject206.bin"/><Relationship Id="rId4" Type="http://schemas.openxmlformats.org/officeDocument/2006/relationships/oleObject" Target="../embeddings/oleObject203.bin"/><Relationship Id="rId9" Type="http://schemas.openxmlformats.org/officeDocument/2006/relationships/image" Target="../media/image68.wmf"/><Relationship Id="rId14" Type="http://schemas.openxmlformats.org/officeDocument/2006/relationships/oleObject" Target="../embeddings/oleObject208.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image" Target="../media/image100.wmf"/><Relationship Id="rId3" Type="http://schemas.openxmlformats.org/officeDocument/2006/relationships/image" Target="../media/image170.png"/><Relationship Id="rId7" Type="http://schemas.openxmlformats.org/officeDocument/2006/relationships/image" Target="../media/image97.wmf"/><Relationship Id="rId12" Type="http://schemas.openxmlformats.org/officeDocument/2006/relationships/oleObject" Target="../embeddings/oleObject213.bin"/><Relationship Id="rId2" Type="http://schemas.openxmlformats.org/officeDocument/2006/relationships/slideLayout" Target="../slideLayouts/slideLayout10.xml"/><Relationship Id="rId1" Type="http://schemas.openxmlformats.org/officeDocument/2006/relationships/vmlDrawing" Target="../drawings/vmlDrawing43.vml"/><Relationship Id="rId6" Type="http://schemas.openxmlformats.org/officeDocument/2006/relationships/oleObject" Target="../embeddings/oleObject210.bin"/><Relationship Id="rId11" Type="http://schemas.openxmlformats.org/officeDocument/2006/relationships/image" Target="../media/image99.wmf"/><Relationship Id="rId5" Type="http://schemas.openxmlformats.org/officeDocument/2006/relationships/image" Target="../media/image168.wmf"/><Relationship Id="rId15" Type="http://schemas.openxmlformats.org/officeDocument/2006/relationships/image" Target="../media/image171.wmf"/><Relationship Id="rId10" Type="http://schemas.openxmlformats.org/officeDocument/2006/relationships/oleObject" Target="../embeddings/oleObject212.bin"/><Relationship Id="rId4" Type="http://schemas.openxmlformats.org/officeDocument/2006/relationships/oleObject" Target="../embeddings/oleObject209.bin"/><Relationship Id="rId9" Type="http://schemas.openxmlformats.org/officeDocument/2006/relationships/image" Target="../media/image68.wmf"/><Relationship Id="rId14" Type="http://schemas.openxmlformats.org/officeDocument/2006/relationships/oleObject" Target="../embeddings/oleObject214.bin"/></Relationships>
</file>

<file path=ppt/slides/_rels/slide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17.bin"/><Relationship Id="rId13" Type="http://schemas.openxmlformats.org/officeDocument/2006/relationships/image" Target="../media/image173.wmf"/><Relationship Id="rId18" Type="http://schemas.openxmlformats.org/officeDocument/2006/relationships/oleObject" Target="../embeddings/oleObject222.bin"/><Relationship Id="rId26" Type="http://schemas.openxmlformats.org/officeDocument/2006/relationships/image" Target="../media/image175.wmf"/><Relationship Id="rId3" Type="http://schemas.openxmlformats.org/officeDocument/2006/relationships/notesSlide" Target="../notesSlides/notesSlide29.xml"/><Relationship Id="rId21" Type="http://schemas.openxmlformats.org/officeDocument/2006/relationships/image" Target="../media/image102.wmf"/><Relationship Id="rId7" Type="http://schemas.openxmlformats.org/officeDocument/2006/relationships/image" Target="../media/image166.wmf"/><Relationship Id="rId12" Type="http://schemas.openxmlformats.org/officeDocument/2006/relationships/oleObject" Target="../embeddings/oleObject219.bin"/><Relationship Id="rId17" Type="http://schemas.openxmlformats.org/officeDocument/2006/relationships/image" Target="../media/image81.wmf"/><Relationship Id="rId25" Type="http://schemas.openxmlformats.org/officeDocument/2006/relationships/oleObject" Target="../embeddings/oleObject225.bin"/><Relationship Id="rId2" Type="http://schemas.openxmlformats.org/officeDocument/2006/relationships/slideLayout" Target="../slideLayouts/slideLayout10.xml"/><Relationship Id="rId16" Type="http://schemas.openxmlformats.org/officeDocument/2006/relationships/oleObject" Target="../embeddings/oleObject221.bin"/><Relationship Id="rId20" Type="http://schemas.openxmlformats.org/officeDocument/2006/relationships/oleObject" Target="../embeddings/oleObject223.bin"/><Relationship Id="rId1" Type="http://schemas.openxmlformats.org/officeDocument/2006/relationships/vmlDrawing" Target="../drawings/vmlDrawing44.vml"/><Relationship Id="rId6" Type="http://schemas.openxmlformats.org/officeDocument/2006/relationships/oleObject" Target="../embeddings/oleObject216.bin"/><Relationship Id="rId11" Type="http://schemas.openxmlformats.org/officeDocument/2006/relationships/image" Target="../media/image98.wmf"/><Relationship Id="rId24" Type="http://schemas.openxmlformats.org/officeDocument/2006/relationships/image" Target="../media/image103.png"/><Relationship Id="rId5" Type="http://schemas.openxmlformats.org/officeDocument/2006/relationships/image" Target="../media/image77.wmf"/><Relationship Id="rId15" Type="http://schemas.openxmlformats.org/officeDocument/2006/relationships/image" Target="../media/image167.wmf"/><Relationship Id="rId23" Type="http://schemas.openxmlformats.org/officeDocument/2006/relationships/image" Target="../media/image174.wmf"/><Relationship Id="rId10" Type="http://schemas.openxmlformats.org/officeDocument/2006/relationships/oleObject" Target="../embeddings/oleObject218.bin"/><Relationship Id="rId19" Type="http://schemas.openxmlformats.org/officeDocument/2006/relationships/image" Target="../media/image82.wmf"/><Relationship Id="rId4" Type="http://schemas.openxmlformats.org/officeDocument/2006/relationships/oleObject" Target="../embeddings/oleObject215.bin"/><Relationship Id="rId9" Type="http://schemas.openxmlformats.org/officeDocument/2006/relationships/image" Target="../media/image172.wmf"/><Relationship Id="rId14" Type="http://schemas.openxmlformats.org/officeDocument/2006/relationships/oleObject" Target="../embeddings/oleObject220.bin"/><Relationship Id="rId22" Type="http://schemas.openxmlformats.org/officeDocument/2006/relationships/oleObject" Target="../embeddings/oleObject224.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228.bin"/><Relationship Id="rId13" Type="http://schemas.openxmlformats.org/officeDocument/2006/relationships/image" Target="../media/image99.wmf"/><Relationship Id="rId18" Type="http://schemas.openxmlformats.org/officeDocument/2006/relationships/oleObject" Target="../embeddings/oleObject233.bin"/><Relationship Id="rId26" Type="http://schemas.openxmlformats.org/officeDocument/2006/relationships/image" Target="../media/image176.wmf"/><Relationship Id="rId3" Type="http://schemas.openxmlformats.org/officeDocument/2006/relationships/notesSlide" Target="../notesSlides/notesSlide30.xml"/><Relationship Id="rId21" Type="http://schemas.openxmlformats.org/officeDocument/2006/relationships/image" Target="../media/image102.wmf"/><Relationship Id="rId7" Type="http://schemas.openxmlformats.org/officeDocument/2006/relationships/image" Target="../media/image166.wmf"/><Relationship Id="rId12" Type="http://schemas.openxmlformats.org/officeDocument/2006/relationships/oleObject" Target="../embeddings/oleObject230.bin"/><Relationship Id="rId17" Type="http://schemas.openxmlformats.org/officeDocument/2006/relationships/image" Target="../media/image81.wmf"/><Relationship Id="rId25" Type="http://schemas.openxmlformats.org/officeDocument/2006/relationships/oleObject" Target="../embeddings/oleObject236.bin"/><Relationship Id="rId2" Type="http://schemas.openxmlformats.org/officeDocument/2006/relationships/slideLayout" Target="../slideLayouts/slideLayout10.xml"/><Relationship Id="rId16" Type="http://schemas.openxmlformats.org/officeDocument/2006/relationships/oleObject" Target="../embeddings/oleObject232.bin"/><Relationship Id="rId20" Type="http://schemas.openxmlformats.org/officeDocument/2006/relationships/oleObject" Target="../embeddings/oleObject234.bin"/><Relationship Id="rId1" Type="http://schemas.openxmlformats.org/officeDocument/2006/relationships/vmlDrawing" Target="../drawings/vmlDrawing45.vml"/><Relationship Id="rId6" Type="http://schemas.openxmlformats.org/officeDocument/2006/relationships/oleObject" Target="../embeddings/oleObject227.bin"/><Relationship Id="rId11" Type="http://schemas.openxmlformats.org/officeDocument/2006/relationships/image" Target="../media/image68.wmf"/><Relationship Id="rId24" Type="http://schemas.openxmlformats.org/officeDocument/2006/relationships/image" Target="../media/image103.png"/><Relationship Id="rId5" Type="http://schemas.openxmlformats.org/officeDocument/2006/relationships/image" Target="../media/image77.wmf"/><Relationship Id="rId15" Type="http://schemas.openxmlformats.org/officeDocument/2006/relationships/image" Target="../media/image167.wmf"/><Relationship Id="rId23" Type="http://schemas.openxmlformats.org/officeDocument/2006/relationships/image" Target="../media/image100.wmf"/><Relationship Id="rId10" Type="http://schemas.openxmlformats.org/officeDocument/2006/relationships/oleObject" Target="../embeddings/oleObject229.bin"/><Relationship Id="rId19" Type="http://schemas.openxmlformats.org/officeDocument/2006/relationships/image" Target="../media/image82.wmf"/><Relationship Id="rId4" Type="http://schemas.openxmlformats.org/officeDocument/2006/relationships/oleObject" Target="../embeddings/oleObject226.bin"/><Relationship Id="rId9" Type="http://schemas.openxmlformats.org/officeDocument/2006/relationships/image" Target="../media/image97.wmf"/><Relationship Id="rId14" Type="http://schemas.openxmlformats.org/officeDocument/2006/relationships/oleObject" Target="../embeddings/oleObject231.bin"/><Relationship Id="rId22" Type="http://schemas.openxmlformats.org/officeDocument/2006/relationships/oleObject" Target="../embeddings/oleObject235.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7.wmf"/><Relationship Id="rId3" Type="http://schemas.openxmlformats.org/officeDocument/2006/relationships/image" Target="../media/image17.png"/><Relationship Id="rId7" Type="http://schemas.openxmlformats.org/officeDocument/2006/relationships/image" Target="../media/image14.wmf"/><Relationship Id="rId12" Type="http://schemas.openxmlformats.org/officeDocument/2006/relationships/oleObject" Target="../embeddings/oleObject14.bin"/><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5.wmf"/></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239.bin"/><Relationship Id="rId13" Type="http://schemas.openxmlformats.org/officeDocument/2006/relationships/image" Target="../media/image100.wmf"/><Relationship Id="rId18" Type="http://schemas.openxmlformats.org/officeDocument/2006/relationships/oleObject" Target="../embeddings/oleObject244.bin"/><Relationship Id="rId3" Type="http://schemas.openxmlformats.org/officeDocument/2006/relationships/notesSlide" Target="../notesSlides/notesSlide32.xml"/><Relationship Id="rId21" Type="http://schemas.openxmlformats.org/officeDocument/2006/relationships/image" Target="../media/image82.wmf"/><Relationship Id="rId7" Type="http://schemas.openxmlformats.org/officeDocument/2006/relationships/image" Target="../media/image97.wmf"/><Relationship Id="rId12" Type="http://schemas.openxmlformats.org/officeDocument/2006/relationships/oleObject" Target="../embeddings/oleObject241.bin"/><Relationship Id="rId17" Type="http://schemas.openxmlformats.org/officeDocument/2006/relationships/image" Target="../media/image167.wmf"/><Relationship Id="rId2" Type="http://schemas.openxmlformats.org/officeDocument/2006/relationships/slideLayout" Target="../slideLayouts/slideLayout10.xml"/><Relationship Id="rId16" Type="http://schemas.openxmlformats.org/officeDocument/2006/relationships/oleObject" Target="../embeddings/oleObject243.bin"/><Relationship Id="rId20" Type="http://schemas.openxmlformats.org/officeDocument/2006/relationships/oleObject" Target="../embeddings/oleObject245.bin"/><Relationship Id="rId1" Type="http://schemas.openxmlformats.org/officeDocument/2006/relationships/vmlDrawing" Target="../drawings/vmlDrawing46.vml"/><Relationship Id="rId6" Type="http://schemas.openxmlformats.org/officeDocument/2006/relationships/oleObject" Target="../embeddings/oleObject238.bin"/><Relationship Id="rId11" Type="http://schemas.openxmlformats.org/officeDocument/2006/relationships/image" Target="../media/image99.wmf"/><Relationship Id="rId24" Type="http://schemas.openxmlformats.org/officeDocument/2006/relationships/image" Target="../media/image103.png"/><Relationship Id="rId5" Type="http://schemas.openxmlformats.org/officeDocument/2006/relationships/image" Target="../media/image166.wmf"/><Relationship Id="rId15" Type="http://schemas.openxmlformats.org/officeDocument/2006/relationships/image" Target="../media/image77.wmf"/><Relationship Id="rId23" Type="http://schemas.openxmlformats.org/officeDocument/2006/relationships/image" Target="../media/image102.wmf"/><Relationship Id="rId10" Type="http://schemas.openxmlformats.org/officeDocument/2006/relationships/oleObject" Target="../embeddings/oleObject240.bin"/><Relationship Id="rId19" Type="http://schemas.openxmlformats.org/officeDocument/2006/relationships/image" Target="../media/image81.wmf"/><Relationship Id="rId4" Type="http://schemas.openxmlformats.org/officeDocument/2006/relationships/oleObject" Target="../embeddings/oleObject237.bin"/><Relationship Id="rId9" Type="http://schemas.openxmlformats.org/officeDocument/2006/relationships/image" Target="../media/image68.wmf"/><Relationship Id="rId14" Type="http://schemas.openxmlformats.org/officeDocument/2006/relationships/oleObject" Target="../embeddings/oleObject242.bin"/><Relationship Id="rId22" Type="http://schemas.openxmlformats.org/officeDocument/2006/relationships/oleObject" Target="../embeddings/oleObject246.bin"/></Relationships>
</file>

<file path=ppt/slides/_rels/slide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49.bin"/><Relationship Id="rId13" Type="http://schemas.openxmlformats.org/officeDocument/2006/relationships/image" Target="../media/image100.wmf"/><Relationship Id="rId18" Type="http://schemas.openxmlformats.org/officeDocument/2006/relationships/oleObject" Target="../embeddings/oleObject254.bin"/><Relationship Id="rId3" Type="http://schemas.openxmlformats.org/officeDocument/2006/relationships/notesSlide" Target="../notesSlides/notesSlide33.xml"/><Relationship Id="rId21" Type="http://schemas.openxmlformats.org/officeDocument/2006/relationships/image" Target="../media/image102.wmf"/><Relationship Id="rId7" Type="http://schemas.openxmlformats.org/officeDocument/2006/relationships/image" Target="../media/image180.wmf"/><Relationship Id="rId12" Type="http://schemas.openxmlformats.org/officeDocument/2006/relationships/oleObject" Target="../embeddings/oleObject251.bin"/><Relationship Id="rId17" Type="http://schemas.openxmlformats.org/officeDocument/2006/relationships/image" Target="../media/image183.wmf"/><Relationship Id="rId2" Type="http://schemas.openxmlformats.org/officeDocument/2006/relationships/slideLayout" Target="../slideLayouts/slideLayout10.xml"/><Relationship Id="rId16" Type="http://schemas.openxmlformats.org/officeDocument/2006/relationships/oleObject" Target="../embeddings/oleObject253.bin"/><Relationship Id="rId20" Type="http://schemas.openxmlformats.org/officeDocument/2006/relationships/oleObject" Target="../embeddings/oleObject255.bin"/><Relationship Id="rId1" Type="http://schemas.openxmlformats.org/officeDocument/2006/relationships/vmlDrawing" Target="../drawings/vmlDrawing47.vml"/><Relationship Id="rId6" Type="http://schemas.openxmlformats.org/officeDocument/2006/relationships/oleObject" Target="../embeddings/oleObject248.bin"/><Relationship Id="rId11" Type="http://schemas.openxmlformats.org/officeDocument/2006/relationships/image" Target="../media/image99.wmf"/><Relationship Id="rId24" Type="http://schemas.openxmlformats.org/officeDocument/2006/relationships/image" Target="../media/image167.wmf"/><Relationship Id="rId5" Type="http://schemas.openxmlformats.org/officeDocument/2006/relationships/image" Target="../media/image179.wmf"/><Relationship Id="rId15" Type="http://schemas.openxmlformats.org/officeDocument/2006/relationships/image" Target="../media/image182.wmf"/><Relationship Id="rId23" Type="http://schemas.openxmlformats.org/officeDocument/2006/relationships/oleObject" Target="../embeddings/oleObject256.bin"/><Relationship Id="rId10" Type="http://schemas.openxmlformats.org/officeDocument/2006/relationships/oleObject" Target="../embeddings/oleObject250.bin"/><Relationship Id="rId19" Type="http://schemas.openxmlformats.org/officeDocument/2006/relationships/image" Target="../media/image82.wmf"/><Relationship Id="rId4" Type="http://schemas.openxmlformats.org/officeDocument/2006/relationships/oleObject" Target="../embeddings/oleObject247.bin"/><Relationship Id="rId9" Type="http://schemas.openxmlformats.org/officeDocument/2006/relationships/image" Target="../media/image181.wmf"/><Relationship Id="rId14" Type="http://schemas.openxmlformats.org/officeDocument/2006/relationships/oleObject" Target="../embeddings/oleObject252.bin"/><Relationship Id="rId22" Type="http://schemas.openxmlformats.org/officeDocument/2006/relationships/image" Target="../media/image103.png"/></Relationships>
</file>

<file path=ppt/slides/_rels/slide75.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notesSlide" Target="../notesSlides/notesSlide34.xml"/><Relationship Id="rId7" Type="http://schemas.openxmlformats.org/officeDocument/2006/relationships/oleObject" Target="../embeddings/oleObject258.bin"/><Relationship Id="rId2" Type="http://schemas.openxmlformats.org/officeDocument/2006/relationships/slideLayout" Target="../slideLayouts/slideLayout10.xml"/><Relationship Id="rId1" Type="http://schemas.openxmlformats.org/officeDocument/2006/relationships/vmlDrawing" Target="../drawings/vmlDrawing48.vml"/><Relationship Id="rId6" Type="http://schemas.openxmlformats.org/officeDocument/2006/relationships/image" Target="../media/image183.wmf"/><Relationship Id="rId5" Type="http://schemas.openxmlformats.org/officeDocument/2006/relationships/oleObject" Target="../embeddings/oleObject257.bin"/><Relationship Id="rId4" Type="http://schemas.openxmlformats.org/officeDocument/2006/relationships/image" Target="../media/image184.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20.png"/><Relationship Id="rId7" Type="http://schemas.openxmlformats.org/officeDocument/2006/relationships/image" Target="../media/image19.wmf"/><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oleObject" Target="../embeddings/oleObject16.bin"/><Relationship Id="rId5" Type="http://schemas.openxmlformats.org/officeDocument/2006/relationships/image" Target="../media/image18.wmf"/><Relationship Id="rId4" Type="http://schemas.openxmlformats.org/officeDocument/2006/relationships/oleObject" Target="../embeddings/oleObject15.bin"/><Relationship Id="rId9" Type="http://schemas.openxmlformats.org/officeDocument/2006/relationships/image" Target="../media/image7.wmf"/></Relationships>
</file>

<file path=ppt/slides/_rels/slide80.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00.wmf"/><Relationship Id="rId2" Type="http://schemas.openxmlformats.org/officeDocument/2006/relationships/slideLayout" Target="../slideLayouts/slideLayout10.xml"/><Relationship Id="rId1" Type="http://schemas.openxmlformats.org/officeDocument/2006/relationships/vmlDrawing" Target="../drawings/vmlDrawing49.vml"/><Relationship Id="rId6" Type="http://schemas.openxmlformats.org/officeDocument/2006/relationships/oleObject" Target="../embeddings/oleObject260.bin"/><Relationship Id="rId5" Type="http://schemas.openxmlformats.org/officeDocument/2006/relationships/image" Target="../media/image186.wmf"/><Relationship Id="rId4" Type="http://schemas.openxmlformats.org/officeDocument/2006/relationships/oleObject" Target="../embeddings/oleObject259.bin"/></Relationships>
</file>

<file path=ppt/slides/_rels/slide8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0.xml"/><Relationship Id="rId1" Type="http://schemas.openxmlformats.org/officeDocument/2006/relationships/vmlDrawing" Target="../drawings/vmlDrawing6.vml"/><Relationship Id="rId6" Type="http://schemas.openxmlformats.org/officeDocument/2006/relationships/image" Target="../media/image8.wmf"/><Relationship Id="rId5" Type="http://schemas.openxmlformats.org/officeDocument/2006/relationships/oleObject" Target="../embeddings/oleObject19.bin"/><Relationship Id="rId10" Type="http://schemas.openxmlformats.org/officeDocument/2006/relationships/image" Target="../media/image21.wmf"/><Relationship Id="rId4" Type="http://schemas.openxmlformats.org/officeDocument/2006/relationships/image" Target="../media/image3.wmf"/><Relationship Id="rId9" Type="http://schemas.openxmlformats.org/officeDocument/2006/relationships/oleObject" Target="../embeddings/oleObject21.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61.bin"/><Relationship Id="rId2" Type="http://schemas.openxmlformats.org/officeDocument/2006/relationships/slideLayout" Target="../slideLayouts/slideLayout10.xml"/><Relationship Id="rId1" Type="http://schemas.openxmlformats.org/officeDocument/2006/relationships/vmlDrawing" Target="../drawings/vmlDrawing50.vml"/><Relationship Id="rId6" Type="http://schemas.openxmlformats.org/officeDocument/2006/relationships/image" Target="../media/image192.wmf"/><Relationship Id="rId5" Type="http://schemas.openxmlformats.org/officeDocument/2006/relationships/oleObject" Target="../embeddings/oleObject262.bin"/><Relationship Id="rId4" Type="http://schemas.openxmlformats.org/officeDocument/2006/relationships/image" Target="../media/image3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t>
            </a:r>
            <a:br>
              <a:rPr lang="en-US" dirty="0">
                <a:latin typeface="Impact" charset="0"/>
                <a:cs typeface="Impact" charset="0"/>
              </a:rPr>
            </a:br>
            <a:r>
              <a:rPr lang="en-US" dirty="0">
                <a:latin typeface="Impact" charset="0"/>
                <a:cs typeface="Impact" charset="0"/>
              </a:rPr>
              <a:t>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9 – Optimizing Neuron Models</a:t>
            </a:r>
          </a:p>
          <a:p>
            <a:r>
              <a:rPr lang="en-US" sz="5400" dirty="0">
                <a:latin typeface="Arial Narrow" pitchFamily="34" charset="0"/>
                <a:ea typeface="ＭＳ Ｐゴシック" pitchFamily="34" charset="-128"/>
              </a:rPr>
              <a:t>For Coding and Decoding</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089107"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noProof="0" dirty="0" err="1">
                <a:latin typeface="Arial Narrow" pitchFamily="34" charset="0"/>
                <a:cs typeface="ＭＳ Ｐゴシック" charset="0"/>
              </a:rPr>
              <a:t>What</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is</a:t>
            </a:r>
            <a:r>
              <a:rPr lang="fr-CH" sz="5400" b="1" noProof="0" dirty="0">
                <a:latin typeface="Arial Narrow" pitchFamily="34" charset="0"/>
                <a:cs typeface="ＭＳ Ｐゴシック" charset="0"/>
              </a:rPr>
              <a:t> a good </a:t>
            </a:r>
            <a:r>
              <a:rPr lang="fr-CH" sz="5400" b="1" noProof="0" dirty="0" err="1">
                <a:latin typeface="Arial Narrow" pitchFamily="34" charset="0"/>
                <a:cs typeface="ＭＳ Ｐゴシック" charset="0"/>
              </a:rPr>
              <a:t>neuron</a:t>
            </a:r>
            <a:r>
              <a:rPr lang="fr-CH" sz="5400" b="1" noProof="0" dirty="0">
                <a:latin typeface="Arial Narrow" pitchFamily="34" charset="0"/>
                <a:cs typeface="ＭＳ Ｐゴシック" charset="0"/>
              </a:rPr>
              <a:t> model?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8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4800" dirty="0" err="1">
                <a:latin typeface="Arial Narrow" pitchFamily="34" charset="0"/>
                <a:cs typeface="ＭＳ Ｐゴシック" charset="0"/>
              </a:rPr>
              <a:t>Models</a:t>
            </a:r>
            <a:r>
              <a:rPr lang="fr-CH" sz="4800" dirty="0">
                <a:latin typeface="Arial Narrow" pitchFamily="34" charset="0"/>
                <a:cs typeface="ＭＳ Ｐゴシック" charset="0"/>
              </a:rPr>
              <a:t> and data</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a:t>
            </a:r>
            <a:r>
              <a:rPr lang="fr-CH" sz="5400" b="1" noProof="0" dirty="0" err="1">
                <a:latin typeface="Arial Narrow" pitchFamily="34" charset="0"/>
                <a:cs typeface="ＭＳ Ｐゴシック" charset="0"/>
              </a:rPr>
              <a:t>AdEx</a:t>
            </a:r>
            <a:r>
              <a:rPr lang="fr-CH" sz="5400" b="1" noProof="0" dirty="0">
                <a:latin typeface="Arial Narrow" pitchFamily="34" charset="0"/>
                <a:cs typeface="ＭＳ Ｐゴシック" charset="0"/>
              </a:rPr>
              <a:t> model</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mn-cs"/>
              </a:rPr>
              <a:t>Firing</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patterns and adaptation</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Spike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Response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Model (SRM)</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rPr>
              <a:t>         - </a:t>
            </a:r>
            <a:r>
              <a:rPr lang="fr-CH" sz="4400" dirty="0" err="1">
                <a:latin typeface="Arial Narrow" pitchFamily="34" charset="0"/>
              </a:rPr>
              <a:t>Integral</a:t>
            </a:r>
            <a:r>
              <a:rPr lang="fr-CH" sz="4400" dirty="0">
                <a:latin typeface="Arial Narrow" pitchFamily="34" charset="0"/>
              </a:rPr>
              <a:t> formulation</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Generalized</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Linear</a:t>
            </a:r>
            <a:r>
              <a:rPr lang="fr-CH" sz="5400" b="1" dirty="0">
                <a:latin typeface="Arial Narrow" pitchFamily="34" charset="0"/>
                <a:cs typeface="ＭＳ Ｐゴシック" charset="0"/>
              </a:rPr>
              <a:t>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Adding</a:t>
            </a:r>
            <a:r>
              <a:rPr lang="fr-CH" sz="4400" dirty="0">
                <a:latin typeface="Arial Narrow" pitchFamily="34" charset="0"/>
                <a:cs typeface="ＭＳ Ｐゴシック" charset="0"/>
              </a:rPr>
              <a:t> noise to the SRM </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Parameter</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Estimation</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Quadratic</a:t>
            </a:r>
            <a:r>
              <a:rPr lang="fr-CH" sz="4400" dirty="0">
                <a:latin typeface="Arial Narrow" pitchFamily="34" charset="0"/>
                <a:cs typeface="ＭＳ Ｐゴシック" charset="0"/>
              </a:rPr>
              <a:t> and </a:t>
            </a:r>
            <a:r>
              <a:rPr lang="fr-CH" sz="4400" dirty="0" err="1">
                <a:latin typeface="Arial Narrow" pitchFamily="34" charset="0"/>
                <a:cs typeface="ＭＳ Ｐゴシック" charset="0"/>
              </a:rPr>
              <a:t>convex</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optimization</a:t>
            </a:r>
            <a:endParaRPr lang="fr-CH" sz="4400" dirty="0">
              <a:latin typeface="Arial Narrow" pitchFamily="34" charset="0"/>
              <a:cs typeface="ＭＳ Ｐゴシック" charset="0"/>
            </a:endParaRPr>
          </a:p>
          <a:p>
            <a:pPr marL="1079500" lvl="0" indent="-568325" eaLnBrk="0" hangingPunct="0">
              <a:buClr>
                <a:srgbClr val="FF0000"/>
              </a:buClr>
              <a:buSzPct val="150000"/>
              <a:defRPr/>
            </a:pPr>
            <a:r>
              <a:rPr lang="fr-CH" sz="4800" b="1" dirty="0">
                <a:latin typeface="Arial Narrow" pitchFamily="34" charset="0"/>
                <a:cs typeface="ＭＳ Ｐゴシック" charset="0"/>
              </a:rPr>
              <a:t>9.6. </a:t>
            </a:r>
            <a:r>
              <a:rPr lang="fr-CH" sz="4800" b="1" dirty="0" err="1">
                <a:latin typeface="Arial Narrow" pitchFamily="34" charset="0"/>
                <a:cs typeface="ＭＳ Ｐゴシック" charset="0"/>
              </a:rPr>
              <a:t>Modeling</a:t>
            </a:r>
            <a:r>
              <a:rPr lang="fr-CH" sz="4800" b="1" dirty="0">
                <a:latin typeface="Arial Narrow" pitchFamily="34" charset="0"/>
                <a:cs typeface="ＭＳ Ｐゴシック" charset="0"/>
              </a:rPr>
              <a:t> in vitro data</a:t>
            </a:r>
          </a:p>
          <a:p>
            <a:pPr marL="1079500" lvl="0" indent="-568325" eaLnBrk="0" hangingPunct="0">
              <a:buClr>
                <a:srgbClr val="FF0000"/>
              </a:buClr>
              <a:buSzPct val="150000"/>
              <a:defRPr/>
            </a:pPr>
            <a:r>
              <a:rPr lang="fr-CH" sz="4400" dirty="0">
                <a:latin typeface="Arial Narrow" pitchFamily="34" charset="0"/>
                <a:cs typeface="ＭＳ Ｐゴシック" charset="0"/>
              </a:rPr>
              <a:t>         -  how long </a:t>
            </a:r>
            <a:r>
              <a:rPr lang="fr-CH" sz="4400" dirty="0" err="1">
                <a:latin typeface="Arial Narrow" pitchFamily="34" charset="0"/>
                <a:cs typeface="ＭＳ Ｐゴシック" charset="0"/>
              </a:rPr>
              <a:t>lasts</a:t>
            </a:r>
            <a:r>
              <a:rPr lang="fr-CH" sz="4400" dirty="0">
                <a:latin typeface="Arial Narrow" pitchFamily="34" charset="0"/>
                <a:cs typeface="ＭＳ Ｐゴシック" charset="0"/>
              </a:rPr>
              <a:t> the </a:t>
            </a:r>
            <a:r>
              <a:rPr lang="fr-CH" sz="4400" dirty="0" err="1">
                <a:latin typeface="Arial Narrow" pitchFamily="34" charset="0"/>
                <a:cs typeface="ＭＳ Ｐゴシック" charset="0"/>
              </a:rPr>
              <a:t>effect</a:t>
            </a:r>
            <a:r>
              <a:rPr lang="fr-CH" sz="4400" dirty="0">
                <a:latin typeface="Arial Narrow" pitchFamily="34" charset="0"/>
                <a:cs typeface="ＭＳ Ｐゴシック" charset="0"/>
              </a:rPr>
              <a:t> of a </a:t>
            </a:r>
            <a:r>
              <a:rPr lang="fr-CH" sz="4400" dirty="0" err="1">
                <a:latin typeface="Arial Narrow" pitchFamily="34" charset="0"/>
                <a:cs typeface="ＭＳ Ｐゴシック" charset="0"/>
              </a:rPr>
              <a:t>spike</a:t>
            </a:r>
            <a:r>
              <a:rPr lang="fr-CH" sz="4400" dirty="0">
                <a:latin typeface="Arial Narrow" pitchFamily="34" charset="0"/>
                <a:cs typeface="ＭＳ Ｐゴシック" charset="0"/>
              </a:rPr>
              <a:t>?</a:t>
            </a:r>
          </a:p>
          <a:p>
            <a:pPr marL="1079500" lvl="0" indent="-568325" eaLnBrk="0" hangingPunct="0">
              <a:buClr>
                <a:srgbClr val="FF0000"/>
              </a:buClr>
              <a:buSzPct val="150000"/>
              <a:defRPr/>
            </a:pPr>
            <a:endParaRPr lang="fr-CH" sz="4800" b="1" dirty="0">
              <a:latin typeface="Arial Narrow" pitchFamily="34" charset="0"/>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9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1</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 </a:t>
            </a:r>
            <a:r>
              <a:rPr lang="en-US" sz="5400" b="1" noProof="0" dirty="0">
                <a:solidFill>
                  <a:srgbClr val="C30000"/>
                </a:solidFill>
                <a:latin typeface="Arial Narrow" pitchFamily="34" charset="0"/>
                <a:cs typeface="Arial Narrow" charset="0"/>
              </a:rPr>
              <a:t>Models and data</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sp>
        <p:nvSpPr>
          <p:cNvPr id="14" name="Rounded Rectangle 13"/>
          <p:cNvSpPr/>
          <p:nvPr/>
        </p:nvSpPr>
        <p:spPr>
          <a:xfrm>
            <a:off x="11245517" y="1275347"/>
            <a:ext cx="10265694" cy="1867902"/>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80D89FE-A13A-4907-96C1-C29164A9707D}"/>
              </a:ext>
            </a:extLst>
          </p:cNvPr>
          <p:cNvPicPr>
            <a:picLocks noChangeAspect="1"/>
          </p:cNvPicPr>
          <p:nvPr/>
        </p:nvPicPr>
        <p:blipFill>
          <a:blip r:embed="rId2"/>
          <a:stretch>
            <a:fillRect/>
          </a:stretch>
        </p:blipFill>
        <p:spPr>
          <a:xfrm>
            <a:off x="108247" y="81756"/>
            <a:ext cx="21499216" cy="11988800"/>
          </a:xfrm>
          <a:prstGeom prst="rect">
            <a:avLst/>
          </a:prstGeom>
        </p:spPr>
      </p:pic>
    </p:spTree>
    <p:extLst>
      <p:ext uri="{BB962C8B-B14F-4D97-AF65-F5344CB8AC3E}">
        <p14:creationId xmlns:p14="http://schemas.microsoft.com/office/powerpoint/2010/main" val="156879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t>
            </a:r>
            <a:br>
              <a:rPr lang="en-US" dirty="0">
                <a:latin typeface="Impact" charset="0"/>
                <a:cs typeface="Impact" charset="0"/>
              </a:rPr>
            </a:br>
            <a:r>
              <a:rPr lang="en-US" dirty="0">
                <a:latin typeface="Impact" charset="0"/>
                <a:cs typeface="Impact" charset="0"/>
              </a:rPr>
              <a:t>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9 – Optimizing Neuron Models</a:t>
            </a:r>
          </a:p>
          <a:p>
            <a:r>
              <a:rPr lang="en-US" sz="5400" dirty="0">
                <a:latin typeface="Arial Narrow" pitchFamily="34" charset="0"/>
                <a:ea typeface="ＭＳ Ｐゴシック" pitchFamily="34" charset="-128"/>
              </a:rPr>
              <a:t>For Coding and Decoding</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089107"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noProof="0" dirty="0" err="1">
                <a:latin typeface="Arial Narrow" pitchFamily="34" charset="0"/>
                <a:cs typeface="ＭＳ Ｐゴシック" charset="0"/>
              </a:rPr>
              <a:t>What</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is</a:t>
            </a:r>
            <a:r>
              <a:rPr lang="fr-CH" sz="5400" b="1" noProof="0" dirty="0">
                <a:latin typeface="Arial Narrow" pitchFamily="34" charset="0"/>
                <a:cs typeface="ＭＳ Ｐゴシック" charset="0"/>
              </a:rPr>
              <a:t> a good </a:t>
            </a:r>
            <a:r>
              <a:rPr lang="fr-CH" sz="5400" b="1" noProof="0" dirty="0" err="1">
                <a:latin typeface="Arial Narrow" pitchFamily="34" charset="0"/>
                <a:cs typeface="ＭＳ Ｐゴシック" charset="0"/>
              </a:rPr>
              <a:t>neuron</a:t>
            </a:r>
            <a:r>
              <a:rPr lang="fr-CH" sz="5400" b="1" noProof="0" dirty="0">
                <a:latin typeface="Arial Narrow" pitchFamily="34" charset="0"/>
                <a:cs typeface="ＭＳ Ｐゴシック" charset="0"/>
              </a:rPr>
              <a:t> model?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8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4800" dirty="0" err="1">
                <a:latin typeface="Arial Narrow" pitchFamily="34" charset="0"/>
                <a:cs typeface="ＭＳ Ｐゴシック" charset="0"/>
              </a:rPr>
              <a:t>Models</a:t>
            </a:r>
            <a:r>
              <a:rPr lang="fr-CH" sz="4800" dirty="0">
                <a:latin typeface="Arial Narrow" pitchFamily="34" charset="0"/>
                <a:cs typeface="ＭＳ Ｐゴシック" charset="0"/>
              </a:rPr>
              <a:t> and data</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a:t>
            </a:r>
            <a:r>
              <a:rPr lang="fr-CH" sz="5400" b="1" noProof="0" dirty="0" err="1">
                <a:latin typeface="Arial Narrow" pitchFamily="34" charset="0"/>
                <a:cs typeface="ＭＳ Ｐゴシック" charset="0"/>
              </a:rPr>
              <a:t>AdEx</a:t>
            </a:r>
            <a:r>
              <a:rPr lang="fr-CH" sz="5400" b="1" noProof="0" dirty="0">
                <a:latin typeface="Arial Narrow" pitchFamily="34" charset="0"/>
                <a:cs typeface="ＭＳ Ｐゴシック" charset="0"/>
              </a:rPr>
              <a:t> model</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mn-cs"/>
              </a:rPr>
              <a:t>Firing</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patterns and adaptation</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Spike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Response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Model (SRM)</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rPr>
              <a:t>         - </a:t>
            </a:r>
            <a:r>
              <a:rPr lang="fr-CH" sz="4400" dirty="0" err="1">
                <a:latin typeface="Arial Narrow" pitchFamily="34" charset="0"/>
              </a:rPr>
              <a:t>Integral</a:t>
            </a:r>
            <a:r>
              <a:rPr lang="fr-CH" sz="4400" dirty="0">
                <a:latin typeface="Arial Narrow" pitchFamily="34" charset="0"/>
              </a:rPr>
              <a:t> formulation</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Generalized</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Linear</a:t>
            </a:r>
            <a:r>
              <a:rPr lang="fr-CH" sz="5400" b="1" dirty="0">
                <a:latin typeface="Arial Narrow" pitchFamily="34" charset="0"/>
                <a:cs typeface="ＭＳ Ｐゴシック" charset="0"/>
              </a:rPr>
              <a:t>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Adding</a:t>
            </a:r>
            <a:r>
              <a:rPr lang="fr-CH" sz="4400" dirty="0">
                <a:latin typeface="Arial Narrow" pitchFamily="34" charset="0"/>
                <a:cs typeface="ＭＳ Ｐゴシック" charset="0"/>
              </a:rPr>
              <a:t> noise to the SRM </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Parameter</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Estimation</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Quadratic</a:t>
            </a:r>
            <a:r>
              <a:rPr lang="fr-CH" sz="4400" dirty="0">
                <a:latin typeface="Arial Narrow" pitchFamily="34" charset="0"/>
                <a:cs typeface="ＭＳ Ｐゴシック" charset="0"/>
              </a:rPr>
              <a:t> and </a:t>
            </a:r>
            <a:r>
              <a:rPr lang="fr-CH" sz="4400" dirty="0" err="1">
                <a:latin typeface="Arial Narrow" pitchFamily="34" charset="0"/>
                <a:cs typeface="ＭＳ Ｐゴシック" charset="0"/>
              </a:rPr>
              <a:t>convex</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optimization</a:t>
            </a:r>
            <a:endParaRPr lang="fr-CH" sz="4400" dirty="0">
              <a:latin typeface="Arial Narrow" pitchFamily="34" charset="0"/>
              <a:cs typeface="ＭＳ Ｐゴシック" charset="0"/>
            </a:endParaRPr>
          </a:p>
          <a:p>
            <a:pPr marL="1079500" lvl="0" indent="-568325" eaLnBrk="0" hangingPunct="0">
              <a:buClr>
                <a:srgbClr val="FF0000"/>
              </a:buClr>
              <a:buSzPct val="150000"/>
              <a:defRPr/>
            </a:pPr>
            <a:r>
              <a:rPr lang="fr-CH" sz="4800" b="1" dirty="0">
                <a:latin typeface="Arial Narrow" pitchFamily="34" charset="0"/>
                <a:cs typeface="ＭＳ Ｐゴシック" charset="0"/>
              </a:rPr>
              <a:t>9.6. </a:t>
            </a:r>
            <a:r>
              <a:rPr lang="fr-CH" sz="4800" b="1" dirty="0" err="1">
                <a:latin typeface="Arial Narrow" pitchFamily="34" charset="0"/>
                <a:cs typeface="ＭＳ Ｐゴシック" charset="0"/>
              </a:rPr>
              <a:t>Modeling</a:t>
            </a:r>
            <a:r>
              <a:rPr lang="fr-CH" sz="4800" b="1" dirty="0">
                <a:latin typeface="Arial Narrow" pitchFamily="34" charset="0"/>
                <a:cs typeface="ＭＳ Ｐゴシック" charset="0"/>
              </a:rPr>
              <a:t> in vitro data</a:t>
            </a:r>
          </a:p>
          <a:p>
            <a:pPr marL="1079500" lvl="0" indent="-568325" eaLnBrk="0" hangingPunct="0">
              <a:buClr>
                <a:srgbClr val="FF0000"/>
              </a:buClr>
              <a:buSzPct val="150000"/>
              <a:defRPr/>
            </a:pPr>
            <a:r>
              <a:rPr lang="fr-CH" sz="4400" dirty="0">
                <a:latin typeface="Arial Narrow" pitchFamily="34" charset="0"/>
                <a:cs typeface="ＭＳ Ｐゴシック" charset="0"/>
              </a:rPr>
              <a:t>         -  how long </a:t>
            </a:r>
            <a:r>
              <a:rPr lang="fr-CH" sz="4400" dirty="0" err="1">
                <a:latin typeface="Arial Narrow" pitchFamily="34" charset="0"/>
                <a:cs typeface="ＭＳ Ｐゴシック" charset="0"/>
              </a:rPr>
              <a:t>lasts</a:t>
            </a:r>
            <a:r>
              <a:rPr lang="fr-CH" sz="4400" dirty="0">
                <a:latin typeface="Arial Narrow" pitchFamily="34" charset="0"/>
                <a:cs typeface="ＭＳ Ｐゴシック" charset="0"/>
              </a:rPr>
              <a:t> the </a:t>
            </a:r>
            <a:r>
              <a:rPr lang="fr-CH" sz="4400" dirty="0" err="1">
                <a:latin typeface="Arial Narrow" pitchFamily="34" charset="0"/>
                <a:cs typeface="ＭＳ Ｐゴシック" charset="0"/>
              </a:rPr>
              <a:t>effect</a:t>
            </a:r>
            <a:r>
              <a:rPr lang="fr-CH" sz="4400" dirty="0">
                <a:latin typeface="Arial Narrow" pitchFamily="34" charset="0"/>
                <a:cs typeface="ＭＳ Ｐゴシック" charset="0"/>
              </a:rPr>
              <a:t> of a </a:t>
            </a:r>
            <a:r>
              <a:rPr lang="fr-CH" sz="4400" dirty="0" err="1">
                <a:latin typeface="Arial Narrow" pitchFamily="34" charset="0"/>
                <a:cs typeface="ＭＳ Ｐゴシック" charset="0"/>
              </a:rPr>
              <a:t>spike</a:t>
            </a:r>
            <a:r>
              <a:rPr lang="fr-CH" sz="4400" dirty="0">
                <a:latin typeface="Arial Narrow" pitchFamily="34" charset="0"/>
                <a:cs typeface="ＭＳ Ｐゴシック" charset="0"/>
              </a:rPr>
              <a:t>?</a:t>
            </a:r>
          </a:p>
          <a:p>
            <a:pPr marL="1079500" lvl="0" indent="-568325" eaLnBrk="0" hangingPunct="0">
              <a:buClr>
                <a:srgbClr val="FF0000"/>
              </a:buClr>
              <a:buSzPct val="150000"/>
              <a:defRPr/>
            </a:pPr>
            <a:endParaRPr lang="fr-CH" sz="4800" b="1" dirty="0">
              <a:latin typeface="Arial Narrow" pitchFamily="34" charset="0"/>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9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2</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 </a:t>
            </a:r>
            <a:r>
              <a:rPr lang="en-US" sz="5400" b="1" dirty="0">
                <a:solidFill>
                  <a:srgbClr val="C30000"/>
                </a:solidFill>
                <a:latin typeface="Arial Narrow" pitchFamily="34" charset="0"/>
                <a:cs typeface="Arial Narrow" charset="0"/>
              </a:rPr>
              <a:t>Adaptive </a:t>
            </a:r>
            <a:r>
              <a:rPr lang="en-US" sz="5400" b="1" dirty="0" err="1">
                <a:solidFill>
                  <a:srgbClr val="C30000"/>
                </a:solidFill>
                <a:latin typeface="Arial Narrow" pitchFamily="34" charset="0"/>
                <a:cs typeface="Arial Narrow" charset="0"/>
              </a:rPr>
              <a:t>Expontential</a:t>
            </a:r>
            <a:r>
              <a:rPr lang="en-US" sz="5400" b="1" dirty="0">
                <a:solidFill>
                  <a:srgbClr val="C30000"/>
                </a:solidFill>
                <a:latin typeface="Arial Narrow" pitchFamily="34" charset="0"/>
                <a:cs typeface="Arial Narrow" charset="0"/>
              </a:rPr>
              <a:t> Integrate-and-Fire Model</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sp>
        <p:nvSpPr>
          <p:cNvPr id="9" name="Rounded Rectangle 8"/>
          <p:cNvSpPr/>
          <p:nvPr/>
        </p:nvSpPr>
        <p:spPr>
          <a:xfrm>
            <a:off x="11245517" y="3104141"/>
            <a:ext cx="10265694" cy="809123"/>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12"/>
          <p:cNvGrpSpPr/>
          <p:nvPr/>
        </p:nvGrpSpPr>
        <p:grpSpPr>
          <a:xfrm>
            <a:off x="11149262" y="1509570"/>
            <a:ext cx="312822" cy="659981"/>
            <a:chOff x="11381873" y="2275724"/>
            <a:chExt cx="312822" cy="659981"/>
          </a:xfrm>
        </p:grpSpPr>
        <p:cxnSp>
          <p:nvCxnSpPr>
            <p:cNvPr id="11" name="Straight Connector 1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514" name="Picture 2"/>
          <p:cNvPicPr>
            <a:picLocks noChangeAspect="1" noChangeArrowheads="1"/>
          </p:cNvPicPr>
          <p:nvPr/>
        </p:nvPicPr>
        <p:blipFill>
          <a:blip r:embed="rId3" cstate="print"/>
          <a:srcRect/>
          <a:stretch>
            <a:fillRect/>
          </a:stretch>
        </p:blipFill>
        <p:spPr bwMode="auto">
          <a:xfrm>
            <a:off x="4816664" y="3409399"/>
            <a:ext cx="9693420" cy="5333515"/>
          </a:xfrm>
          <a:prstGeom prst="rect">
            <a:avLst/>
          </a:prstGeom>
          <a:noFill/>
          <a:ln w="9525">
            <a:noFill/>
            <a:miter lim="800000"/>
            <a:headEnd/>
            <a:tailEnd/>
          </a:ln>
        </p:spPr>
      </p:pic>
      <p:grpSp>
        <p:nvGrpSpPr>
          <p:cNvPr id="2" name="Group 9"/>
          <p:cNvGrpSpPr/>
          <p:nvPr/>
        </p:nvGrpSpPr>
        <p:grpSpPr>
          <a:xfrm>
            <a:off x="594347" y="7479729"/>
            <a:ext cx="3573285" cy="382793"/>
            <a:chOff x="251520" y="6309320"/>
            <a:chExt cx="1512168" cy="216024"/>
          </a:xfrm>
        </p:grpSpPr>
        <p:cxnSp>
          <p:nvCxnSpPr>
            <p:cNvPr id="4" name="Straight Connector 3"/>
            <p:cNvCxnSpPr/>
            <p:nvPr/>
          </p:nvCxnSpPr>
          <p:spPr bwMode="auto">
            <a:xfrm>
              <a:off x="251520" y="6525344"/>
              <a:ext cx="21602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a:off x="467544" y="6309320"/>
              <a:ext cx="129614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6" name="Straight Connector 5"/>
            <p:cNvCxnSpPr/>
            <p:nvPr/>
          </p:nvCxnSpPr>
          <p:spPr bwMode="auto">
            <a:xfrm flipV="1">
              <a:off x="467544" y="6309320"/>
              <a:ext cx="0" cy="216024"/>
            </a:xfrm>
            <a:prstGeom prst="line">
              <a:avLst/>
            </a:prstGeom>
            <a:solidFill>
              <a:schemeClr val="accent1"/>
            </a:solidFill>
            <a:ln w="9525" cap="flat" cmpd="sng" algn="ctr">
              <a:solidFill>
                <a:srgbClr val="FF0000"/>
              </a:solidFill>
              <a:prstDash val="solid"/>
              <a:round/>
              <a:headEnd type="none" w="med" len="med"/>
              <a:tailEnd type="none" w="med" len="med"/>
            </a:ln>
            <a:effectLst/>
          </p:spPr>
        </p:cxnSp>
      </p:grpSp>
      <p:grpSp>
        <p:nvGrpSpPr>
          <p:cNvPr id="3" name="Group 10"/>
          <p:cNvGrpSpPr/>
          <p:nvPr/>
        </p:nvGrpSpPr>
        <p:grpSpPr>
          <a:xfrm>
            <a:off x="594347" y="5055376"/>
            <a:ext cx="3573285" cy="1546027"/>
            <a:chOff x="251520" y="6309320"/>
            <a:chExt cx="1512168" cy="216024"/>
          </a:xfrm>
        </p:grpSpPr>
        <p:cxnSp>
          <p:nvCxnSpPr>
            <p:cNvPr id="8" name="Straight Connector 7"/>
            <p:cNvCxnSpPr/>
            <p:nvPr/>
          </p:nvCxnSpPr>
          <p:spPr bwMode="auto">
            <a:xfrm>
              <a:off x="251520" y="6525344"/>
              <a:ext cx="21602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9" name="Straight Connector 8"/>
            <p:cNvCxnSpPr/>
            <p:nvPr/>
          </p:nvCxnSpPr>
          <p:spPr bwMode="auto">
            <a:xfrm>
              <a:off x="467544" y="6309320"/>
              <a:ext cx="129614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flipV="1">
              <a:off x="467544" y="6309320"/>
              <a:ext cx="0" cy="216024"/>
            </a:xfrm>
            <a:prstGeom prst="line">
              <a:avLst/>
            </a:prstGeom>
            <a:solidFill>
              <a:schemeClr val="accent1"/>
            </a:solidFill>
            <a:ln w="9525" cap="flat" cmpd="sng" algn="ctr">
              <a:solidFill>
                <a:srgbClr val="FF0000"/>
              </a:solidFill>
              <a:prstDash val="solid"/>
              <a:round/>
              <a:headEnd type="none" w="med" len="med"/>
              <a:tailEnd type="none" w="med" len="med"/>
            </a:ln>
            <a:effectLst/>
          </p:spPr>
        </p:cxnSp>
      </p:grpSp>
      <p:sp>
        <p:nvSpPr>
          <p:cNvPr id="11" name="TextBox 10"/>
          <p:cNvSpPr txBox="1"/>
          <p:nvPr/>
        </p:nvSpPr>
        <p:spPr>
          <a:xfrm>
            <a:off x="0" y="4672585"/>
            <a:ext cx="1284065" cy="1071957"/>
          </a:xfrm>
          <a:prstGeom prst="rect">
            <a:avLst/>
          </a:prstGeom>
          <a:noFill/>
        </p:spPr>
        <p:txBody>
          <a:bodyPr wrap="none" lIns="192911" tIns="96455" rIns="192911" bIns="96455" rtlCol="0">
            <a:spAutoFit/>
          </a:bodyPr>
          <a:lstStyle/>
          <a:p>
            <a:r>
              <a:rPr lang="en-US" dirty="0">
                <a:solidFill>
                  <a:srgbClr val="FF0000"/>
                </a:solidFill>
              </a:rPr>
              <a:t>I(t)</a:t>
            </a:r>
          </a:p>
        </p:txBody>
      </p:sp>
      <p:sp>
        <p:nvSpPr>
          <p:cNvPr id="12" name="TextBox 11"/>
          <p:cNvSpPr txBox="1"/>
          <p:nvPr/>
        </p:nvSpPr>
        <p:spPr>
          <a:xfrm>
            <a:off x="594348" y="1099854"/>
            <a:ext cx="19428456" cy="1241234"/>
          </a:xfrm>
          <a:prstGeom prst="rect">
            <a:avLst/>
          </a:prstGeom>
          <a:noFill/>
        </p:spPr>
        <p:txBody>
          <a:bodyPr wrap="none" lIns="192911" tIns="96455" rIns="192911" bIns="96455" rtlCol="0">
            <a:spAutoFit/>
          </a:bodyPr>
          <a:lstStyle/>
          <a:p>
            <a:r>
              <a:rPr lang="en-US" sz="6800" b="1" dirty="0"/>
              <a:t>Step current input – neurons show adaptation</a:t>
            </a:r>
          </a:p>
        </p:txBody>
      </p:sp>
      <p:sp>
        <p:nvSpPr>
          <p:cNvPr id="13" name="TextBox 12"/>
          <p:cNvSpPr txBox="1"/>
          <p:nvPr/>
        </p:nvSpPr>
        <p:spPr>
          <a:xfrm>
            <a:off x="594347" y="10202939"/>
            <a:ext cx="19880503" cy="933458"/>
          </a:xfrm>
          <a:prstGeom prst="rect">
            <a:avLst/>
          </a:prstGeom>
          <a:solidFill>
            <a:srgbClr val="FFFF00"/>
          </a:solidFill>
          <a:ln>
            <a:solidFill>
              <a:srgbClr val="FF0000"/>
            </a:solidFill>
          </a:ln>
        </p:spPr>
        <p:txBody>
          <a:bodyPr wrap="none" lIns="192911" tIns="96455" rIns="192911" bIns="96455" rtlCol="0">
            <a:spAutoFit/>
          </a:bodyPr>
          <a:lstStyle/>
          <a:p>
            <a:r>
              <a:rPr lang="en-US" sz="4800" b="1" dirty="0">
                <a:solidFill>
                  <a:srgbClr val="FF0000"/>
                </a:solidFill>
              </a:rPr>
              <a:t>1-dimensional (nonlinear) integrate-and-fire model cannot do  this!</a:t>
            </a:r>
          </a:p>
        </p:txBody>
      </p:sp>
      <p:sp>
        <p:nvSpPr>
          <p:cNvPr id="14" name="TextBox 13"/>
          <p:cNvSpPr txBox="1"/>
          <p:nvPr/>
        </p:nvSpPr>
        <p:spPr>
          <a:xfrm>
            <a:off x="14821261" y="5697255"/>
            <a:ext cx="5653589" cy="3564947"/>
          </a:xfrm>
          <a:prstGeom prst="rect">
            <a:avLst/>
          </a:prstGeom>
          <a:noFill/>
        </p:spPr>
        <p:txBody>
          <a:bodyPr wrap="square" lIns="192911" tIns="96455" rIns="192911" bIns="96455" rtlCol="0">
            <a:spAutoFit/>
          </a:bodyPr>
          <a:lstStyle/>
          <a:p>
            <a:r>
              <a:rPr lang="en-US" sz="5400" i="1" dirty="0"/>
              <a:t>Data: </a:t>
            </a:r>
          </a:p>
          <a:p>
            <a:r>
              <a:rPr lang="en-US" sz="5400" i="1" dirty="0" err="1"/>
              <a:t>Markram</a:t>
            </a:r>
            <a:r>
              <a:rPr lang="en-US" sz="5400" i="1" dirty="0"/>
              <a:t> et al. </a:t>
            </a:r>
          </a:p>
          <a:p>
            <a:r>
              <a:rPr lang="en-US" sz="5400" i="1" dirty="0"/>
              <a:t>(2004)</a:t>
            </a:r>
          </a:p>
          <a:p>
            <a:endParaRPr lang="en-US" dirty="0"/>
          </a:p>
        </p:txBody>
      </p:sp>
      <p:sp>
        <p:nvSpPr>
          <p:cNvPr id="15"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9</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.2</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Adaptation</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6" name="Straight Connector 15"/>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0" name="Object 2"/>
          <p:cNvGraphicFramePr>
            <a:graphicFrameLocks noChangeAspect="1"/>
          </p:cNvGraphicFramePr>
          <p:nvPr/>
        </p:nvGraphicFramePr>
        <p:xfrm>
          <a:off x="986592" y="2247616"/>
          <a:ext cx="12609092" cy="1665317"/>
        </p:xfrm>
        <a:graphic>
          <a:graphicData uri="http://schemas.openxmlformats.org/presentationml/2006/ole">
            <mc:AlternateContent xmlns:mc="http://schemas.openxmlformats.org/markup-compatibility/2006">
              <mc:Choice xmlns:v="urn:schemas-microsoft-com:vml" Requires="v">
                <p:oleObj spid="_x0000_s190506" name="Equation" r:id="rId3" imgW="3111480" imgH="393480" progId="Equation.DSMT4">
                  <p:embed/>
                </p:oleObj>
              </mc:Choice>
              <mc:Fallback>
                <p:oleObj name="Equation" r:id="rId3" imgW="3111480" imgH="393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592" y="2247616"/>
                        <a:ext cx="12609092"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620126" y="1006382"/>
            <a:ext cx="11051163" cy="1241234"/>
          </a:xfrm>
          <a:prstGeom prst="rect">
            <a:avLst/>
          </a:prstGeom>
          <a:noFill/>
        </p:spPr>
        <p:txBody>
          <a:bodyPr wrap="none" lIns="192911" tIns="96455" rIns="192911" bIns="96455" rtlCol="0">
            <a:spAutoFit/>
          </a:bodyPr>
          <a:lstStyle/>
          <a:p>
            <a:r>
              <a:rPr lang="en-US" sz="6800" b="1" dirty="0"/>
              <a:t>Add adaptation variables:</a:t>
            </a:r>
          </a:p>
        </p:txBody>
      </p:sp>
      <p:graphicFrame>
        <p:nvGraphicFramePr>
          <p:cNvPr id="380932" name="Object 4"/>
          <p:cNvGraphicFramePr>
            <a:graphicFrameLocks noChangeAspect="1"/>
          </p:cNvGraphicFramePr>
          <p:nvPr/>
        </p:nvGraphicFramePr>
        <p:xfrm>
          <a:off x="986592" y="4716379"/>
          <a:ext cx="13145527" cy="1665317"/>
        </p:xfrm>
        <a:graphic>
          <a:graphicData uri="http://schemas.openxmlformats.org/presentationml/2006/ole">
            <mc:AlternateContent xmlns:mc="http://schemas.openxmlformats.org/markup-compatibility/2006">
              <mc:Choice xmlns:v="urn:schemas-microsoft-com:vml" Requires="v">
                <p:oleObj spid="_x0000_s190507" name="Equation" r:id="rId5" imgW="2793960" imgH="393480" progId="Equation.DSMT4">
                  <p:embed/>
                </p:oleObj>
              </mc:Choice>
              <mc:Fallback>
                <p:oleObj name="Equation" r:id="rId5" imgW="2793960" imgH="3934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6592" y="4716379"/>
                        <a:ext cx="13145527"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Straight Arrow Connector 9"/>
          <p:cNvCxnSpPr/>
          <p:nvPr/>
        </p:nvCxnSpPr>
        <p:spPr bwMode="auto">
          <a:xfrm flipV="1">
            <a:off x="3056021" y="3651805"/>
            <a:ext cx="8061158" cy="13533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 name="Group 18"/>
          <p:cNvGrpSpPr/>
          <p:nvPr/>
        </p:nvGrpSpPr>
        <p:grpSpPr>
          <a:xfrm>
            <a:off x="5816496" y="6079187"/>
            <a:ext cx="8058043" cy="2882620"/>
            <a:chOff x="2987824" y="3717033"/>
            <a:chExt cx="3410060" cy="1626769"/>
          </a:xfrm>
        </p:grpSpPr>
        <p:cxnSp>
          <p:nvCxnSpPr>
            <p:cNvPr id="13" name="Straight Arrow Connector 12"/>
            <p:cNvCxnSpPr/>
            <p:nvPr/>
          </p:nvCxnSpPr>
          <p:spPr bwMode="auto">
            <a:xfrm flipH="1" flipV="1">
              <a:off x="4457078" y="3717033"/>
              <a:ext cx="285130" cy="5846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380933" name="Object 5"/>
            <p:cNvGraphicFramePr>
              <a:graphicFrameLocks noChangeAspect="1"/>
            </p:cNvGraphicFramePr>
            <p:nvPr/>
          </p:nvGraphicFramePr>
          <p:xfrm>
            <a:off x="5328337" y="4301664"/>
            <a:ext cx="457200" cy="546100"/>
          </p:xfrm>
          <a:graphic>
            <a:graphicData uri="http://schemas.openxmlformats.org/presentationml/2006/ole">
              <mc:AlternateContent xmlns:mc="http://schemas.openxmlformats.org/markup-compatibility/2006">
                <mc:Choice xmlns:v="urn:schemas-microsoft-com:vml" Requires="v">
                  <p:oleObj spid="_x0000_s190508" name="Equation" r:id="rId7" imgW="190440" imgH="228600" progId="Equation.DSMT4">
                    <p:embed/>
                  </p:oleObj>
                </mc:Choice>
                <mc:Fallback>
                  <p:oleObj name="Equation" r:id="rId7" imgW="190440" imgH="2286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8337" y="4301664"/>
                          <a:ext cx="4572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3062003" y="4779309"/>
              <a:ext cx="3052802" cy="564492"/>
            </a:xfrm>
            <a:prstGeom prst="rect">
              <a:avLst/>
            </a:prstGeom>
            <a:noFill/>
          </p:spPr>
          <p:txBody>
            <a:bodyPr wrap="none" rtlCol="0">
              <a:spAutoFit/>
            </a:bodyPr>
            <a:lstStyle/>
            <a:p>
              <a:r>
                <a:rPr lang="en-US" sz="5900" dirty="0"/>
                <a:t>jumps by an amount </a:t>
              </a:r>
            </a:p>
          </p:txBody>
        </p:sp>
        <p:graphicFrame>
          <p:nvGraphicFramePr>
            <p:cNvPr id="380934" name="Object 6"/>
            <p:cNvGraphicFramePr>
              <a:graphicFrameLocks noChangeAspect="1"/>
            </p:cNvGraphicFramePr>
            <p:nvPr/>
          </p:nvGraphicFramePr>
          <p:xfrm>
            <a:off x="6001009" y="4797702"/>
            <a:ext cx="396875" cy="546100"/>
          </p:xfrm>
          <a:graphic>
            <a:graphicData uri="http://schemas.openxmlformats.org/presentationml/2006/ole">
              <mc:AlternateContent xmlns:mc="http://schemas.openxmlformats.org/markup-compatibility/2006">
                <mc:Choice xmlns:v="urn:schemas-microsoft-com:vml" Requires="v">
                  <p:oleObj spid="_x0000_s190509" name="Equation" r:id="rId9" imgW="164880" imgH="228600" progId="Equation.DSMT4">
                    <p:embed/>
                  </p:oleObj>
                </mc:Choice>
                <mc:Fallback>
                  <p:oleObj name="Equation" r:id="rId9" imgW="164880" imgH="22860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1009" y="4797702"/>
                          <a:ext cx="39687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2987824" y="4301664"/>
              <a:ext cx="2340513" cy="564492"/>
            </a:xfrm>
            <a:prstGeom prst="rect">
              <a:avLst/>
            </a:prstGeom>
            <a:noFill/>
          </p:spPr>
          <p:txBody>
            <a:bodyPr wrap="none" rtlCol="0">
              <a:spAutoFit/>
            </a:bodyPr>
            <a:lstStyle/>
            <a:p>
              <a:r>
                <a:rPr lang="en-US" sz="5900" dirty="0"/>
                <a:t>after each spike</a:t>
              </a:r>
            </a:p>
          </p:txBody>
        </p:sp>
      </p:grpSp>
      <p:grpSp>
        <p:nvGrpSpPr>
          <p:cNvPr id="4" name="Group 22"/>
          <p:cNvGrpSpPr/>
          <p:nvPr/>
        </p:nvGrpSpPr>
        <p:grpSpPr>
          <a:xfrm>
            <a:off x="1051732" y="7115145"/>
            <a:ext cx="13145527" cy="3718091"/>
            <a:chOff x="417513" y="4579099"/>
            <a:chExt cx="6648010" cy="2098258"/>
          </a:xfrm>
        </p:grpSpPr>
        <p:graphicFrame>
          <p:nvGraphicFramePr>
            <p:cNvPr id="380935" name="Object 7"/>
            <p:cNvGraphicFramePr>
              <a:graphicFrameLocks noChangeAspect="1"/>
            </p:cNvGraphicFramePr>
            <p:nvPr/>
          </p:nvGraphicFramePr>
          <p:xfrm>
            <a:off x="3055938" y="6021388"/>
            <a:ext cx="4009585" cy="546100"/>
          </p:xfrm>
          <a:graphic>
            <a:graphicData uri="http://schemas.openxmlformats.org/presentationml/2006/ole">
              <mc:AlternateContent xmlns:mc="http://schemas.openxmlformats.org/markup-compatibility/2006">
                <mc:Choice xmlns:v="urn:schemas-microsoft-com:vml" Requires="v">
                  <p:oleObj spid="_x0000_s190510" name="Equation" r:id="rId11" imgW="1968480" imgH="228600" progId="Equation.DSMT4">
                    <p:embed/>
                  </p:oleObj>
                </mc:Choice>
                <mc:Fallback>
                  <p:oleObj name="Equation" r:id="rId11" imgW="1968480" imgH="228600" progId="Equation.DSMT4">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55938" y="6021388"/>
                          <a:ext cx="400958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Left Brace 20"/>
            <p:cNvSpPr/>
            <p:nvPr/>
          </p:nvSpPr>
          <p:spPr bwMode="auto">
            <a:xfrm>
              <a:off x="2699792" y="4688516"/>
              <a:ext cx="216024" cy="1988841"/>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2" name="TextBox 21"/>
            <p:cNvSpPr txBox="1"/>
            <p:nvPr/>
          </p:nvSpPr>
          <p:spPr>
            <a:xfrm>
              <a:off x="417513" y="4579099"/>
              <a:ext cx="2091775" cy="1042139"/>
            </a:xfrm>
            <a:prstGeom prst="rect">
              <a:avLst/>
            </a:prstGeom>
            <a:noFill/>
          </p:spPr>
          <p:txBody>
            <a:bodyPr wrap="none" rtlCol="0">
              <a:spAutoFit/>
            </a:bodyPr>
            <a:lstStyle/>
            <a:p>
              <a:r>
                <a:rPr lang="en-US" b="1" dirty="0"/>
                <a:t>SPIKE AND</a:t>
              </a:r>
              <a:br>
                <a:rPr lang="en-US" b="1" dirty="0"/>
              </a:br>
              <a:r>
                <a:rPr lang="en-US" b="1" dirty="0"/>
                <a:t>RESE</a:t>
              </a:r>
              <a:r>
                <a:rPr lang="en-US" dirty="0"/>
                <a:t>T</a:t>
              </a:r>
            </a:p>
          </p:txBody>
        </p:sp>
      </p:grpSp>
      <p:sp>
        <p:nvSpPr>
          <p:cNvPr id="24" name="TextBox 23"/>
          <p:cNvSpPr txBox="1"/>
          <p:nvPr/>
        </p:nvSpPr>
        <p:spPr>
          <a:xfrm>
            <a:off x="14639149" y="7115146"/>
            <a:ext cx="6968314" cy="1672121"/>
          </a:xfrm>
          <a:prstGeom prst="rect">
            <a:avLst/>
          </a:prstGeom>
          <a:noFill/>
        </p:spPr>
        <p:txBody>
          <a:bodyPr wrap="none" lIns="192911" tIns="96455" rIns="192911" bIns="96455" rtlCol="0">
            <a:spAutoFit/>
          </a:bodyPr>
          <a:lstStyle/>
          <a:p>
            <a:r>
              <a:rPr lang="en-US" sz="4800" i="1" dirty="0" err="1"/>
              <a:t>AdEx</a:t>
            </a:r>
            <a:r>
              <a:rPr lang="en-US" sz="4800" i="1" dirty="0"/>
              <a:t> model,</a:t>
            </a:r>
          </a:p>
          <a:p>
            <a:r>
              <a:rPr lang="en-US" sz="4800" i="1" dirty="0" err="1"/>
              <a:t>Brette&amp;Gerstner</a:t>
            </a:r>
            <a:r>
              <a:rPr lang="en-US" sz="4800" i="1" dirty="0"/>
              <a:t> (2005):</a:t>
            </a:r>
          </a:p>
        </p:txBody>
      </p:sp>
      <p:sp>
        <p:nvSpPr>
          <p:cNvPr id="17" name="Rounded Rectangle 16"/>
          <p:cNvSpPr/>
          <p:nvPr/>
        </p:nvSpPr>
        <p:spPr bwMode="auto">
          <a:xfrm>
            <a:off x="11671289" y="2636958"/>
            <a:ext cx="3743441" cy="1275975"/>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9</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.2</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Adaptive Exponential I&amp;F</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9" name="Straight Connector 2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4639149" y="2989603"/>
            <a:ext cx="6509859" cy="2723823"/>
          </a:xfrm>
          <a:prstGeom prst="rect">
            <a:avLst/>
          </a:prstGeom>
          <a:solidFill>
            <a:srgbClr val="FFFF00"/>
          </a:solidFill>
        </p:spPr>
        <p:txBody>
          <a:bodyPr wrap="none" rtlCol="0">
            <a:spAutoFit/>
          </a:bodyPr>
          <a:lstStyle/>
          <a:p>
            <a:r>
              <a:rPr lang="en-US" dirty="0"/>
              <a:t>Exponential I&amp;F</a:t>
            </a:r>
          </a:p>
          <a:p>
            <a:r>
              <a:rPr lang="en-US" dirty="0"/>
              <a:t>+ </a:t>
            </a:r>
            <a:r>
              <a:rPr lang="en-US" b="1" dirty="0"/>
              <a:t>1 adaptation </a:t>
            </a:r>
            <a:r>
              <a:rPr lang="en-US" dirty="0"/>
              <a:t>var.</a:t>
            </a:r>
          </a:p>
          <a:p>
            <a:r>
              <a:rPr lang="en-US" dirty="0"/>
              <a:t>= </a:t>
            </a:r>
            <a:r>
              <a:rPr lang="en-US" dirty="0" err="1"/>
              <a:t>AdEx</a:t>
            </a:r>
            <a:r>
              <a:rPr lang="en-US" dirty="0"/>
              <a:t> </a:t>
            </a:r>
          </a:p>
        </p:txBody>
      </p:sp>
      <p:sp>
        <p:nvSpPr>
          <p:cNvPr id="23" name="TextBox 22"/>
          <p:cNvSpPr txBox="1"/>
          <p:nvPr/>
        </p:nvSpPr>
        <p:spPr>
          <a:xfrm>
            <a:off x="12192806" y="1693618"/>
            <a:ext cx="4892686" cy="1107996"/>
          </a:xfrm>
          <a:prstGeom prst="rect">
            <a:avLst/>
          </a:prstGeom>
          <a:solidFill>
            <a:srgbClr val="87D4F7"/>
          </a:solidFill>
        </p:spPr>
        <p:txBody>
          <a:bodyPr wrap="none" rtlCol="0">
            <a:spAutoFit/>
          </a:bodyPr>
          <a:lstStyle/>
          <a:p>
            <a:r>
              <a:rPr lang="en-US" sz="6600" dirty="0">
                <a:solidFill>
                  <a:srgbClr val="FF0000"/>
                </a:solidFill>
              </a:rPr>
              <a:t>Blackboard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9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7" grpId="0" animBg="1"/>
      <p:bldP spid="30"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78" name="Picture 2"/>
          <p:cNvPicPr>
            <a:picLocks noChangeAspect="1" noChangeArrowheads="1"/>
          </p:cNvPicPr>
          <p:nvPr/>
        </p:nvPicPr>
        <p:blipFill>
          <a:blip r:embed="rId2" cstate="print"/>
          <a:srcRect/>
          <a:stretch>
            <a:fillRect/>
          </a:stretch>
        </p:blipFill>
        <p:spPr bwMode="auto">
          <a:xfrm>
            <a:off x="4984654" y="3"/>
            <a:ext cx="12364883" cy="12152311"/>
          </a:xfrm>
          <a:prstGeom prst="rect">
            <a:avLst/>
          </a:prstGeom>
          <a:noFill/>
          <a:ln w="9525">
            <a:noFill/>
            <a:miter lim="800000"/>
            <a:headEnd/>
            <a:tailEnd/>
          </a:ln>
        </p:spPr>
      </p:pic>
      <p:sp>
        <p:nvSpPr>
          <p:cNvPr id="3" name="TextBox 2"/>
          <p:cNvSpPr txBox="1"/>
          <p:nvPr/>
        </p:nvSpPr>
        <p:spPr>
          <a:xfrm>
            <a:off x="1" y="1"/>
            <a:ext cx="6783969" cy="4934553"/>
          </a:xfrm>
          <a:prstGeom prst="rect">
            <a:avLst/>
          </a:prstGeom>
          <a:noFill/>
        </p:spPr>
        <p:txBody>
          <a:bodyPr wrap="none" lIns="192911" tIns="96455" rIns="192911" bIns="96455" rtlCol="0">
            <a:spAutoFit/>
          </a:bodyPr>
          <a:lstStyle/>
          <a:p>
            <a:r>
              <a:rPr lang="en-US" sz="6800" b="1" dirty="0"/>
              <a:t>Firing patterns:</a:t>
            </a:r>
          </a:p>
          <a:p>
            <a:r>
              <a:rPr lang="en-US" sz="4800" i="0" dirty="0"/>
              <a:t>Response to </a:t>
            </a:r>
          </a:p>
          <a:p>
            <a:r>
              <a:rPr lang="en-US" sz="4800" i="0" dirty="0"/>
              <a:t>Step currents,</a:t>
            </a:r>
          </a:p>
          <a:p>
            <a:r>
              <a:rPr lang="en-US" sz="4800" i="1" dirty="0" err="1"/>
              <a:t>Exper</a:t>
            </a:r>
            <a:r>
              <a:rPr lang="en-US" sz="4800" i="1" dirty="0"/>
              <a:t>. Data,</a:t>
            </a:r>
          </a:p>
          <a:p>
            <a:r>
              <a:rPr lang="en-US" sz="4800" i="1" dirty="0" err="1"/>
              <a:t>Markram</a:t>
            </a:r>
            <a:r>
              <a:rPr lang="en-US" sz="4800" i="1" dirty="0"/>
              <a:t> et al. </a:t>
            </a:r>
          </a:p>
          <a:p>
            <a:r>
              <a:rPr lang="en-US" sz="4800" i="1" dirty="0"/>
              <a:t>(2004)</a:t>
            </a:r>
          </a:p>
        </p:txBody>
      </p:sp>
      <p:grpSp>
        <p:nvGrpSpPr>
          <p:cNvPr id="2" name="Group 9"/>
          <p:cNvGrpSpPr/>
          <p:nvPr/>
        </p:nvGrpSpPr>
        <p:grpSpPr>
          <a:xfrm>
            <a:off x="594347" y="7224534"/>
            <a:ext cx="3573285" cy="382793"/>
            <a:chOff x="251520" y="6309320"/>
            <a:chExt cx="1512168" cy="216024"/>
          </a:xfrm>
        </p:grpSpPr>
        <p:cxnSp>
          <p:nvCxnSpPr>
            <p:cNvPr id="5" name="Straight Connector 4"/>
            <p:cNvCxnSpPr/>
            <p:nvPr/>
          </p:nvCxnSpPr>
          <p:spPr bwMode="auto">
            <a:xfrm>
              <a:off x="251520" y="6525344"/>
              <a:ext cx="21602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6" name="Straight Connector 5"/>
            <p:cNvCxnSpPr/>
            <p:nvPr/>
          </p:nvCxnSpPr>
          <p:spPr bwMode="auto">
            <a:xfrm>
              <a:off x="467544" y="6309320"/>
              <a:ext cx="129614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9" name="Straight Connector 8"/>
            <p:cNvCxnSpPr/>
            <p:nvPr/>
          </p:nvCxnSpPr>
          <p:spPr bwMode="auto">
            <a:xfrm flipV="1">
              <a:off x="467544" y="6309320"/>
              <a:ext cx="0" cy="216024"/>
            </a:xfrm>
            <a:prstGeom prst="line">
              <a:avLst/>
            </a:prstGeom>
            <a:solidFill>
              <a:schemeClr val="accent1"/>
            </a:solidFill>
            <a:ln w="9525" cap="flat" cmpd="sng" algn="ctr">
              <a:solidFill>
                <a:srgbClr val="FF0000"/>
              </a:solidFill>
              <a:prstDash val="solid"/>
              <a:round/>
              <a:headEnd type="none" w="med" len="med"/>
              <a:tailEnd type="none" w="med" len="med"/>
            </a:ln>
            <a:effectLst/>
          </p:spPr>
        </p:cxnSp>
      </p:grpSp>
      <p:grpSp>
        <p:nvGrpSpPr>
          <p:cNvPr id="4" name="Group 10"/>
          <p:cNvGrpSpPr/>
          <p:nvPr/>
        </p:nvGrpSpPr>
        <p:grpSpPr>
          <a:xfrm>
            <a:off x="594347" y="5055376"/>
            <a:ext cx="3573285" cy="1546027"/>
            <a:chOff x="251520" y="6309320"/>
            <a:chExt cx="1512168" cy="216024"/>
          </a:xfrm>
        </p:grpSpPr>
        <p:cxnSp>
          <p:nvCxnSpPr>
            <p:cNvPr id="12" name="Straight Connector 11"/>
            <p:cNvCxnSpPr/>
            <p:nvPr/>
          </p:nvCxnSpPr>
          <p:spPr bwMode="auto">
            <a:xfrm>
              <a:off x="251520" y="6525344"/>
              <a:ext cx="21602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a:off x="467544" y="6309320"/>
              <a:ext cx="129614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flipV="1">
              <a:off x="467544" y="6309320"/>
              <a:ext cx="0" cy="216024"/>
            </a:xfrm>
            <a:prstGeom prst="line">
              <a:avLst/>
            </a:prstGeom>
            <a:solidFill>
              <a:schemeClr val="accent1"/>
            </a:solidFill>
            <a:ln w="9525" cap="flat" cmpd="sng" algn="ctr">
              <a:solidFill>
                <a:srgbClr val="FF0000"/>
              </a:solidFill>
              <a:prstDash val="solid"/>
              <a:round/>
              <a:headEnd type="none" w="med" len="med"/>
              <a:tailEnd type="none" w="med" len="med"/>
            </a:ln>
            <a:effectLst/>
          </p:spPr>
        </p:cxnSp>
      </p:grpSp>
      <p:sp>
        <p:nvSpPr>
          <p:cNvPr id="15" name="TextBox 14"/>
          <p:cNvSpPr txBox="1"/>
          <p:nvPr/>
        </p:nvSpPr>
        <p:spPr>
          <a:xfrm>
            <a:off x="0" y="4672585"/>
            <a:ext cx="1284065" cy="1071957"/>
          </a:xfrm>
          <a:prstGeom prst="rect">
            <a:avLst/>
          </a:prstGeom>
          <a:noFill/>
        </p:spPr>
        <p:txBody>
          <a:bodyPr wrap="none" lIns="192911" tIns="96455" rIns="192911" bIns="96455" rtlCol="0">
            <a:spAutoFit/>
          </a:bodyPr>
          <a:lstStyle/>
          <a:p>
            <a:r>
              <a:rPr lang="en-US" dirty="0">
                <a:solidFill>
                  <a:srgbClr val="FF0000"/>
                </a:solidFill>
              </a:rPr>
              <a:t>I(t)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002" name="Picture 2"/>
          <p:cNvPicPr>
            <a:picLocks noChangeAspect="1" noChangeArrowheads="1"/>
          </p:cNvPicPr>
          <p:nvPr/>
        </p:nvPicPr>
        <p:blipFill>
          <a:blip r:embed="rId2" cstate="print"/>
          <a:srcRect/>
          <a:stretch>
            <a:fillRect/>
          </a:stretch>
        </p:blipFill>
        <p:spPr bwMode="auto">
          <a:xfrm>
            <a:off x="4821119" y="-48522"/>
            <a:ext cx="13009681" cy="12200837"/>
          </a:xfrm>
          <a:prstGeom prst="rect">
            <a:avLst/>
          </a:prstGeom>
          <a:noFill/>
          <a:ln w="9525">
            <a:noFill/>
            <a:miter lim="800000"/>
            <a:headEnd/>
            <a:tailEnd/>
          </a:ln>
        </p:spPr>
      </p:pic>
      <p:sp>
        <p:nvSpPr>
          <p:cNvPr id="3" name="TextBox 2"/>
          <p:cNvSpPr txBox="1"/>
          <p:nvPr/>
        </p:nvSpPr>
        <p:spPr>
          <a:xfrm>
            <a:off x="1" y="0"/>
            <a:ext cx="6783969" cy="4565221"/>
          </a:xfrm>
          <a:prstGeom prst="rect">
            <a:avLst/>
          </a:prstGeom>
          <a:noFill/>
        </p:spPr>
        <p:txBody>
          <a:bodyPr wrap="none" lIns="192911" tIns="96455" rIns="192911" bIns="96455" rtlCol="0">
            <a:spAutoFit/>
          </a:bodyPr>
          <a:lstStyle/>
          <a:p>
            <a:r>
              <a:rPr lang="en-US" sz="6800" b="1" dirty="0"/>
              <a:t>Firing patterns:</a:t>
            </a:r>
          </a:p>
          <a:p>
            <a:r>
              <a:rPr lang="en-US" sz="5400" i="0" dirty="0"/>
              <a:t>Response to </a:t>
            </a:r>
          </a:p>
          <a:p>
            <a:r>
              <a:rPr lang="en-US" sz="5400" i="0" dirty="0"/>
              <a:t>Step currents,</a:t>
            </a:r>
          </a:p>
          <a:p>
            <a:r>
              <a:rPr lang="en-US" sz="5400" b="1" i="1" dirty="0" err="1"/>
              <a:t>AdEx</a:t>
            </a:r>
            <a:r>
              <a:rPr lang="en-US" sz="5400" b="1" i="1" dirty="0"/>
              <a:t> Model,</a:t>
            </a:r>
          </a:p>
          <a:p>
            <a:r>
              <a:rPr lang="en-US" sz="5400" i="1" dirty="0" err="1"/>
              <a:t>Naud&amp;Gerstner</a:t>
            </a:r>
            <a:endParaRPr lang="en-US" sz="5400" i="1" dirty="0"/>
          </a:p>
        </p:txBody>
      </p:sp>
      <p:grpSp>
        <p:nvGrpSpPr>
          <p:cNvPr id="2" name="Group 9"/>
          <p:cNvGrpSpPr/>
          <p:nvPr/>
        </p:nvGrpSpPr>
        <p:grpSpPr>
          <a:xfrm>
            <a:off x="594347" y="7224534"/>
            <a:ext cx="3573285" cy="382793"/>
            <a:chOff x="251520" y="6309320"/>
            <a:chExt cx="1512168" cy="216024"/>
          </a:xfrm>
        </p:grpSpPr>
        <p:cxnSp>
          <p:nvCxnSpPr>
            <p:cNvPr id="5" name="Straight Connector 4"/>
            <p:cNvCxnSpPr/>
            <p:nvPr/>
          </p:nvCxnSpPr>
          <p:spPr bwMode="auto">
            <a:xfrm>
              <a:off x="251520" y="6525344"/>
              <a:ext cx="21602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6" name="Straight Connector 5"/>
            <p:cNvCxnSpPr/>
            <p:nvPr/>
          </p:nvCxnSpPr>
          <p:spPr bwMode="auto">
            <a:xfrm>
              <a:off x="467544" y="6309320"/>
              <a:ext cx="129614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9" name="Straight Connector 8"/>
            <p:cNvCxnSpPr/>
            <p:nvPr/>
          </p:nvCxnSpPr>
          <p:spPr bwMode="auto">
            <a:xfrm flipV="1">
              <a:off x="467544" y="6309320"/>
              <a:ext cx="0" cy="216024"/>
            </a:xfrm>
            <a:prstGeom prst="line">
              <a:avLst/>
            </a:prstGeom>
            <a:solidFill>
              <a:schemeClr val="accent1"/>
            </a:solidFill>
            <a:ln w="9525" cap="flat" cmpd="sng" algn="ctr">
              <a:solidFill>
                <a:srgbClr val="FF0000"/>
              </a:solidFill>
              <a:prstDash val="solid"/>
              <a:round/>
              <a:headEnd type="none" w="med" len="med"/>
              <a:tailEnd type="none" w="med" len="med"/>
            </a:ln>
            <a:effectLst/>
          </p:spPr>
        </p:cxnSp>
      </p:grpSp>
      <p:grpSp>
        <p:nvGrpSpPr>
          <p:cNvPr id="4" name="Group 10"/>
          <p:cNvGrpSpPr/>
          <p:nvPr/>
        </p:nvGrpSpPr>
        <p:grpSpPr>
          <a:xfrm>
            <a:off x="594347" y="5055376"/>
            <a:ext cx="3573285" cy="1546027"/>
            <a:chOff x="251520" y="6309320"/>
            <a:chExt cx="1512168" cy="216024"/>
          </a:xfrm>
        </p:grpSpPr>
        <p:cxnSp>
          <p:nvCxnSpPr>
            <p:cNvPr id="12" name="Straight Connector 11"/>
            <p:cNvCxnSpPr/>
            <p:nvPr/>
          </p:nvCxnSpPr>
          <p:spPr bwMode="auto">
            <a:xfrm>
              <a:off x="251520" y="6525344"/>
              <a:ext cx="21602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a:off x="467544" y="6309320"/>
              <a:ext cx="129614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flipV="1">
              <a:off x="467544" y="6309320"/>
              <a:ext cx="0" cy="216024"/>
            </a:xfrm>
            <a:prstGeom prst="line">
              <a:avLst/>
            </a:prstGeom>
            <a:solidFill>
              <a:schemeClr val="accent1"/>
            </a:solidFill>
            <a:ln w="9525" cap="flat" cmpd="sng" algn="ctr">
              <a:solidFill>
                <a:srgbClr val="FF0000"/>
              </a:solidFill>
              <a:prstDash val="solid"/>
              <a:round/>
              <a:headEnd type="none" w="med" len="med"/>
              <a:tailEnd type="none" w="med" len="med"/>
            </a:ln>
            <a:effectLst/>
          </p:spPr>
        </p:cxnSp>
      </p:grpSp>
      <p:sp>
        <p:nvSpPr>
          <p:cNvPr id="15" name="TextBox 14"/>
          <p:cNvSpPr txBox="1"/>
          <p:nvPr/>
        </p:nvSpPr>
        <p:spPr>
          <a:xfrm>
            <a:off x="0" y="4672585"/>
            <a:ext cx="1284065" cy="1071957"/>
          </a:xfrm>
          <a:prstGeom prst="rect">
            <a:avLst/>
          </a:prstGeom>
          <a:noFill/>
        </p:spPr>
        <p:txBody>
          <a:bodyPr wrap="none" lIns="192911" tIns="96455" rIns="192911" bIns="96455" rtlCol="0">
            <a:spAutoFit/>
          </a:bodyPr>
          <a:lstStyle/>
          <a:p>
            <a:r>
              <a:rPr lang="en-US" dirty="0">
                <a:solidFill>
                  <a:srgbClr val="FF0000"/>
                </a:solidFill>
              </a:rPr>
              <a:t>I(t)</a:t>
            </a:r>
          </a:p>
        </p:txBody>
      </p:sp>
      <p:sp>
        <p:nvSpPr>
          <p:cNvPr id="18" name="TextBox 17"/>
          <p:cNvSpPr txBox="1"/>
          <p:nvPr/>
        </p:nvSpPr>
        <p:spPr>
          <a:xfrm>
            <a:off x="14168" y="8372912"/>
            <a:ext cx="4804520" cy="2554545"/>
          </a:xfrm>
          <a:prstGeom prst="rect">
            <a:avLst/>
          </a:prstGeom>
          <a:noFill/>
        </p:spPr>
        <p:txBody>
          <a:bodyPr wrap="none" rtlCol="0">
            <a:spAutoFit/>
          </a:bodyPr>
          <a:lstStyle/>
          <a:p>
            <a:r>
              <a:rPr lang="en-US" sz="4000" i="1" dirty="0"/>
              <a:t>Image:</a:t>
            </a:r>
          </a:p>
          <a:p>
            <a:r>
              <a:rPr lang="en-US" sz="4000" i="1" dirty="0"/>
              <a:t>Neuronal Dynamics,</a:t>
            </a:r>
          </a:p>
          <a:p>
            <a:r>
              <a:rPr lang="en-US" sz="4000" i="1" dirty="0"/>
              <a:t>Gerstner et al.</a:t>
            </a:r>
          </a:p>
          <a:p>
            <a:r>
              <a:rPr lang="en-US" sz="4000" i="1" dirty="0"/>
              <a:t>Cambridge (2002)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2006945" y="1994443"/>
          <a:ext cx="12021876" cy="1665317"/>
        </p:xfrm>
        <a:graphic>
          <a:graphicData uri="http://schemas.openxmlformats.org/presentationml/2006/ole">
            <mc:AlternateContent xmlns:mc="http://schemas.openxmlformats.org/markup-compatibility/2006">
              <mc:Choice xmlns:v="urn:schemas-microsoft-com:vml" Requires="v">
                <p:oleObj spid="_x0000_s191506" name="Equation" r:id="rId3" imgW="2806560" imgH="393480" progId="Equation.DSMT4">
                  <p:embed/>
                </p:oleObj>
              </mc:Choice>
              <mc:Fallback>
                <p:oleObj name="Equation" r:id="rId3" imgW="2806560" imgH="393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6945" y="1994443"/>
                        <a:ext cx="12021876"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4"/>
          <p:cNvGraphicFramePr>
            <a:graphicFrameLocks noChangeAspect="1"/>
          </p:cNvGraphicFramePr>
          <p:nvPr/>
        </p:nvGraphicFramePr>
        <p:xfrm>
          <a:off x="1428750" y="3659188"/>
          <a:ext cx="12511088" cy="1665287"/>
        </p:xfrm>
        <a:graphic>
          <a:graphicData uri="http://schemas.openxmlformats.org/presentationml/2006/ole">
            <mc:AlternateContent xmlns:mc="http://schemas.openxmlformats.org/markup-compatibility/2006">
              <mc:Choice xmlns:v="urn:schemas-microsoft-com:vml" Requires="v">
                <p:oleObj spid="_x0000_s191507" name="Equation" r:id="rId5" imgW="2679480" imgH="393480" progId="Equation.DSMT4">
                  <p:embed/>
                </p:oleObj>
              </mc:Choice>
              <mc:Fallback>
                <p:oleObj name="Equation" r:id="rId5" imgW="2679480" imgH="3934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3659188"/>
                        <a:ext cx="12511088" cy="166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4990973" y="3039143"/>
            <a:ext cx="5671485" cy="1241234"/>
          </a:xfrm>
          <a:prstGeom prst="rect">
            <a:avLst/>
          </a:prstGeom>
          <a:noFill/>
        </p:spPr>
        <p:txBody>
          <a:bodyPr wrap="none" lIns="192911" tIns="96455" rIns="192911" bIns="96455" rtlCol="0">
            <a:spAutoFit/>
          </a:bodyPr>
          <a:lstStyle/>
          <a:p>
            <a:r>
              <a:rPr lang="en-US" sz="6800" b="1" dirty="0" err="1">
                <a:solidFill>
                  <a:srgbClr val="FF0000"/>
                </a:solidFill>
              </a:rPr>
              <a:t>AdEx</a:t>
            </a:r>
            <a:r>
              <a:rPr lang="en-US" sz="6800" b="1" dirty="0">
                <a:solidFill>
                  <a:srgbClr val="FF0000"/>
                </a:solidFill>
              </a:rPr>
              <a:t> model </a:t>
            </a:r>
          </a:p>
        </p:txBody>
      </p:sp>
      <p:sp>
        <p:nvSpPr>
          <p:cNvPr id="7" name="TextBox 6"/>
          <p:cNvSpPr txBox="1"/>
          <p:nvPr/>
        </p:nvSpPr>
        <p:spPr>
          <a:xfrm>
            <a:off x="1458913" y="7814917"/>
            <a:ext cx="16626920" cy="1118124"/>
          </a:xfrm>
          <a:prstGeom prst="rect">
            <a:avLst/>
          </a:prstGeom>
          <a:solidFill>
            <a:srgbClr val="FFFF00"/>
          </a:solidFill>
        </p:spPr>
        <p:txBody>
          <a:bodyPr wrap="none" lIns="192911" tIns="96455" rIns="192911" bIns="96455" rtlCol="0">
            <a:spAutoFit/>
          </a:bodyPr>
          <a:lstStyle/>
          <a:p>
            <a:r>
              <a:rPr lang="en-US" sz="6000" dirty="0">
                <a:solidFill>
                  <a:srgbClr val="FF0000"/>
                </a:solidFill>
              </a:rPr>
              <a:t>Can we understand the different firing patterns?</a:t>
            </a:r>
          </a:p>
        </p:txBody>
      </p:sp>
      <p:sp>
        <p:nvSpPr>
          <p:cNvPr id="26" name="TextBox 25"/>
          <p:cNvSpPr txBox="1"/>
          <p:nvPr/>
        </p:nvSpPr>
        <p:spPr>
          <a:xfrm>
            <a:off x="764504" y="5948560"/>
            <a:ext cx="9457778" cy="1241234"/>
          </a:xfrm>
          <a:prstGeom prst="rect">
            <a:avLst/>
          </a:prstGeom>
          <a:noFill/>
        </p:spPr>
        <p:txBody>
          <a:bodyPr wrap="none" lIns="192911" tIns="96455" rIns="192911" bIns="96455" rtlCol="0">
            <a:spAutoFit/>
          </a:bodyPr>
          <a:lstStyle/>
          <a:p>
            <a:r>
              <a:rPr lang="en-US" sz="6800" b="1" dirty="0"/>
              <a:t>Phase plane analysis!</a:t>
            </a:r>
          </a:p>
        </p:txBody>
      </p:sp>
      <p:sp>
        <p:nvSpPr>
          <p:cNvPr id="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9</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.2</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Adaptive Exponential I&amp;F</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9" name="Straight Connector 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93D64E1-152A-4BFD-B842-BC67D27B2331}"/>
              </a:ext>
            </a:extLst>
          </p:cNvPr>
          <p:cNvPicPr>
            <a:picLocks noChangeAspect="1"/>
          </p:cNvPicPr>
          <p:nvPr/>
        </p:nvPicPr>
        <p:blipFill>
          <a:blip r:embed="rId3"/>
          <a:stretch>
            <a:fillRect/>
          </a:stretch>
        </p:blipFill>
        <p:spPr>
          <a:xfrm>
            <a:off x="0" y="0"/>
            <a:ext cx="21534583" cy="12025223"/>
          </a:xfrm>
          <a:prstGeom prst="rect">
            <a:avLst/>
          </a:prstGeom>
        </p:spPr>
      </p:pic>
    </p:spTree>
    <p:extLst>
      <p:ext uri="{BB962C8B-B14F-4D97-AF65-F5344CB8AC3E}">
        <p14:creationId xmlns:p14="http://schemas.microsoft.com/office/powerpoint/2010/main" val="1517147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1227451"/>
            <a:ext cx="21607463" cy="11356179"/>
          </a:xfrm>
          <a:prstGeom prst="rect">
            <a:avLst/>
          </a:prstGeom>
          <a:solidFill>
            <a:srgbClr val="FFC000">
              <a:alpha val="22745"/>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3" name="Object 2"/>
          <p:cNvGraphicFramePr>
            <a:graphicFrameLocks noChangeAspect="1"/>
          </p:cNvGraphicFramePr>
          <p:nvPr/>
        </p:nvGraphicFramePr>
        <p:xfrm>
          <a:off x="2006945" y="1226483"/>
          <a:ext cx="12455013" cy="1665317"/>
        </p:xfrm>
        <a:graphic>
          <a:graphicData uri="http://schemas.openxmlformats.org/presentationml/2006/ole">
            <mc:AlternateContent xmlns:mc="http://schemas.openxmlformats.org/markup-compatibility/2006">
              <mc:Choice xmlns:v="urn:schemas-microsoft-com:vml" Requires="v">
                <p:oleObj spid="_x0000_s193554" name="Equation" r:id="rId3" imgW="2806560" imgH="393480" progId="Equation.DSMT4">
                  <p:embed/>
                </p:oleObj>
              </mc:Choice>
              <mc:Fallback>
                <p:oleObj name="Equation" r:id="rId3" imgW="2806560" imgH="393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6945" y="1226483"/>
                        <a:ext cx="12455013"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4"/>
          <p:cNvGraphicFramePr>
            <a:graphicFrameLocks noChangeAspect="1"/>
          </p:cNvGraphicFramePr>
          <p:nvPr/>
        </p:nvGraphicFramePr>
        <p:xfrm>
          <a:off x="1615286" y="3012762"/>
          <a:ext cx="7384336" cy="1665317"/>
        </p:xfrm>
        <a:graphic>
          <a:graphicData uri="http://schemas.openxmlformats.org/presentationml/2006/ole">
            <mc:AlternateContent xmlns:mc="http://schemas.openxmlformats.org/markup-compatibility/2006">
              <mc:Choice xmlns:v="urn:schemas-microsoft-com:vml" Requires="v">
                <p:oleObj spid="_x0000_s193555" name="Equation" r:id="rId5" imgW="1612800" imgH="393480" progId="Equation.DSMT4">
                  <p:embed/>
                </p:oleObj>
              </mc:Choice>
              <mc:Fallback>
                <p:oleObj name="Equation" r:id="rId5" imgW="1612800" imgH="3934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5286" y="3012762"/>
                        <a:ext cx="7384336"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TextBox 26"/>
          <p:cNvSpPr txBox="1"/>
          <p:nvPr/>
        </p:nvSpPr>
        <p:spPr>
          <a:xfrm>
            <a:off x="424192" y="4544986"/>
            <a:ext cx="9084278" cy="5519328"/>
          </a:xfrm>
          <a:prstGeom prst="rect">
            <a:avLst/>
          </a:prstGeom>
          <a:noFill/>
        </p:spPr>
        <p:txBody>
          <a:bodyPr wrap="none" lIns="192911" tIns="96455" rIns="192911" bIns="96455" rtlCol="0">
            <a:spAutoFit/>
          </a:bodyPr>
          <a:lstStyle/>
          <a:p>
            <a:r>
              <a:rPr lang="en-US" sz="5400" b="1" dirty="0"/>
              <a:t>A - What is the qualitative </a:t>
            </a:r>
          </a:p>
          <a:p>
            <a:r>
              <a:rPr lang="en-US" sz="5400" b="1" dirty="0"/>
              <a:t>shape of the w-</a:t>
            </a:r>
            <a:r>
              <a:rPr lang="en-US" sz="5400" b="1" dirty="0" err="1"/>
              <a:t>nullcline</a:t>
            </a:r>
            <a:r>
              <a:rPr lang="en-US" sz="5900" b="1" dirty="0"/>
              <a:t>?</a:t>
            </a:r>
          </a:p>
          <a:p>
            <a:r>
              <a:rPr lang="en-US" dirty="0"/>
              <a:t>      </a:t>
            </a:r>
            <a:r>
              <a:rPr lang="en-US" sz="4400" dirty="0"/>
              <a:t>[ ]  constant</a:t>
            </a:r>
            <a:endParaRPr lang="en-US" dirty="0"/>
          </a:p>
          <a:p>
            <a:r>
              <a:rPr lang="en-US" sz="4400" dirty="0"/>
              <a:t>        [ ]  linear, slope a</a:t>
            </a:r>
          </a:p>
          <a:p>
            <a:r>
              <a:rPr lang="en-US" sz="4400" dirty="0"/>
              <a:t>        [ ]  linear, slope 1</a:t>
            </a:r>
          </a:p>
          <a:p>
            <a:r>
              <a:rPr lang="en-US" sz="4400" dirty="0"/>
              <a:t>        [ ]  linear + quadratic</a:t>
            </a:r>
          </a:p>
          <a:p>
            <a:r>
              <a:rPr lang="en-US" sz="4400" dirty="0"/>
              <a:t>        [ ] linear + exponential</a:t>
            </a:r>
          </a:p>
        </p:txBody>
      </p:sp>
      <p:sp>
        <p:nvSpPr>
          <p:cNvPr id="11" name="Title 3"/>
          <p:cNvSpPr txBox="1">
            <a:spLocks/>
          </p:cNvSpPr>
          <p:nvPr/>
        </p:nvSpPr>
        <p:spPr>
          <a:xfrm>
            <a:off x="697827" y="8322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Quiz 9.1.  </a:t>
            </a:r>
            <a:r>
              <a:rPr lang="en-US" sz="6600" dirty="0" err="1">
                <a:solidFill>
                  <a:srgbClr val="FF0000"/>
                </a:solidFill>
                <a:latin typeface="Impact" charset="0"/>
                <a:ea typeface="ＭＳ Ｐゴシック" charset="0"/>
                <a:cs typeface="Impact" charset="0"/>
              </a:rPr>
              <a:t>Nullclines</a:t>
            </a:r>
            <a:r>
              <a:rPr lang="en-US" sz="6600" dirty="0">
                <a:solidFill>
                  <a:srgbClr val="FF0000"/>
                </a:solidFill>
                <a:latin typeface="Impact" charset="0"/>
                <a:ea typeface="ＭＳ Ｐゴシック" charset="0"/>
                <a:cs typeface="Impact" charset="0"/>
              </a:rPr>
              <a:t> of </a:t>
            </a:r>
            <a:r>
              <a:rPr lang="en-US" sz="6600" dirty="0" err="1">
                <a:solidFill>
                  <a:srgbClr val="FF0000"/>
                </a:solidFill>
                <a:latin typeface="Impact" charset="0"/>
                <a:ea typeface="ＭＳ Ｐゴシック" charset="0"/>
                <a:cs typeface="Impact" charset="0"/>
              </a:rPr>
              <a:t>AdEx</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 name="Straight Connector 11"/>
          <p:cNvCxnSpPr/>
          <p:nvPr/>
        </p:nvCxnSpPr>
        <p:spPr>
          <a:xfrm>
            <a:off x="-215313" y="1075160"/>
            <a:ext cx="2182277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1011702" y="4553008"/>
            <a:ext cx="10420477" cy="4642165"/>
          </a:xfrm>
          <a:prstGeom prst="rect">
            <a:avLst/>
          </a:prstGeom>
          <a:noFill/>
        </p:spPr>
        <p:txBody>
          <a:bodyPr wrap="none" lIns="192911" tIns="96455" rIns="192911" bIns="96455" rtlCol="0">
            <a:spAutoFit/>
          </a:bodyPr>
          <a:lstStyle/>
          <a:p>
            <a:r>
              <a:rPr lang="en-US" sz="5400" b="1" dirty="0"/>
              <a:t>B - What is the qualitative</a:t>
            </a:r>
          </a:p>
          <a:p>
            <a:r>
              <a:rPr lang="en-US" sz="5400" b="1" dirty="0"/>
              <a:t> shape of the u-</a:t>
            </a:r>
            <a:r>
              <a:rPr lang="en-US" sz="5400" b="1" dirty="0" err="1"/>
              <a:t>nullcline</a:t>
            </a:r>
            <a:r>
              <a:rPr lang="en-US" sz="5900" b="1" dirty="0"/>
              <a:t>?</a:t>
            </a:r>
            <a:endParaRPr lang="en-US" dirty="0"/>
          </a:p>
          <a:p>
            <a:r>
              <a:rPr lang="en-US" sz="4400" dirty="0"/>
              <a:t>        [ ]  linear, slope 1</a:t>
            </a:r>
          </a:p>
          <a:p>
            <a:r>
              <a:rPr lang="en-US" sz="4400" dirty="0"/>
              <a:t>        [ ]  linear, slope 1/R</a:t>
            </a:r>
          </a:p>
          <a:p>
            <a:r>
              <a:rPr lang="en-US" sz="4400" dirty="0"/>
              <a:t>        [ ]  linear + quadratic</a:t>
            </a:r>
          </a:p>
          <a:p>
            <a:r>
              <a:rPr lang="en-US" sz="4400" dirty="0"/>
              <a:t>        [ ] linear  w. slope 1/R+ exponential</a:t>
            </a:r>
          </a:p>
        </p:txBody>
      </p:sp>
      <p:sp>
        <p:nvSpPr>
          <p:cNvPr id="10" name="TextBox 9"/>
          <p:cNvSpPr txBox="1"/>
          <p:nvPr/>
        </p:nvSpPr>
        <p:spPr>
          <a:xfrm>
            <a:off x="9508470" y="9579566"/>
            <a:ext cx="4985660" cy="1846659"/>
          </a:xfrm>
          <a:prstGeom prst="rect">
            <a:avLst/>
          </a:prstGeom>
          <a:solidFill>
            <a:srgbClr val="FFFF00"/>
          </a:solidFill>
        </p:spPr>
        <p:txBody>
          <a:bodyPr wrap="none" rtlCol="0">
            <a:spAutoFit/>
          </a:bodyPr>
          <a:lstStyle/>
          <a:p>
            <a:r>
              <a:rPr lang="en-US" dirty="0"/>
              <a:t>1 minute</a:t>
            </a:r>
          </a:p>
          <a:p>
            <a:r>
              <a:rPr lang="en-US" dirty="0"/>
              <a:t>Restart at 9:38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t>
            </a:r>
            <a:br>
              <a:rPr lang="en-US" dirty="0">
                <a:latin typeface="Impact" charset="0"/>
                <a:cs typeface="Impact" charset="0"/>
              </a:rPr>
            </a:br>
            <a:r>
              <a:rPr lang="en-US" dirty="0">
                <a:latin typeface="Impact" charset="0"/>
                <a:cs typeface="Impact" charset="0"/>
              </a:rPr>
              <a:t>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9 – Optimizing Neuron Models</a:t>
            </a:r>
          </a:p>
          <a:p>
            <a:r>
              <a:rPr lang="en-US" sz="5400" dirty="0">
                <a:latin typeface="Arial Narrow" pitchFamily="34" charset="0"/>
                <a:ea typeface="ＭＳ Ｐゴシック" pitchFamily="34" charset="-128"/>
              </a:rPr>
              <a:t>For Coding and Decoding</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089107"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noProof="0" dirty="0" err="1">
                <a:latin typeface="Arial Narrow" pitchFamily="34" charset="0"/>
                <a:cs typeface="ＭＳ Ｐゴシック" charset="0"/>
              </a:rPr>
              <a:t>What</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is</a:t>
            </a:r>
            <a:r>
              <a:rPr lang="fr-CH" sz="5400" b="1" noProof="0" dirty="0">
                <a:latin typeface="Arial Narrow" pitchFamily="34" charset="0"/>
                <a:cs typeface="ＭＳ Ｐゴシック" charset="0"/>
              </a:rPr>
              <a:t> a good </a:t>
            </a:r>
            <a:r>
              <a:rPr lang="fr-CH" sz="5400" b="1" noProof="0" dirty="0" err="1">
                <a:latin typeface="Arial Narrow" pitchFamily="34" charset="0"/>
                <a:cs typeface="ＭＳ Ｐゴシック" charset="0"/>
              </a:rPr>
              <a:t>neuron</a:t>
            </a:r>
            <a:r>
              <a:rPr lang="fr-CH" sz="5400" b="1" noProof="0" dirty="0">
                <a:latin typeface="Arial Narrow" pitchFamily="34" charset="0"/>
                <a:cs typeface="ＭＳ Ｐゴシック" charset="0"/>
              </a:rPr>
              <a:t> model?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8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4800" dirty="0" err="1">
                <a:latin typeface="Arial Narrow" pitchFamily="34" charset="0"/>
                <a:cs typeface="ＭＳ Ｐゴシック" charset="0"/>
              </a:rPr>
              <a:t>Models</a:t>
            </a:r>
            <a:r>
              <a:rPr lang="fr-CH" sz="4800" dirty="0">
                <a:latin typeface="Arial Narrow" pitchFamily="34" charset="0"/>
                <a:cs typeface="ＭＳ Ｐゴシック" charset="0"/>
              </a:rPr>
              <a:t> and data</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a:t>
            </a:r>
            <a:r>
              <a:rPr lang="fr-CH" sz="5400" b="1" noProof="0" dirty="0" err="1">
                <a:latin typeface="Arial Narrow" pitchFamily="34" charset="0"/>
                <a:cs typeface="ＭＳ Ｐゴシック" charset="0"/>
              </a:rPr>
              <a:t>AdEx</a:t>
            </a:r>
            <a:r>
              <a:rPr lang="fr-CH" sz="5400" b="1" noProof="0" dirty="0">
                <a:latin typeface="Arial Narrow" pitchFamily="34" charset="0"/>
                <a:cs typeface="ＭＳ Ｐゴシック" charset="0"/>
              </a:rPr>
              <a:t> model</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mn-cs"/>
              </a:rPr>
              <a:t>Firing</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patterns and adaptation</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Spike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Response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Model (SRM)</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rPr>
              <a:t>         - </a:t>
            </a:r>
            <a:r>
              <a:rPr lang="fr-CH" sz="4400" dirty="0" err="1">
                <a:latin typeface="Arial Narrow" pitchFamily="34" charset="0"/>
              </a:rPr>
              <a:t>Integral</a:t>
            </a:r>
            <a:r>
              <a:rPr lang="fr-CH" sz="4400" dirty="0">
                <a:latin typeface="Arial Narrow" pitchFamily="34" charset="0"/>
              </a:rPr>
              <a:t> formulation</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Generalized</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Linear</a:t>
            </a:r>
            <a:r>
              <a:rPr lang="fr-CH" sz="5400" b="1" dirty="0">
                <a:latin typeface="Arial Narrow" pitchFamily="34" charset="0"/>
                <a:cs typeface="ＭＳ Ｐゴシック" charset="0"/>
              </a:rPr>
              <a:t>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Adding</a:t>
            </a:r>
            <a:r>
              <a:rPr lang="fr-CH" sz="4400" dirty="0">
                <a:latin typeface="Arial Narrow" pitchFamily="34" charset="0"/>
                <a:cs typeface="ＭＳ Ｐゴシック" charset="0"/>
              </a:rPr>
              <a:t> noise to the SRM </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Parameter</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Estimation</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Quadratic</a:t>
            </a:r>
            <a:r>
              <a:rPr lang="fr-CH" sz="4400" dirty="0">
                <a:latin typeface="Arial Narrow" pitchFamily="34" charset="0"/>
                <a:cs typeface="ＭＳ Ｐゴシック" charset="0"/>
              </a:rPr>
              <a:t> and </a:t>
            </a:r>
            <a:r>
              <a:rPr lang="fr-CH" sz="4400" dirty="0" err="1">
                <a:latin typeface="Arial Narrow" pitchFamily="34" charset="0"/>
                <a:cs typeface="ＭＳ Ｐゴシック" charset="0"/>
              </a:rPr>
              <a:t>convex</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optimization</a:t>
            </a:r>
            <a:endParaRPr lang="fr-CH" sz="4400" dirty="0">
              <a:latin typeface="Arial Narrow" pitchFamily="34" charset="0"/>
              <a:cs typeface="ＭＳ Ｐゴシック" charset="0"/>
            </a:endParaRPr>
          </a:p>
          <a:p>
            <a:pPr marL="1079500" lvl="0" indent="-568325" eaLnBrk="0" hangingPunct="0">
              <a:buClr>
                <a:srgbClr val="FF0000"/>
              </a:buClr>
              <a:buSzPct val="150000"/>
              <a:defRPr/>
            </a:pPr>
            <a:r>
              <a:rPr lang="fr-CH" sz="4800" b="1" dirty="0">
                <a:latin typeface="Arial Narrow" pitchFamily="34" charset="0"/>
                <a:cs typeface="ＭＳ Ｐゴシック" charset="0"/>
              </a:rPr>
              <a:t>9.6. </a:t>
            </a:r>
            <a:r>
              <a:rPr lang="fr-CH" sz="4800" b="1" dirty="0" err="1">
                <a:latin typeface="Arial Narrow" pitchFamily="34" charset="0"/>
                <a:cs typeface="ＭＳ Ｐゴシック" charset="0"/>
              </a:rPr>
              <a:t>Modeling</a:t>
            </a:r>
            <a:r>
              <a:rPr lang="fr-CH" sz="4800" b="1" dirty="0">
                <a:latin typeface="Arial Narrow" pitchFamily="34" charset="0"/>
                <a:cs typeface="ＭＳ Ｐゴシック" charset="0"/>
              </a:rPr>
              <a:t> in vitro data</a:t>
            </a:r>
          </a:p>
          <a:p>
            <a:pPr marL="1079500" lvl="0" indent="-568325" eaLnBrk="0" hangingPunct="0">
              <a:buClr>
                <a:srgbClr val="FF0000"/>
              </a:buClr>
              <a:buSzPct val="150000"/>
              <a:defRPr/>
            </a:pPr>
            <a:r>
              <a:rPr lang="fr-CH" sz="4400" dirty="0">
                <a:latin typeface="Arial Narrow" pitchFamily="34" charset="0"/>
                <a:cs typeface="ＭＳ Ｐゴシック" charset="0"/>
              </a:rPr>
              <a:t>         -  how long </a:t>
            </a:r>
            <a:r>
              <a:rPr lang="fr-CH" sz="4400" dirty="0" err="1">
                <a:latin typeface="Arial Narrow" pitchFamily="34" charset="0"/>
                <a:cs typeface="ＭＳ Ｐゴシック" charset="0"/>
              </a:rPr>
              <a:t>lasts</a:t>
            </a:r>
            <a:r>
              <a:rPr lang="fr-CH" sz="4400" dirty="0">
                <a:latin typeface="Arial Narrow" pitchFamily="34" charset="0"/>
                <a:cs typeface="ＭＳ Ｐゴシック" charset="0"/>
              </a:rPr>
              <a:t> the </a:t>
            </a:r>
            <a:r>
              <a:rPr lang="fr-CH" sz="4400" dirty="0" err="1">
                <a:latin typeface="Arial Narrow" pitchFamily="34" charset="0"/>
                <a:cs typeface="ＭＳ Ｐゴシック" charset="0"/>
              </a:rPr>
              <a:t>effect</a:t>
            </a:r>
            <a:r>
              <a:rPr lang="fr-CH" sz="4400" dirty="0">
                <a:latin typeface="Arial Narrow" pitchFamily="34" charset="0"/>
                <a:cs typeface="ＭＳ Ｐゴシック" charset="0"/>
              </a:rPr>
              <a:t> of a </a:t>
            </a:r>
            <a:r>
              <a:rPr lang="fr-CH" sz="4400" dirty="0" err="1">
                <a:latin typeface="Arial Narrow" pitchFamily="34" charset="0"/>
                <a:cs typeface="ＭＳ Ｐゴシック" charset="0"/>
              </a:rPr>
              <a:t>spike</a:t>
            </a:r>
            <a:r>
              <a:rPr lang="fr-CH" sz="4400" dirty="0">
                <a:latin typeface="Arial Narrow" pitchFamily="34" charset="0"/>
                <a:cs typeface="ＭＳ Ｐゴシック" charset="0"/>
              </a:rPr>
              <a:t>?</a:t>
            </a:r>
          </a:p>
          <a:p>
            <a:pPr marL="1079500" lvl="0" indent="-568325" eaLnBrk="0" hangingPunct="0">
              <a:buClr>
                <a:srgbClr val="FF0000"/>
              </a:buClr>
              <a:buSzPct val="150000"/>
              <a:defRPr/>
            </a:pPr>
            <a:endParaRPr lang="fr-CH" sz="4800" b="1" dirty="0">
              <a:latin typeface="Arial Narrow" pitchFamily="34" charset="0"/>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9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2b</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 </a:t>
            </a:r>
            <a:r>
              <a:rPr lang="en-US" sz="5400" b="1" dirty="0">
                <a:solidFill>
                  <a:srgbClr val="C30000"/>
                </a:solidFill>
                <a:latin typeface="Arial Narrow" pitchFamily="34" charset="0"/>
                <a:cs typeface="Arial Narrow" charset="0"/>
              </a:rPr>
              <a:t>Firing Patterns</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sp>
        <p:nvSpPr>
          <p:cNvPr id="14" name="Rounded Rectangle 13"/>
          <p:cNvSpPr/>
          <p:nvPr/>
        </p:nvSpPr>
        <p:spPr>
          <a:xfrm>
            <a:off x="11654590" y="3854616"/>
            <a:ext cx="9617240" cy="741446"/>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i="0"/>
          </a:p>
        </p:txBody>
      </p:sp>
      <p:sp>
        <p:nvSpPr>
          <p:cNvPr id="33" name="TextBox 32"/>
          <p:cNvSpPr txBox="1"/>
          <p:nvPr/>
        </p:nvSpPr>
        <p:spPr>
          <a:xfrm>
            <a:off x="9115902" y="8035742"/>
            <a:ext cx="11540078" cy="3795780"/>
          </a:xfrm>
          <a:prstGeom prst="rect">
            <a:avLst/>
          </a:prstGeom>
          <a:noFill/>
        </p:spPr>
        <p:txBody>
          <a:bodyPr wrap="none" lIns="192911" tIns="96455" rIns="192911" bIns="96455" rtlCol="0">
            <a:spAutoFit/>
          </a:bodyPr>
          <a:lstStyle/>
          <a:p>
            <a:endParaRPr lang="en-US" i="0" dirty="0"/>
          </a:p>
          <a:p>
            <a:pPr>
              <a:buFontTx/>
              <a:buChar char="-"/>
            </a:pPr>
            <a:r>
              <a:rPr lang="en-US" sz="5900" dirty="0"/>
              <a:t>What is a good neuron model?</a:t>
            </a:r>
          </a:p>
          <a:p>
            <a:pPr>
              <a:buFontTx/>
              <a:buChar char="-"/>
            </a:pPr>
            <a:r>
              <a:rPr lang="en-US" sz="5900" dirty="0"/>
              <a:t>Estimate parameters of models?</a:t>
            </a:r>
          </a:p>
          <a:p>
            <a:pPr>
              <a:buFontTx/>
              <a:buChar char="-"/>
            </a:pPr>
            <a:endParaRPr lang="en-US" sz="5900" dirty="0"/>
          </a:p>
        </p:txBody>
      </p:sp>
      <p:sp>
        <p:nvSpPr>
          <p:cNvPr id="7" name="Title 3"/>
          <p:cNvSpPr txBox="1">
            <a:spLocks/>
          </p:cNvSpPr>
          <p:nvPr/>
        </p:nvSpPr>
        <p:spPr>
          <a:xfrm>
            <a:off x="697827" y="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9.1  Neuron Models and Data</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8" name="Straight Connector 7"/>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9" name="Picture 2"/>
          <p:cNvPicPr>
            <a:picLocks noChangeAspect="1" noChangeArrowheads="1"/>
          </p:cNvPicPr>
          <p:nvPr/>
        </p:nvPicPr>
        <p:blipFill>
          <a:blip r:embed="rId3" cstate="print"/>
          <a:srcRect/>
          <a:stretch>
            <a:fillRect/>
          </a:stretch>
        </p:blipFill>
        <p:spPr bwMode="auto">
          <a:xfrm>
            <a:off x="8212429" y="1473200"/>
            <a:ext cx="13347024" cy="6944461"/>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2814777" y="1994443"/>
          <a:ext cx="13648591" cy="1665317"/>
        </p:xfrm>
        <a:graphic>
          <a:graphicData uri="http://schemas.openxmlformats.org/presentationml/2006/ole">
            <mc:AlternateContent xmlns:mc="http://schemas.openxmlformats.org/markup-compatibility/2006">
              <mc:Choice xmlns:v="urn:schemas-microsoft-com:vml" Requires="v">
                <p:oleObj spid="_x0000_s194578" name="Equation" r:id="rId3" imgW="2806560" imgH="393480" progId="Equation.DSMT4">
                  <p:embed/>
                </p:oleObj>
              </mc:Choice>
              <mc:Fallback>
                <p:oleObj name="Equation" r:id="rId3" imgW="2806560" imgH="393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4777" y="1994443"/>
                        <a:ext cx="13648591"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4"/>
          <p:cNvGraphicFramePr>
            <a:graphicFrameLocks noChangeAspect="1"/>
          </p:cNvGraphicFramePr>
          <p:nvPr/>
        </p:nvGraphicFramePr>
        <p:xfrm>
          <a:off x="2416175" y="4033838"/>
          <a:ext cx="13458825" cy="1665287"/>
        </p:xfrm>
        <a:graphic>
          <a:graphicData uri="http://schemas.openxmlformats.org/presentationml/2006/ole">
            <mc:AlternateContent xmlns:mc="http://schemas.openxmlformats.org/markup-compatibility/2006">
              <mc:Choice xmlns:v="urn:schemas-microsoft-com:vml" Requires="v">
                <p:oleObj spid="_x0000_s194579" name="Equation" r:id="rId5" imgW="2679480" imgH="393480" progId="Equation.DSMT4">
                  <p:embed/>
                </p:oleObj>
              </mc:Choice>
              <mc:Fallback>
                <p:oleObj name="Equation" r:id="rId5" imgW="2679480" imgH="3934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6175" y="4033838"/>
                        <a:ext cx="13458825" cy="166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274973" y="461867"/>
            <a:ext cx="5671485" cy="1241234"/>
          </a:xfrm>
          <a:prstGeom prst="rect">
            <a:avLst/>
          </a:prstGeom>
          <a:noFill/>
        </p:spPr>
        <p:txBody>
          <a:bodyPr wrap="none" lIns="192911" tIns="96455" rIns="192911" bIns="96455" rtlCol="0">
            <a:spAutoFit/>
          </a:bodyPr>
          <a:lstStyle/>
          <a:p>
            <a:r>
              <a:rPr lang="en-US" sz="6800" b="1" dirty="0" err="1"/>
              <a:t>AdEx</a:t>
            </a:r>
            <a:r>
              <a:rPr lang="en-US" sz="6800" b="1" dirty="0"/>
              <a:t> model </a:t>
            </a:r>
          </a:p>
        </p:txBody>
      </p:sp>
      <p:grpSp>
        <p:nvGrpSpPr>
          <p:cNvPr id="2" name="Group 7"/>
          <p:cNvGrpSpPr/>
          <p:nvPr/>
        </p:nvGrpSpPr>
        <p:grpSpPr>
          <a:xfrm>
            <a:off x="5528883" y="5182972"/>
            <a:ext cx="10043198" cy="2786638"/>
            <a:chOff x="2987824" y="4221088"/>
            <a:chExt cx="4250152" cy="1572603"/>
          </a:xfrm>
        </p:grpSpPr>
        <p:cxnSp>
          <p:nvCxnSpPr>
            <p:cNvPr id="9" name="Straight Arrow Connector 8"/>
            <p:cNvCxnSpPr/>
            <p:nvPr/>
          </p:nvCxnSpPr>
          <p:spPr bwMode="auto">
            <a:xfrm flipV="1">
              <a:off x="4932040" y="4221088"/>
              <a:ext cx="216024"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TextBox 10"/>
            <p:cNvSpPr txBox="1"/>
            <p:nvPr/>
          </p:nvSpPr>
          <p:spPr>
            <a:xfrm>
              <a:off x="3491880" y="5229199"/>
              <a:ext cx="3746096" cy="564492"/>
            </a:xfrm>
            <a:prstGeom prst="rect">
              <a:avLst/>
            </a:prstGeom>
            <a:noFill/>
          </p:spPr>
          <p:txBody>
            <a:bodyPr wrap="none" rtlCol="0">
              <a:spAutoFit/>
            </a:bodyPr>
            <a:lstStyle/>
            <a:p>
              <a:r>
                <a:rPr lang="en-US" sz="5900" dirty="0"/>
                <a:t> </a:t>
              </a:r>
              <a:r>
                <a:rPr lang="en-US" sz="5900" b="1" i="1" dirty="0">
                  <a:solidFill>
                    <a:srgbClr val="FF0000"/>
                  </a:solidFill>
                </a:rPr>
                <a:t>w</a:t>
              </a:r>
              <a:r>
                <a:rPr lang="en-US" sz="5900" dirty="0">
                  <a:solidFill>
                    <a:srgbClr val="FF0000"/>
                  </a:solidFill>
                </a:rPr>
                <a:t> jumps by an amount </a:t>
              </a:r>
              <a:r>
                <a:rPr lang="en-US" sz="5900" b="1" i="1" dirty="0">
                  <a:solidFill>
                    <a:srgbClr val="FF0000"/>
                  </a:solidFill>
                </a:rPr>
                <a:t>b</a:t>
              </a:r>
              <a:r>
                <a:rPr lang="en-US" sz="5900" i="1" dirty="0">
                  <a:solidFill>
                    <a:srgbClr val="FF0000"/>
                  </a:solidFill>
                </a:rPr>
                <a:t> </a:t>
              </a:r>
            </a:p>
          </p:txBody>
        </p:sp>
        <p:sp>
          <p:nvSpPr>
            <p:cNvPr id="13" name="TextBox 12"/>
            <p:cNvSpPr txBox="1"/>
            <p:nvPr/>
          </p:nvSpPr>
          <p:spPr>
            <a:xfrm>
              <a:off x="2987824" y="4702096"/>
              <a:ext cx="2340513" cy="564492"/>
            </a:xfrm>
            <a:prstGeom prst="rect">
              <a:avLst/>
            </a:prstGeom>
            <a:noFill/>
          </p:spPr>
          <p:txBody>
            <a:bodyPr wrap="none" rtlCol="0">
              <a:spAutoFit/>
            </a:bodyPr>
            <a:lstStyle/>
            <a:p>
              <a:r>
                <a:rPr lang="en-US" sz="5900" dirty="0">
                  <a:solidFill>
                    <a:srgbClr val="FF0000"/>
                  </a:solidFill>
                </a:rPr>
                <a:t>after each spike</a:t>
              </a:r>
            </a:p>
          </p:txBody>
        </p:sp>
      </p:grpSp>
      <p:grpSp>
        <p:nvGrpSpPr>
          <p:cNvPr id="5" name="Group 14"/>
          <p:cNvGrpSpPr/>
          <p:nvPr/>
        </p:nvGrpSpPr>
        <p:grpSpPr>
          <a:xfrm>
            <a:off x="5869196" y="79073"/>
            <a:ext cx="10594172" cy="2424353"/>
            <a:chOff x="1187624" y="4797152"/>
            <a:chExt cx="4483317" cy="1368152"/>
          </a:xfrm>
        </p:grpSpPr>
        <p:cxnSp>
          <p:nvCxnSpPr>
            <p:cNvPr id="16" name="Straight Arrow Connector 15"/>
            <p:cNvCxnSpPr/>
            <p:nvPr/>
          </p:nvCxnSpPr>
          <p:spPr bwMode="auto">
            <a:xfrm flipH="1">
              <a:off x="1187624" y="5445224"/>
              <a:ext cx="2016224" cy="7200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3491880" y="5229200"/>
              <a:ext cx="2179061" cy="564492"/>
            </a:xfrm>
            <a:prstGeom prst="rect">
              <a:avLst/>
            </a:prstGeom>
            <a:noFill/>
          </p:spPr>
          <p:txBody>
            <a:bodyPr wrap="none" rtlCol="0">
              <a:spAutoFit/>
            </a:bodyPr>
            <a:lstStyle/>
            <a:p>
              <a:r>
                <a:rPr lang="en-US" sz="5900" dirty="0"/>
                <a:t> </a:t>
              </a:r>
              <a:r>
                <a:rPr lang="en-US" sz="5900" dirty="0">
                  <a:solidFill>
                    <a:srgbClr val="3550FE"/>
                  </a:solidFill>
                </a:rPr>
                <a:t>u is reset to </a:t>
              </a:r>
              <a:r>
                <a:rPr lang="en-US" sz="5900" b="1" dirty="0" err="1">
                  <a:solidFill>
                    <a:srgbClr val="3550FE"/>
                  </a:solidFill>
                </a:rPr>
                <a:t>u</a:t>
              </a:r>
              <a:r>
                <a:rPr lang="en-US" sz="3400" b="1" dirty="0" err="1">
                  <a:solidFill>
                    <a:srgbClr val="3550FE"/>
                  </a:solidFill>
                </a:rPr>
                <a:t>r</a:t>
              </a:r>
              <a:endParaRPr lang="en-US" sz="5900" b="1" dirty="0">
                <a:solidFill>
                  <a:srgbClr val="3550FE"/>
                </a:solidFill>
              </a:endParaRPr>
            </a:p>
          </p:txBody>
        </p:sp>
        <p:sp>
          <p:nvSpPr>
            <p:cNvPr id="18" name="TextBox 17"/>
            <p:cNvSpPr txBox="1"/>
            <p:nvPr/>
          </p:nvSpPr>
          <p:spPr>
            <a:xfrm>
              <a:off x="2987824" y="4797152"/>
              <a:ext cx="2340513" cy="564492"/>
            </a:xfrm>
            <a:prstGeom prst="rect">
              <a:avLst/>
            </a:prstGeom>
            <a:noFill/>
          </p:spPr>
          <p:txBody>
            <a:bodyPr wrap="none" rtlCol="0">
              <a:spAutoFit/>
            </a:bodyPr>
            <a:lstStyle/>
            <a:p>
              <a:r>
                <a:rPr lang="en-US" sz="5900" dirty="0">
                  <a:solidFill>
                    <a:srgbClr val="3550FE"/>
                  </a:solidFill>
                </a:rPr>
                <a:t>after each spike</a:t>
              </a:r>
            </a:p>
          </p:txBody>
        </p:sp>
      </p:grpSp>
      <p:grpSp>
        <p:nvGrpSpPr>
          <p:cNvPr id="7" name="Group 24"/>
          <p:cNvGrpSpPr/>
          <p:nvPr/>
        </p:nvGrpSpPr>
        <p:grpSpPr>
          <a:xfrm>
            <a:off x="2466069" y="5182974"/>
            <a:ext cx="12085360" cy="4356437"/>
            <a:chOff x="1043608" y="2924944"/>
            <a:chExt cx="5114369" cy="2458500"/>
          </a:xfrm>
        </p:grpSpPr>
        <p:cxnSp>
          <p:nvCxnSpPr>
            <p:cNvPr id="22" name="Straight Arrow Connector 21"/>
            <p:cNvCxnSpPr/>
            <p:nvPr/>
          </p:nvCxnSpPr>
          <p:spPr bwMode="auto">
            <a:xfrm flipV="1">
              <a:off x="2029902" y="2924944"/>
              <a:ext cx="288032" cy="19442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1043608" y="4818952"/>
              <a:ext cx="5114369" cy="564492"/>
            </a:xfrm>
            <a:prstGeom prst="rect">
              <a:avLst/>
            </a:prstGeom>
            <a:noFill/>
          </p:spPr>
          <p:txBody>
            <a:bodyPr wrap="none" rtlCol="0">
              <a:spAutoFit/>
            </a:bodyPr>
            <a:lstStyle/>
            <a:p>
              <a:r>
                <a:rPr lang="en-US" sz="5900" dirty="0"/>
                <a:t>parameter </a:t>
              </a:r>
              <a:r>
                <a:rPr lang="en-US" sz="5900" b="1" i="1" dirty="0">
                  <a:latin typeface="Times New Roman" pitchFamily="18" charset="0"/>
                  <a:cs typeface="Times New Roman" pitchFamily="18" charset="0"/>
                </a:rPr>
                <a:t>a</a:t>
              </a:r>
              <a:r>
                <a:rPr lang="en-US" sz="5900" b="1" dirty="0">
                  <a:latin typeface="Times New Roman" pitchFamily="18" charset="0"/>
                  <a:cs typeface="Times New Roman" pitchFamily="18" charset="0"/>
                </a:rPr>
                <a:t> </a:t>
              </a:r>
              <a:r>
                <a:rPr lang="en-US" sz="5900" b="1" dirty="0"/>
                <a:t>– slope of </a:t>
              </a:r>
              <a:r>
                <a:rPr lang="en-US" sz="5900" b="1" i="1" dirty="0">
                  <a:latin typeface="Times New Roman" pitchFamily="18" charset="0"/>
                  <a:cs typeface="Times New Roman" pitchFamily="18" charset="0"/>
                </a:rPr>
                <a:t>w</a:t>
              </a:r>
              <a:r>
                <a:rPr lang="en-US" sz="5900" b="1" dirty="0"/>
                <a:t>-</a:t>
              </a:r>
              <a:r>
                <a:rPr lang="en-US" sz="5900" b="1" dirty="0" err="1"/>
                <a:t>nullcline</a:t>
              </a:r>
              <a:endParaRPr lang="en-US" sz="5900" dirty="0"/>
            </a:p>
          </p:txBody>
        </p:sp>
      </p:grpSp>
      <p:sp>
        <p:nvSpPr>
          <p:cNvPr id="19" name="TextBox 18"/>
          <p:cNvSpPr txBox="1"/>
          <p:nvPr/>
        </p:nvSpPr>
        <p:spPr>
          <a:xfrm>
            <a:off x="324269" y="9577141"/>
            <a:ext cx="16626920" cy="1118124"/>
          </a:xfrm>
          <a:prstGeom prst="rect">
            <a:avLst/>
          </a:prstGeom>
          <a:solidFill>
            <a:srgbClr val="FFFF00"/>
          </a:solidFill>
        </p:spPr>
        <p:txBody>
          <a:bodyPr wrap="none" lIns="192911" tIns="96455" rIns="192911" bIns="96455" rtlCol="0">
            <a:spAutoFit/>
          </a:bodyPr>
          <a:lstStyle/>
          <a:p>
            <a:r>
              <a:rPr lang="en-US" sz="6000" dirty="0">
                <a:solidFill>
                  <a:srgbClr val="FF0000"/>
                </a:solidFill>
              </a:rPr>
              <a:t>Can we understand the different firing patterns?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26" name="Picture 2"/>
          <p:cNvPicPr>
            <a:picLocks noChangeAspect="1" noChangeArrowheads="1"/>
          </p:cNvPicPr>
          <p:nvPr/>
        </p:nvPicPr>
        <p:blipFill>
          <a:blip r:embed="rId3" cstate="print"/>
          <a:srcRect/>
          <a:stretch>
            <a:fillRect/>
          </a:stretch>
        </p:blipFill>
        <p:spPr bwMode="auto">
          <a:xfrm>
            <a:off x="83879" y="5062766"/>
            <a:ext cx="19514240" cy="6346208"/>
          </a:xfrm>
          <a:prstGeom prst="rect">
            <a:avLst/>
          </a:prstGeom>
          <a:noFill/>
          <a:ln w="9525">
            <a:noFill/>
            <a:miter lim="800000"/>
            <a:headEnd/>
            <a:tailEnd/>
          </a:ln>
        </p:spPr>
      </p:pic>
      <p:graphicFrame>
        <p:nvGraphicFramePr>
          <p:cNvPr id="3" name="Object 2"/>
          <p:cNvGraphicFramePr>
            <a:graphicFrameLocks noChangeAspect="1"/>
          </p:cNvGraphicFramePr>
          <p:nvPr/>
        </p:nvGraphicFramePr>
        <p:xfrm>
          <a:off x="2295912" y="1449085"/>
          <a:ext cx="13102044" cy="1665317"/>
        </p:xfrm>
        <a:graphic>
          <a:graphicData uri="http://schemas.openxmlformats.org/presentationml/2006/ole">
            <mc:AlternateContent xmlns:mc="http://schemas.openxmlformats.org/markup-compatibility/2006">
              <mc:Choice xmlns:v="urn:schemas-microsoft-com:vml" Requires="v">
                <p:oleObj spid="_x0000_s196626" name="Equation" r:id="rId4" imgW="2705040" imgH="393480" progId="Equation.DSMT4">
                  <p:embed/>
                </p:oleObj>
              </mc:Choice>
              <mc:Fallback>
                <p:oleObj name="Equation" r:id="rId4" imgW="2705040" imgH="3934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5912" y="1449085"/>
                        <a:ext cx="13102044"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4"/>
          <p:cNvGraphicFramePr>
            <a:graphicFrameLocks noChangeAspect="1"/>
          </p:cNvGraphicFramePr>
          <p:nvPr/>
        </p:nvGraphicFramePr>
        <p:xfrm>
          <a:off x="1584325" y="3106738"/>
          <a:ext cx="13989050" cy="1665287"/>
        </p:xfrm>
        <a:graphic>
          <a:graphicData uri="http://schemas.openxmlformats.org/presentationml/2006/ole">
            <mc:AlternateContent xmlns:mc="http://schemas.openxmlformats.org/markup-compatibility/2006">
              <mc:Choice xmlns:v="urn:schemas-microsoft-com:vml" Requires="v">
                <p:oleObj spid="_x0000_s196627" name="Equation" r:id="rId6" imgW="2679480" imgH="393480" progId="Equation.DSMT4">
                  <p:embed/>
                </p:oleObj>
              </mc:Choice>
              <mc:Fallback>
                <p:oleObj name="Equation" r:id="rId6" imgW="2679480" imgH="3934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325" y="3106738"/>
                        <a:ext cx="13989050" cy="166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274974" y="-82084"/>
            <a:ext cx="18519553" cy="1241234"/>
          </a:xfrm>
          <a:prstGeom prst="rect">
            <a:avLst/>
          </a:prstGeom>
          <a:noFill/>
        </p:spPr>
        <p:txBody>
          <a:bodyPr wrap="none" lIns="192911" tIns="96455" rIns="192911" bIns="96455" rtlCol="0">
            <a:spAutoFit/>
          </a:bodyPr>
          <a:lstStyle/>
          <a:p>
            <a:r>
              <a:rPr lang="en-US" sz="6800" b="1" dirty="0" err="1"/>
              <a:t>AdEx</a:t>
            </a:r>
            <a:r>
              <a:rPr lang="en-US" sz="6800" b="1" dirty="0"/>
              <a:t> model – phase plane analysis: </a:t>
            </a:r>
            <a:r>
              <a:rPr lang="en-US" sz="6800" b="1" dirty="0">
                <a:solidFill>
                  <a:srgbClr val="FF0000"/>
                </a:solidFill>
              </a:rPr>
              <a:t>large </a:t>
            </a:r>
            <a:r>
              <a:rPr lang="en-US" sz="6800" b="1" i="1" dirty="0">
                <a:solidFill>
                  <a:srgbClr val="FF0000"/>
                </a:solidFill>
                <a:latin typeface="Times New Roman" pitchFamily="18" charset="0"/>
                <a:cs typeface="Times New Roman" pitchFamily="18" charset="0"/>
              </a:rPr>
              <a:t>b</a:t>
            </a:r>
          </a:p>
        </p:txBody>
      </p:sp>
      <p:sp>
        <p:nvSpPr>
          <p:cNvPr id="7" name="Right Brace 6"/>
          <p:cNvSpPr/>
          <p:nvPr/>
        </p:nvSpPr>
        <p:spPr bwMode="auto">
          <a:xfrm>
            <a:off x="19651865" y="6177476"/>
            <a:ext cx="510469" cy="3317535"/>
          </a:xfrm>
          <a:prstGeom prst="rightBrace">
            <a:avLst/>
          </a:prstGeom>
          <a:noFill/>
          <a:ln w="3810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 name="TextBox 7"/>
          <p:cNvSpPr txBox="1"/>
          <p:nvPr/>
        </p:nvSpPr>
        <p:spPr>
          <a:xfrm>
            <a:off x="20162334" y="7325854"/>
            <a:ext cx="825607" cy="1241234"/>
          </a:xfrm>
          <a:prstGeom prst="rect">
            <a:avLst/>
          </a:prstGeom>
          <a:noFill/>
        </p:spPr>
        <p:txBody>
          <a:bodyPr wrap="none" lIns="192911" tIns="96455" rIns="192911" bIns="96455" rtlCol="0">
            <a:spAutoFit/>
          </a:bodyPr>
          <a:lstStyle/>
          <a:p>
            <a:r>
              <a:rPr lang="en-US" sz="6800" b="1" i="1" dirty="0">
                <a:solidFill>
                  <a:srgbClr val="FF0000"/>
                </a:solidFill>
                <a:latin typeface="Times New Roman" pitchFamily="18" charset="0"/>
                <a:cs typeface="Times New Roman" pitchFamily="18" charset="0"/>
              </a:rPr>
              <a:t>b</a:t>
            </a:r>
          </a:p>
        </p:txBody>
      </p:sp>
      <p:sp>
        <p:nvSpPr>
          <p:cNvPr id="10" name="TextBox 9"/>
          <p:cNvSpPr txBox="1"/>
          <p:nvPr/>
        </p:nvSpPr>
        <p:spPr>
          <a:xfrm>
            <a:off x="16759206" y="4773904"/>
            <a:ext cx="3682158" cy="1071957"/>
          </a:xfrm>
          <a:prstGeom prst="rect">
            <a:avLst/>
          </a:prstGeom>
          <a:noFill/>
          <a:ln>
            <a:solidFill>
              <a:srgbClr val="00B050"/>
            </a:solidFill>
          </a:ln>
        </p:spPr>
        <p:txBody>
          <a:bodyPr wrap="none" lIns="192911" tIns="96455" rIns="192911" bIns="96455" rtlCol="0">
            <a:spAutoFit/>
          </a:bodyPr>
          <a:lstStyle/>
          <a:p>
            <a:r>
              <a:rPr lang="en-US" dirty="0">
                <a:solidFill>
                  <a:srgbClr val="00B050"/>
                </a:solidFill>
              </a:rPr>
              <a:t>u-</a:t>
            </a:r>
            <a:r>
              <a:rPr lang="en-US" dirty="0" err="1">
                <a:solidFill>
                  <a:srgbClr val="00B050"/>
                </a:solidFill>
              </a:rPr>
              <a:t>nullcline</a:t>
            </a:r>
            <a:endParaRPr lang="en-US" dirty="0">
              <a:solidFill>
                <a:srgbClr val="00B050"/>
              </a:solidFill>
            </a:endParaRPr>
          </a:p>
        </p:txBody>
      </p:sp>
      <p:grpSp>
        <p:nvGrpSpPr>
          <p:cNvPr id="2" name="Group 13"/>
          <p:cNvGrpSpPr/>
          <p:nvPr/>
        </p:nvGrpSpPr>
        <p:grpSpPr>
          <a:xfrm>
            <a:off x="8932011" y="10133000"/>
            <a:ext cx="6125631" cy="1764153"/>
            <a:chOff x="3779912" y="5949280"/>
            <a:chExt cx="2592288" cy="995577"/>
          </a:xfrm>
        </p:grpSpPr>
        <p:sp>
          <p:nvSpPr>
            <p:cNvPr id="11" name="TextBox 10"/>
            <p:cNvSpPr txBox="1"/>
            <p:nvPr/>
          </p:nvSpPr>
          <p:spPr>
            <a:xfrm>
              <a:off x="3779912" y="6380365"/>
              <a:ext cx="2179061" cy="564492"/>
            </a:xfrm>
            <a:prstGeom prst="rect">
              <a:avLst/>
            </a:prstGeom>
            <a:noFill/>
            <a:ln>
              <a:solidFill>
                <a:srgbClr val="3550FE"/>
              </a:solidFill>
            </a:ln>
          </p:spPr>
          <p:txBody>
            <a:bodyPr wrap="none" rtlCol="0">
              <a:spAutoFit/>
            </a:bodyPr>
            <a:lstStyle/>
            <a:p>
              <a:r>
                <a:rPr lang="en-US" sz="5900" dirty="0"/>
                <a:t> </a:t>
              </a:r>
              <a:r>
                <a:rPr lang="en-US" sz="5900" dirty="0">
                  <a:solidFill>
                    <a:srgbClr val="3550FE"/>
                  </a:solidFill>
                </a:rPr>
                <a:t>u is reset to </a:t>
              </a:r>
              <a:r>
                <a:rPr lang="en-US" sz="5900" b="1" i="1" dirty="0" err="1">
                  <a:solidFill>
                    <a:srgbClr val="3550FE"/>
                  </a:solidFill>
                  <a:latin typeface="Times New Roman" pitchFamily="18" charset="0"/>
                  <a:cs typeface="Times New Roman" pitchFamily="18" charset="0"/>
                </a:rPr>
                <a:t>u</a:t>
              </a:r>
              <a:r>
                <a:rPr lang="en-US" sz="3400" b="1" i="1" dirty="0" err="1">
                  <a:solidFill>
                    <a:srgbClr val="3550FE"/>
                  </a:solidFill>
                  <a:latin typeface="Times New Roman" pitchFamily="18" charset="0"/>
                  <a:cs typeface="Times New Roman" pitchFamily="18" charset="0"/>
                </a:rPr>
                <a:t>r</a:t>
              </a:r>
              <a:endParaRPr lang="en-US" sz="5900" b="1" i="1" dirty="0">
                <a:solidFill>
                  <a:srgbClr val="3550FE"/>
                </a:solidFill>
                <a:latin typeface="Times New Roman" pitchFamily="18" charset="0"/>
                <a:cs typeface="Times New Roman" pitchFamily="18" charset="0"/>
              </a:endParaRPr>
            </a:p>
          </p:txBody>
        </p:sp>
        <p:cxnSp>
          <p:nvCxnSpPr>
            <p:cNvPr id="13" name="Straight Arrow Connector 12"/>
            <p:cNvCxnSpPr/>
            <p:nvPr/>
          </p:nvCxnSpPr>
          <p:spPr bwMode="auto">
            <a:xfrm flipV="1">
              <a:off x="5868144" y="5949280"/>
              <a:ext cx="504056" cy="576064"/>
            </a:xfrm>
            <a:prstGeom prst="straightConnector1">
              <a:avLst/>
            </a:prstGeom>
            <a:solidFill>
              <a:schemeClr val="accent1"/>
            </a:solidFill>
            <a:ln w="38100" cap="flat" cmpd="sng" algn="ctr">
              <a:solidFill>
                <a:srgbClr val="3550FE"/>
              </a:solidFill>
              <a:prstDash val="solid"/>
              <a:round/>
              <a:headEnd type="none" w="med" len="med"/>
              <a:tailEnd type="arrow"/>
            </a:ln>
            <a:effectLst/>
          </p:spPr>
        </p:cxnSp>
      </p:grpSp>
      <p:sp>
        <p:nvSpPr>
          <p:cNvPr id="15" name="Rectangle 14"/>
          <p:cNvSpPr/>
          <p:nvPr/>
        </p:nvSpPr>
        <p:spPr bwMode="auto">
          <a:xfrm>
            <a:off x="12164983" y="5667086"/>
            <a:ext cx="6976413" cy="357273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 name="Freeform 8"/>
          <p:cNvSpPr/>
          <p:nvPr/>
        </p:nvSpPr>
        <p:spPr bwMode="auto">
          <a:xfrm>
            <a:off x="12154198" y="5576850"/>
            <a:ext cx="6512249" cy="2771778"/>
          </a:xfrm>
          <a:custGeom>
            <a:avLst/>
            <a:gdLst>
              <a:gd name="connsiteX0" fmla="*/ 0 w 2755900"/>
              <a:gd name="connsiteY0" fmla="*/ 25400 h 1564217"/>
              <a:gd name="connsiteX1" fmla="*/ 1714500 w 2755900"/>
              <a:gd name="connsiteY1" fmla="*/ 1270000 h 1564217"/>
              <a:gd name="connsiteX2" fmla="*/ 2235200 w 2755900"/>
              <a:gd name="connsiteY2" fmla="*/ 1549400 h 1564217"/>
              <a:gd name="connsiteX3" fmla="*/ 2514600 w 2755900"/>
              <a:gd name="connsiteY3" fmla="*/ 1358900 h 1564217"/>
              <a:gd name="connsiteX4" fmla="*/ 2667000 w 2755900"/>
              <a:gd name="connsiteY4" fmla="*/ 736600 h 1564217"/>
              <a:gd name="connsiteX5" fmla="*/ 2755900 w 2755900"/>
              <a:gd name="connsiteY5" fmla="*/ 0 h 156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900" h="1564217">
                <a:moveTo>
                  <a:pt x="0" y="25400"/>
                </a:moveTo>
                <a:cubicBezTo>
                  <a:pt x="670983" y="520700"/>
                  <a:pt x="1341967" y="1016000"/>
                  <a:pt x="1714500" y="1270000"/>
                </a:cubicBezTo>
                <a:cubicBezTo>
                  <a:pt x="2087033" y="1524000"/>
                  <a:pt x="2101850" y="1534583"/>
                  <a:pt x="2235200" y="1549400"/>
                </a:cubicBezTo>
                <a:cubicBezTo>
                  <a:pt x="2368550" y="1564217"/>
                  <a:pt x="2442633" y="1494367"/>
                  <a:pt x="2514600" y="1358900"/>
                </a:cubicBezTo>
                <a:cubicBezTo>
                  <a:pt x="2586567" y="1223433"/>
                  <a:pt x="2626783" y="963083"/>
                  <a:pt x="2667000" y="736600"/>
                </a:cubicBezTo>
                <a:cubicBezTo>
                  <a:pt x="2707217" y="510117"/>
                  <a:pt x="2731558" y="255058"/>
                  <a:pt x="2755900" y="0"/>
                </a:cubicBezTo>
              </a:path>
            </a:pathLst>
          </a:custGeom>
          <a:noFill/>
          <a:ln w="38100"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7" name="Straight Arrow Connector 16"/>
          <p:cNvCxnSpPr/>
          <p:nvPr/>
        </p:nvCxnSpPr>
        <p:spPr bwMode="auto">
          <a:xfrm>
            <a:off x="14206860" y="6560268"/>
            <a:ext cx="0" cy="51039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20" name="Rectangle 19"/>
          <p:cNvSpPr/>
          <p:nvPr/>
        </p:nvSpPr>
        <p:spPr bwMode="auto">
          <a:xfrm>
            <a:off x="12164983" y="8601828"/>
            <a:ext cx="6976413" cy="140357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9" name="Straight Connector 18"/>
          <p:cNvCxnSpPr/>
          <p:nvPr/>
        </p:nvCxnSpPr>
        <p:spPr bwMode="auto">
          <a:xfrm>
            <a:off x="12164983" y="9495011"/>
            <a:ext cx="7146569" cy="0"/>
          </a:xfrm>
          <a:prstGeom prst="line">
            <a:avLst/>
          </a:prstGeom>
          <a:solidFill>
            <a:schemeClr val="accent1"/>
          </a:solidFill>
          <a:ln w="19050" cap="flat" cmpd="sng" algn="ctr">
            <a:solidFill>
              <a:schemeClr val="accent2"/>
            </a:solidFill>
            <a:prstDash val="solid"/>
            <a:round/>
            <a:headEnd type="none" w="med" len="med"/>
            <a:tailEnd type="none" w="med" len="med"/>
          </a:ln>
          <a:effectLst/>
        </p:spPr>
      </p:cxnSp>
      <p:cxnSp>
        <p:nvCxnSpPr>
          <p:cNvPr id="21" name="Straight Arrow Connector 20"/>
          <p:cNvCxnSpPr/>
          <p:nvPr/>
        </p:nvCxnSpPr>
        <p:spPr bwMode="auto">
          <a:xfrm rot="16200000">
            <a:off x="12675452" y="9027102"/>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rot="16200000">
            <a:off x="17950301" y="9027102"/>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23" name="Oval 22"/>
          <p:cNvSpPr/>
          <p:nvPr/>
        </p:nvSpPr>
        <p:spPr bwMode="auto">
          <a:xfrm>
            <a:off x="3827319" y="8984621"/>
            <a:ext cx="1531408" cy="637988"/>
          </a:xfrm>
          <a:prstGeom prst="ellipse">
            <a:avLst/>
          </a:prstGeom>
          <a:noFill/>
          <a:ln w="7620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25" name="Straight Connector 24"/>
          <p:cNvCxnSpPr/>
          <p:nvPr/>
        </p:nvCxnSpPr>
        <p:spPr bwMode="auto">
          <a:xfrm>
            <a:off x="4681532" y="3483363"/>
            <a:ext cx="3913597" cy="893183"/>
          </a:xfrm>
          <a:prstGeom prst="line">
            <a:avLst/>
          </a:prstGeom>
          <a:solidFill>
            <a:schemeClr val="accent1"/>
          </a:solidFill>
          <a:ln w="57150" cap="flat" cmpd="sng" algn="ctr">
            <a:solidFill>
              <a:srgbClr val="FF0000"/>
            </a:solidFill>
            <a:prstDash val="solid"/>
            <a:round/>
            <a:headEnd type="none" w="med" len="med"/>
            <a:tailEnd type="none" w="med" len="med"/>
          </a:ln>
          <a:effectLst/>
        </p:spPr>
      </p:cxnSp>
      <p:sp>
        <p:nvSpPr>
          <p:cNvPr id="26" name="TextBox 25"/>
          <p:cNvSpPr txBox="1"/>
          <p:nvPr/>
        </p:nvSpPr>
        <p:spPr>
          <a:xfrm>
            <a:off x="6379666" y="4128634"/>
            <a:ext cx="1537340" cy="1071957"/>
          </a:xfrm>
          <a:prstGeom prst="rect">
            <a:avLst/>
          </a:prstGeom>
          <a:noFill/>
        </p:spPr>
        <p:txBody>
          <a:bodyPr wrap="none" lIns="192911" tIns="96455" rIns="192911" bIns="96455" rtlCol="0">
            <a:spAutoFit/>
          </a:bodyPr>
          <a:lstStyle/>
          <a:p>
            <a:r>
              <a:rPr lang="en-US" b="1" dirty="0">
                <a:solidFill>
                  <a:srgbClr val="FF0000"/>
                </a:solidFill>
                <a:latin typeface="Times New Roman" pitchFamily="18" charset="0"/>
                <a:cs typeface="Times New Roman" pitchFamily="18" charset="0"/>
              </a:rPr>
              <a:t>a=0</a:t>
            </a:r>
          </a:p>
        </p:txBody>
      </p:sp>
      <p:sp>
        <p:nvSpPr>
          <p:cNvPr id="28" name="Oval 27"/>
          <p:cNvSpPr/>
          <p:nvPr/>
        </p:nvSpPr>
        <p:spPr bwMode="auto">
          <a:xfrm>
            <a:off x="13015765" y="9367413"/>
            <a:ext cx="340313" cy="25519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7" name="Rectangle 26"/>
          <p:cNvSpPr/>
          <p:nvPr/>
        </p:nvSpPr>
        <p:spPr bwMode="auto">
          <a:xfrm>
            <a:off x="15057642" y="6049878"/>
            <a:ext cx="340313" cy="255195"/>
          </a:xfrm>
          <a:prstGeom prst="rect">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4" name="Freeform 23"/>
          <p:cNvSpPr/>
          <p:nvPr/>
        </p:nvSpPr>
        <p:spPr bwMode="auto">
          <a:xfrm>
            <a:off x="12164983" y="8892391"/>
            <a:ext cx="6512249" cy="2771778"/>
          </a:xfrm>
          <a:custGeom>
            <a:avLst/>
            <a:gdLst>
              <a:gd name="connsiteX0" fmla="*/ 0 w 2755900"/>
              <a:gd name="connsiteY0" fmla="*/ 25400 h 1564217"/>
              <a:gd name="connsiteX1" fmla="*/ 1714500 w 2755900"/>
              <a:gd name="connsiteY1" fmla="*/ 1270000 h 1564217"/>
              <a:gd name="connsiteX2" fmla="*/ 2235200 w 2755900"/>
              <a:gd name="connsiteY2" fmla="*/ 1549400 h 1564217"/>
              <a:gd name="connsiteX3" fmla="*/ 2514600 w 2755900"/>
              <a:gd name="connsiteY3" fmla="*/ 1358900 h 1564217"/>
              <a:gd name="connsiteX4" fmla="*/ 2667000 w 2755900"/>
              <a:gd name="connsiteY4" fmla="*/ 736600 h 1564217"/>
              <a:gd name="connsiteX5" fmla="*/ 2755900 w 2755900"/>
              <a:gd name="connsiteY5" fmla="*/ 0 h 156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900" h="1564217">
                <a:moveTo>
                  <a:pt x="0" y="25400"/>
                </a:moveTo>
                <a:cubicBezTo>
                  <a:pt x="670983" y="520700"/>
                  <a:pt x="1341967" y="1016000"/>
                  <a:pt x="1714500" y="1270000"/>
                </a:cubicBezTo>
                <a:cubicBezTo>
                  <a:pt x="2087033" y="1524000"/>
                  <a:pt x="2101850" y="1534583"/>
                  <a:pt x="2235200" y="1549400"/>
                </a:cubicBezTo>
                <a:cubicBezTo>
                  <a:pt x="2368550" y="1564217"/>
                  <a:pt x="2442633" y="1494367"/>
                  <a:pt x="2514600" y="1358900"/>
                </a:cubicBezTo>
                <a:cubicBezTo>
                  <a:pt x="2586567" y="1223433"/>
                  <a:pt x="2626783" y="963083"/>
                  <a:pt x="2667000" y="736600"/>
                </a:cubicBezTo>
                <a:cubicBezTo>
                  <a:pt x="2707217" y="510117"/>
                  <a:pt x="2731558" y="255058"/>
                  <a:pt x="2755900" y="0"/>
                </a:cubicBezTo>
              </a:path>
            </a:pathLst>
          </a:custGeom>
          <a:noFill/>
          <a:ln w="38100" cap="flat" cmpd="sng" algn="ctr">
            <a:solidFill>
              <a:srgbClr val="00B050"/>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5" grpId="0" animBg="1"/>
      <p:bldP spid="20" grpId="0" animBg="1"/>
      <p:bldP spid="23" grpId="0" animBg="1"/>
      <p:bldP spid="27"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A7DA2AC-FB35-43CF-8888-157BB11F57D1}"/>
              </a:ext>
            </a:extLst>
          </p:cNvPr>
          <p:cNvPicPr>
            <a:picLocks noChangeAspect="1"/>
          </p:cNvPicPr>
          <p:nvPr/>
        </p:nvPicPr>
        <p:blipFill>
          <a:blip r:embed="rId2"/>
          <a:stretch>
            <a:fillRect/>
          </a:stretch>
        </p:blipFill>
        <p:spPr>
          <a:xfrm>
            <a:off x="0" y="0"/>
            <a:ext cx="21585754" cy="12152313"/>
          </a:xfrm>
          <a:prstGeom prst="rect">
            <a:avLst/>
          </a:prstGeom>
        </p:spPr>
      </p:pic>
    </p:spTree>
    <p:extLst>
      <p:ext uri="{BB962C8B-B14F-4D97-AF65-F5344CB8AC3E}">
        <p14:creationId xmlns:p14="http://schemas.microsoft.com/office/powerpoint/2010/main" val="2265019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24" name="Picture 4"/>
          <p:cNvPicPr>
            <a:picLocks noChangeAspect="1" noChangeArrowheads="1"/>
          </p:cNvPicPr>
          <p:nvPr/>
        </p:nvPicPr>
        <p:blipFill>
          <a:blip r:embed="rId3" cstate="print"/>
          <a:srcRect/>
          <a:stretch>
            <a:fillRect/>
          </a:stretch>
        </p:blipFill>
        <p:spPr bwMode="auto">
          <a:xfrm>
            <a:off x="0" y="5132632"/>
            <a:ext cx="19536748" cy="6109913"/>
          </a:xfrm>
          <a:prstGeom prst="rect">
            <a:avLst/>
          </a:prstGeom>
          <a:noFill/>
          <a:ln w="9525">
            <a:noFill/>
            <a:miter lim="800000"/>
            <a:headEnd/>
            <a:tailEnd/>
          </a:ln>
        </p:spPr>
      </p:pic>
      <p:sp>
        <p:nvSpPr>
          <p:cNvPr id="6" name="TextBox 5"/>
          <p:cNvSpPr txBox="1"/>
          <p:nvPr/>
        </p:nvSpPr>
        <p:spPr>
          <a:xfrm>
            <a:off x="1274974" y="-9895"/>
            <a:ext cx="18665427" cy="1241234"/>
          </a:xfrm>
          <a:prstGeom prst="rect">
            <a:avLst/>
          </a:prstGeom>
          <a:noFill/>
        </p:spPr>
        <p:txBody>
          <a:bodyPr wrap="none" lIns="192911" tIns="96455" rIns="192911" bIns="96455" rtlCol="0">
            <a:spAutoFit/>
          </a:bodyPr>
          <a:lstStyle/>
          <a:p>
            <a:r>
              <a:rPr lang="en-US" sz="6800" b="1" dirty="0" err="1"/>
              <a:t>AdEx</a:t>
            </a:r>
            <a:r>
              <a:rPr lang="en-US" sz="6800" b="1" dirty="0"/>
              <a:t> model – phase plane analysis: </a:t>
            </a:r>
            <a:r>
              <a:rPr lang="en-US" sz="6800" b="1" dirty="0">
                <a:solidFill>
                  <a:srgbClr val="FF0000"/>
                </a:solidFill>
              </a:rPr>
              <a:t>small </a:t>
            </a:r>
            <a:r>
              <a:rPr lang="en-US" sz="6800" b="1" i="1" dirty="0">
                <a:solidFill>
                  <a:srgbClr val="FF0000"/>
                </a:solidFill>
                <a:latin typeface="Times New Roman" pitchFamily="18" charset="0"/>
                <a:cs typeface="Times New Roman" pitchFamily="18" charset="0"/>
              </a:rPr>
              <a:t>b</a:t>
            </a:r>
          </a:p>
        </p:txBody>
      </p:sp>
      <p:sp>
        <p:nvSpPr>
          <p:cNvPr id="7" name="Right Brace 6"/>
          <p:cNvSpPr/>
          <p:nvPr/>
        </p:nvSpPr>
        <p:spPr bwMode="auto">
          <a:xfrm>
            <a:off x="19651865" y="9215753"/>
            <a:ext cx="340313" cy="255195"/>
          </a:xfrm>
          <a:prstGeom prst="rightBrace">
            <a:avLst/>
          </a:prstGeom>
          <a:noFill/>
          <a:ln w="3810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 name="TextBox 7"/>
          <p:cNvSpPr txBox="1"/>
          <p:nvPr/>
        </p:nvSpPr>
        <p:spPr>
          <a:xfrm>
            <a:off x="20162334" y="8832961"/>
            <a:ext cx="825607" cy="1241234"/>
          </a:xfrm>
          <a:prstGeom prst="rect">
            <a:avLst/>
          </a:prstGeom>
          <a:noFill/>
        </p:spPr>
        <p:txBody>
          <a:bodyPr wrap="none" lIns="192911" tIns="96455" rIns="192911" bIns="96455" rtlCol="0">
            <a:spAutoFit/>
          </a:bodyPr>
          <a:lstStyle/>
          <a:p>
            <a:r>
              <a:rPr lang="en-US" sz="6800" b="1" i="1" dirty="0">
                <a:solidFill>
                  <a:srgbClr val="FF0000"/>
                </a:solidFill>
                <a:latin typeface="Times New Roman" pitchFamily="18" charset="0"/>
                <a:cs typeface="Times New Roman" pitchFamily="18" charset="0"/>
              </a:rPr>
              <a:t>b</a:t>
            </a:r>
          </a:p>
        </p:txBody>
      </p:sp>
      <p:sp>
        <p:nvSpPr>
          <p:cNvPr id="10" name="TextBox 9"/>
          <p:cNvSpPr txBox="1"/>
          <p:nvPr/>
        </p:nvSpPr>
        <p:spPr>
          <a:xfrm>
            <a:off x="16759206" y="4749841"/>
            <a:ext cx="3682158" cy="1071957"/>
          </a:xfrm>
          <a:prstGeom prst="rect">
            <a:avLst/>
          </a:prstGeom>
          <a:noFill/>
          <a:ln>
            <a:solidFill>
              <a:srgbClr val="00B050"/>
            </a:solidFill>
          </a:ln>
        </p:spPr>
        <p:txBody>
          <a:bodyPr wrap="none" lIns="192911" tIns="96455" rIns="192911" bIns="96455" rtlCol="0">
            <a:spAutoFit/>
          </a:bodyPr>
          <a:lstStyle/>
          <a:p>
            <a:r>
              <a:rPr lang="en-US" dirty="0">
                <a:solidFill>
                  <a:srgbClr val="00B050"/>
                </a:solidFill>
              </a:rPr>
              <a:t>u-</a:t>
            </a:r>
            <a:r>
              <a:rPr lang="en-US" dirty="0" err="1">
                <a:solidFill>
                  <a:srgbClr val="00B050"/>
                </a:solidFill>
              </a:rPr>
              <a:t>nullcline</a:t>
            </a:r>
            <a:endParaRPr lang="en-US" dirty="0">
              <a:solidFill>
                <a:srgbClr val="00B050"/>
              </a:solidFill>
            </a:endParaRPr>
          </a:p>
        </p:txBody>
      </p:sp>
      <p:grpSp>
        <p:nvGrpSpPr>
          <p:cNvPr id="2" name="Group 13"/>
          <p:cNvGrpSpPr/>
          <p:nvPr/>
        </p:nvGrpSpPr>
        <p:grpSpPr>
          <a:xfrm>
            <a:off x="8932011" y="10108937"/>
            <a:ext cx="6125631" cy="1764153"/>
            <a:chOff x="3779912" y="5949280"/>
            <a:chExt cx="2592288" cy="995577"/>
          </a:xfrm>
        </p:grpSpPr>
        <p:sp>
          <p:nvSpPr>
            <p:cNvPr id="11" name="TextBox 10"/>
            <p:cNvSpPr txBox="1"/>
            <p:nvPr/>
          </p:nvSpPr>
          <p:spPr>
            <a:xfrm>
              <a:off x="3779912" y="6380365"/>
              <a:ext cx="2179061" cy="564492"/>
            </a:xfrm>
            <a:prstGeom prst="rect">
              <a:avLst/>
            </a:prstGeom>
            <a:noFill/>
          </p:spPr>
          <p:txBody>
            <a:bodyPr wrap="none" rtlCol="0">
              <a:spAutoFit/>
            </a:bodyPr>
            <a:lstStyle/>
            <a:p>
              <a:r>
                <a:rPr lang="en-US" sz="5900" dirty="0"/>
                <a:t> </a:t>
              </a:r>
              <a:r>
                <a:rPr lang="en-US" sz="5900" dirty="0">
                  <a:solidFill>
                    <a:srgbClr val="3550FE"/>
                  </a:solidFill>
                </a:rPr>
                <a:t>u is reset to </a:t>
              </a:r>
              <a:r>
                <a:rPr lang="en-US" sz="5900" b="1" i="1" dirty="0" err="1">
                  <a:solidFill>
                    <a:srgbClr val="3550FE"/>
                  </a:solidFill>
                  <a:latin typeface="Times New Roman" pitchFamily="18" charset="0"/>
                  <a:cs typeface="Times New Roman" pitchFamily="18" charset="0"/>
                </a:rPr>
                <a:t>u</a:t>
              </a:r>
              <a:r>
                <a:rPr lang="en-US" sz="3400" b="1" i="1" dirty="0" err="1">
                  <a:solidFill>
                    <a:srgbClr val="3550FE"/>
                  </a:solidFill>
                  <a:latin typeface="Times New Roman" pitchFamily="18" charset="0"/>
                  <a:cs typeface="Times New Roman" pitchFamily="18" charset="0"/>
                </a:rPr>
                <a:t>r</a:t>
              </a:r>
              <a:endParaRPr lang="en-US" sz="5900" b="1" i="1" dirty="0">
                <a:solidFill>
                  <a:srgbClr val="3550FE"/>
                </a:solidFill>
                <a:latin typeface="Times New Roman" pitchFamily="18" charset="0"/>
                <a:cs typeface="Times New Roman" pitchFamily="18" charset="0"/>
              </a:endParaRPr>
            </a:p>
          </p:txBody>
        </p:sp>
        <p:cxnSp>
          <p:nvCxnSpPr>
            <p:cNvPr id="13" name="Straight Arrow Connector 12"/>
            <p:cNvCxnSpPr/>
            <p:nvPr/>
          </p:nvCxnSpPr>
          <p:spPr bwMode="auto">
            <a:xfrm flipV="1">
              <a:off x="5868144" y="5949280"/>
              <a:ext cx="504056" cy="576064"/>
            </a:xfrm>
            <a:prstGeom prst="straightConnector1">
              <a:avLst/>
            </a:prstGeom>
            <a:solidFill>
              <a:schemeClr val="accent1"/>
            </a:solidFill>
            <a:ln w="38100" cap="flat" cmpd="sng" algn="ctr">
              <a:solidFill>
                <a:srgbClr val="3550FE"/>
              </a:solidFill>
              <a:prstDash val="solid"/>
              <a:round/>
              <a:headEnd type="none" w="med" len="med"/>
              <a:tailEnd type="arrow"/>
            </a:ln>
            <a:effectLst/>
          </p:spPr>
        </p:cxnSp>
      </p:grpSp>
      <p:sp>
        <p:nvSpPr>
          <p:cNvPr id="15" name="Rectangle 14"/>
          <p:cNvSpPr/>
          <p:nvPr/>
        </p:nvSpPr>
        <p:spPr bwMode="auto">
          <a:xfrm>
            <a:off x="12164983" y="5643022"/>
            <a:ext cx="6976413" cy="37003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 name="Freeform 8"/>
          <p:cNvSpPr/>
          <p:nvPr/>
        </p:nvSpPr>
        <p:spPr bwMode="auto">
          <a:xfrm>
            <a:off x="12154198" y="5504661"/>
            <a:ext cx="6512249" cy="2771778"/>
          </a:xfrm>
          <a:custGeom>
            <a:avLst/>
            <a:gdLst>
              <a:gd name="connsiteX0" fmla="*/ 0 w 2755900"/>
              <a:gd name="connsiteY0" fmla="*/ 25400 h 1564217"/>
              <a:gd name="connsiteX1" fmla="*/ 1714500 w 2755900"/>
              <a:gd name="connsiteY1" fmla="*/ 1270000 h 1564217"/>
              <a:gd name="connsiteX2" fmla="*/ 2235200 w 2755900"/>
              <a:gd name="connsiteY2" fmla="*/ 1549400 h 1564217"/>
              <a:gd name="connsiteX3" fmla="*/ 2514600 w 2755900"/>
              <a:gd name="connsiteY3" fmla="*/ 1358900 h 1564217"/>
              <a:gd name="connsiteX4" fmla="*/ 2667000 w 2755900"/>
              <a:gd name="connsiteY4" fmla="*/ 736600 h 1564217"/>
              <a:gd name="connsiteX5" fmla="*/ 2755900 w 2755900"/>
              <a:gd name="connsiteY5" fmla="*/ 0 h 156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900" h="1564217">
                <a:moveTo>
                  <a:pt x="0" y="25400"/>
                </a:moveTo>
                <a:cubicBezTo>
                  <a:pt x="670983" y="520700"/>
                  <a:pt x="1341967" y="1016000"/>
                  <a:pt x="1714500" y="1270000"/>
                </a:cubicBezTo>
                <a:cubicBezTo>
                  <a:pt x="2087033" y="1524000"/>
                  <a:pt x="2101850" y="1534583"/>
                  <a:pt x="2235200" y="1549400"/>
                </a:cubicBezTo>
                <a:cubicBezTo>
                  <a:pt x="2368550" y="1564217"/>
                  <a:pt x="2442633" y="1494367"/>
                  <a:pt x="2514600" y="1358900"/>
                </a:cubicBezTo>
                <a:cubicBezTo>
                  <a:pt x="2586567" y="1223433"/>
                  <a:pt x="2626783" y="963083"/>
                  <a:pt x="2667000" y="736600"/>
                </a:cubicBezTo>
                <a:cubicBezTo>
                  <a:pt x="2707217" y="510117"/>
                  <a:pt x="2731558" y="255058"/>
                  <a:pt x="2755900" y="0"/>
                </a:cubicBezTo>
              </a:path>
            </a:pathLst>
          </a:custGeom>
          <a:noFill/>
          <a:ln w="38100"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7" name="Straight Arrow Connector 16"/>
          <p:cNvCxnSpPr/>
          <p:nvPr/>
        </p:nvCxnSpPr>
        <p:spPr bwMode="auto">
          <a:xfrm>
            <a:off x="14206860" y="6536205"/>
            <a:ext cx="0" cy="51039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20" name="Rectangle 19"/>
          <p:cNvSpPr/>
          <p:nvPr/>
        </p:nvSpPr>
        <p:spPr bwMode="auto">
          <a:xfrm>
            <a:off x="12164983" y="8577765"/>
            <a:ext cx="6976413" cy="140357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9" name="Straight Connector 18"/>
          <p:cNvCxnSpPr/>
          <p:nvPr/>
        </p:nvCxnSpPr>
        <p:spPr bwMode="auto">
          <a:xfrm>
            <a:off x="12164983" y="9470948"/>
            <a:ext cx="7146569" cy="0"/>
          </a:xfrm>
          <a:prstGeom prst="line">
            <a:avLst/>
          </a:prstGeom>
          <a:solidFill>
            <a:schemeClr val="accent1"/>
          </a:solidFill>
          <a:ln w="19050" cap="flat" cmpd="sng" algn="ctr">
            <a:solidFill>
              <a:schemeClr val="accent2"/>
            </a:solidFill>
            <a:prstDash val="solid"/>
            <a:round/>
            <a:headEnd type="none" w="med" len="med"/>
            <a:tailEnd type="none" w="med" len="med"/>
          </a:ln>
          <a:effectLst/>
        </p:spPr>
      </p:cxnSp>
      <p:cxnSp>
        <p:nvCxnSpPr>
          <p:cNvPr id="21" name="Straight Arrow Connector 20"/>
          <p:cNvCxnSpPr/>
          <p:nvPr/>
        </p:nvCxnSpPr>
        <p:spPr bwMode="auto">
          <a:xfrm rot="16200000">
            <a:off x="12675452" y="9003039"/>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rot="16200000">
            <a:off x="17950301" y="9003039"/>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23" name="Oval 22"/>
          <p:cNvSpPr/>
          <p:nvPr/>
        </p:nvSpPr>
        <p:spPr bwMode="auto">
          <a:xfrm>
            <a:off x="3827319" y="8832960"/>
            <a:ext cx="1531408" cy="637988"/>
          </a:xfrm>
          <a:prstGeom prst="ellipse">
            <a:avLst/>
          </a:prstGeom>
          <a:noFill/>
          <a:ln w="7620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4" name="Rectangle 23"/>
          <p:cNvSpPr/>
          <p:nvPr/>
        </p:nvSpPr>
        <p:spPr bwMode="auto">
          <a:xfrm>
            <a:off x="0" y="4622242"/>
            <a:ext cx="9952949" cy="650747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5" name="Oval 24"/>
          <p:cNvSpPr/>
          <p:nvPr/>
        </p:nvSpPr>
        <p:spPr bwMode="auto">
          <a:xfrm>
            <a:off x="13015765" y="9343350"/>
            <a:ext cx="340313" cy="25519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6" name="TextBox 25"/>
          <p:cNvSpPr txBox="1"/>
          <p:nvPr/>
        </p:nvSpPr>
        <p:spPr>
          <a:xfrm>
            <a:off x="585723" y="4523775"/>
            <a:ext cx="4214355" cy="1102735"/>
          </a:xfrm>
          <a:prstGeom prst="rect">
            <a:avLst/>
          </a:prstGeom>
          <a:noFill/>
        </p:spPr>
        <p:txBody>
          <a:bodyPr wrap="none" lIns="192911" tIns="96455" rIns="192911" bIns="96455" rtlCol="0">
            <a:spAutoFit/>
          </a:bodyPr>
          <a:lstStyle/>
          <a:p>
            <a:r>
              <a:rPr lang="en-US" sz="5900" b="1" dirty="0"/>
              <a:t>adaptation</a:t>
            </a:r>
          </a:p>
        </p:txBody>
      </p:sp>
      <p:sp>
        <p:nvSpPr>
          <p:cNvPr id="27" name="Rectangle 26"/>
          <p:cNvSpPr/>
          <p:nvPr/>
        </p:nvSpPr>
        <p:spPr bwMode="auto">
          <a:xfrm>
            <a:off x="15057642" y="9088155"/>
            <a:ext cx="340313" cy="255195"/>
          </a:xfrm>
          <a:prstGeom prst="rect">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28" name="Object 27"/>
          <p:cNvGraphicFramePr>
            <a:graphicFrameLocks noChangeAspect="1"/>
          </p:cNvGraphicFramePr>
          <p:nvPr/>
        </p:nvGraphicFramePr>
        <p:xfrm>
          <a:off x="2295912" y="1304707"/>
          <a:ext cx="13102044" cy="1665317"/>
        </p:xfrm>
        <a:graphic>
          <a:graphicData uri="http://schemas.openxmlformats.org/presentationml/2006/ole">
            <mc:AlternateContent xmlns:mc="http://schemas.openxmlformats.org/markup-compatibility/2006">
              <mc:Choice xmlns:v="urn:schemas-microsoft-com:vml" Requires="v">
                <p:oleObj spid="_x0000_s197650" name="Equation" r:id="rId4" imgW="2705040" imgH="393480" progId="Equation.DSMT4">
                  <p:embed/>
                </p:oleObj>
              </mc:Choice>
              <mc:Fallback>
                <p:oleObj name="Equation" r:id="rId4" imgW="2705040" imgH="3934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5912" y="1304707"/>
                        <a:ext cx="13102044"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4"/>
          <p:cNvGraphicFramePr>
            <a:graphicFrameLocks noChangeAspect="1"/>
          </p:cNvGraphicFramePr>
          <p:nvPr/>
        </p:nvGraphicFramePr>
        <p:xfrm>
          <a:off x="1584325" y="2962275"/>
          <a:ext cx="13989050" cy="1665288"/>
        </p:xfrm>
        <a:graphic>
          <a:graphicData uri="http://schemas.openxmlformats.org/presentationml/2006/ole">
            <mc:AlternateContent xmlns:mc="http://schemas.openxmlformats.org/markup-compatibility/2006">
              <mc:Choice xmlns:v="urn:schemas-microsoft-com:vml" Requires="v">
                <p:oleObj spid="_x0000_s197651" name="Equation" r:id="rId6" imgW="2679480" imgH="393480" progId="Equation.DSMT4">
                  <p:embed/>
                </p:oleObj>
              </mc:Choice>
              <mc:Fallback>
                <p:oleObj name="Equation" r:id="rId6" imgW="2679480" imgH="3934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325" y="2962275"/>
                        <a:ext cx="13989050" cy="166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0" name="Straight Connector 29"/>
          <p:cNvCxnSpPr/>
          <p:nvPr/>
        </p:nvCxnSpPr>
        <p:spPr bwMode="auto">
          <a:xfrm>
            <a:off x="4681532" y="3338985"/>
            <a:ext cx="3913597" cy="893183"/>
          </a:xfrm>
          <a:prstGeom prst="line">
            <a:avLst/>
          </a:prstGeom>
          <a:solidFill>
            <a:schemeClr val="accent1"/>
          </a:solidFill>
          <a:ln w="5715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5" grpId="0" animBg="1"/>
      <p:bldP spid="20" grpId="0" animBg="1"/>
      <p:bldP spid="24"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8" name="Picture 4"/>
          <p:cNvPicPr>
            <a:picLocks noChangeAspect="1" noChangeArrowheads="1"/>
          </p:cNvPicPr>
          <p:nvPr/>
        </p:nvPicPr>
        <p:blipFill>
          <a:blip r:embed="rId3" cstate="print"/>
          <a:srcRect/>
          <a:stretch>
            <a:fillRect/>
          </a:stretch>
        </p:blipFill>
        <p:spPr bwMode="auto">
          <a:xfrm>
            <a:off x="83879" y="5229040"/>
            <a:ext cx="19694302" cy="6228060"/>
          </a:xfrm>
          <a:prstGeom prst="rect">
            <a:avLst/>
          </a:prstGeom>
          <a:noFill/>
          <a:ln w="9525">
            <a:noFill/>
            <a:miter lim="800000"/>
            <a:headEnd/>
            <a:tailEnd/>
          </a:ln>
        </p:spPr>
      </p:pic>
      <p:sp>
        <p:nvSpPr>
          <p:cNvPr id="7" name="Right Brace 6"/>
          <p:cNvSpPr/>
          <p:nvPr/>
        </p:nvSpPr>
        <p:spPr bwMode="auto">
          <a:xfrm>
            <a:off x="19651865" y="8522357"/>
            <a:ext cx="340313" cy="637988"/>
          </a:xfrm>
          <a:prstGeom prst="rightBrace">
            <a:avLst/>
          </a:prstGeom>
          <a:noFill/>
          <a:ln w="3810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 name="TextBox 7"/>
          <p:cNvSpPr txBox="1"/>
          <p:nvPr/>
        </p:nvSpPr>
        <p:spPr>
          <a:xfrm>
            <a:off x="20162334" y="8394760"/>
            <a:ext cx="825607" cy="1241234"/>
          </a:xfrm>
          <a:prstGeom prst="rect">
            <a:avLst/>
          </a:prstGeom>
          <a:noFill/>
        </p:spPr>
        <p:txBody>
          <a:bodyPr wrap="none" lIns="192911" tIns="96455" rIns="192911" bIns="96455" rtlCol="0">
            <a:spAutoFit/>
          </a:bodyPr>
          <a:lstStyle/>
          <a:p>
            <a:r>
              <a:rPr lang="en-US" sz="6800" b="1" i="1" dirty="0">
                <a:solidFill>
                  <a:srgbClr val="FF0000"/>
                </a:solidFill>
                <a:latin typeface="Times New Roman" pitchFamily="18" charset="0"/>
                <a:cs typeface="Times New Roman" pitchFamily="18" charset="0"/>
              </a:rPr>
              <a:t>b</a:t>
            </a:r>
          </a:p>
        </p:txBody>
      </p:sp>
      <p:sp>
        <p:nvSpPr>
          <p:cNvPr id="10" name="TextBox 9"/>
          <p:cNvSpPr txBox="1"/>
          <p:nvPr/>
        </p:nvSpPr>
        <p:spPr>
          <a:xfrm>
            <a:off x="16759206" y="4822030"/>
            <a:ext cx="3682158" cy="1071957"/>
          </a:xfrm>
          <a:prstGeom prst="rect">
            <a:avLst/>
          </a:prstGeom>
          <a:noFill/>
          <a:ln>
            <a:solidFill>
              <a:srgbClr val="00B050"/>
            </a:solidFill>
          </a:ln>
        </p:spPr>
        <p:txBody>
          <a:bodyPr wrap="none" lIns="192911" tIns="96455" rIns="192911" bIns="96455" rtlCol="0">
            <a:spAutoFit/>
          </a:bodyPr>
          <a:lstStyle/>
          <a:p>
            <a:r>
              <a:rPr lang="en-US" dirty="0">
                <a:solidFill>
                  <a:srgbClr val="00B050"/>
                </a:solidFill>
              </a:rPr>
              <a:t>u-</a:t>
            </a:r>
            <a:r>
              <a:rPr lang="en-US" dirty="0" err="1">
                <a:solidFill>
                  <a:srgbClr val="00B050"/>
                </a:solidFill>
              </a:rPr>
              <a:t>nullcline</a:t>
            </a:r>
            <a:endParaRPr lang="en-US" dirty="0">
              <a:solidFill>
                <a:srgbClr val="00B050"/>
              </a:solidFill>
            </a:endParaRPr>
          </a:p>
        </p:txBody>
      </p:sp>
      <p:grpSp>
        <p:nvGrpSpPr>
          <p:cNvPr id="2" name="Group 13"/>
          <p:cNvGrpSpPr/>
          <p:nvPr/>
        </p:nvGrpSpPr>
        <p:grpSpPr>
          <a:xfrm>
            <a:off x="13185921" y="10181126"/>
            <a:ext cx="5149167" cy="1764153"/>
            <a:chOff x="3779912" y="5949280"/>
            <a:chExt cx="2179061" cy="995577"/>
          </a:xfrm>
        </p:grpSpPr>
        <p:sp>
          <p:nvSpPr>
            <p:cNvPr id="11" name="TextBox 10"/>
            <p:cNvSpPr txBox="1"/>
            <p:nvPr/>
          </p:nvSpPr>
          <p:spPr>
            <a:xfrm>
              <a:off x="3779912" y="6380365"/>
              <a:ext cx="2179061" cy="564492"/>
            </a:xfrm>
            <a:prstGeom prst="rect">
              <a:avLst/>
            </a:prstGeom>
            <a:noFill/>
          </p:spPr>
          <p:txBody>
            <a:bodyPr wrap="none" rtlCol="0">
              <a:spAutoFit/>
            </a:bodyPr>
            <a:lstStyle/>
            <a:p>
              <a:r>
                <a:rPr lang="en-US" sz="5900" dirty="0"/>
                <a:t> </a:t>
              </a:r>
              <a:r>
                <a:rPr lang="en-US" sz="5900" dirty="0">
                  <a:solidFill>
                    <a:srgbClr val="0076FF"/>
                  </a:solidFill>
                </a:rPr>
                <a:t>u is reset to </a:t>
              </a:r>
              <a:r>
                <a:rPr lang="en-US" sz="5900" b="1" dirty="0" err="1">
                  <a:solidFill>
                    <a:srgbClr val="0076FF"/>
                  </a:solidFill>
                </a:rPr>
                <a:t>u</a:t>
              </a:r>
              <a:r>
                <a:rPr lang="en-US" sz="3400" b="1" dirty="0" err="1">
                  <a:solidFill>
                    <a:srgbClr val="0076FF"/>
                  </a:solidFill>
                </a:rPr>
                <a:t>r</a:t>
              </a:r>
              <a:endParaRPr lang="en-US" sz="5900" b="1" dirty="0">
                <a:solidFill>
                  <a:srgbClr val="0076FF"/>
                </a:solidFill>
              </a:endParaRPr>
            </a:p>
          </p:txBody>
        </p:sp>
        <p:cxnSp>
          <p:nvCxnSpPr>
            <p:cNvPr id="13" name="Straight Arrow Connector 12"/>
            <p:cNvCxnSpPr/>
            <p:nvPr/>
          </p:nvCxnSpPr>
          <p:spPr bwMode="auto">
            <a:xfrm flipH="1" flipV="1">
              <a:off x="5436096" y="5949280"/>
              <a:ext cx="432048" cy="576064"/>
            </a:xfrm>
            <a:prstGeom prst="straightConnector1">
              <a:avLst/>
            </a:prstGeom>
            <a:solidFill>
              <a:schemeClr val="accent1"/>
            </a:solidFill>
            <a:ln w="38100" cap="flat" cmpd="sng" algn="ctr">
              <a:solidFill>
                <a:srgbClr val="3550FE"/>
              </a:solidFill>
              <a:prstDash val="solid"/>
              <a:round/>
              <a:headEnd type="none" w="med" len="med"/>
              <a:tailEnd type="arrow"/>
            </a:ln>
            <a:effectLst/>
          </p:spPr>
        </p:cxnSp>
      </p:grpSp>
      <p:sp>
        <p:nvSpPr>
          <p:cNvPr id="15" name="Rectangle 14"/>
          <p:cNvSpPr/>
          <p:nvPr/>
        </p:nvSpPr>
        <p:spPr bwMode="auto">
          <a:xfrm>
            <a:off x="12164983" y="5715211"/>
            <a:ext cx="6976413" cy="37003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7" name="Straight Arrow Connector 16"/>
          <p:cNvCxnSpPr/>
          <p:nvPr/>
        </p:nvCxnSpPr>
        <p:spPr bwMode="auto">
          <a:xfrm>
            <a:off x="16078580" y="6225602"/>
            <a:ext cx="0" cy="51039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9" name="Straight Connector 18"/>
          <p:cNvCxnSpPr/>
          <p:nvPr/>
        </p:nvCxnSpPr>
        <p:spPr bwMode="auto">
          <a:xfrm flipV="1">
            <a:off x="11994826" y="7884369"/>
            <a:ext cx="7146569" cy="1531170"/>
          </a:xfrm>
          <a:prstGeom prst="line">
            <a:avLst/>
          </a:prstGeom>
          <a:solidFill>
            <a:schemeClr val="accent1"/>
          </a:solidFill>
          <a:ln w="19050" cap="flat" cmpd="sng" algn="ctr">
            <a:solidFill>
              <a:schemeClr val="accent2"/>
            </a:solidFill>
            <a:prstDash val="solid"/>
            <a:round/>
            <a:headEnd type="none" w="med" len="med"/>
            <a:tailEnd type="none" w="med" len="med"/>
          </a:ln>
          <a:effectLst/>
        </p:spPr>
      </p:cxnSp>
      <p:cxnSp>
        <p:nvCxnSpPr>
          <p:cNvPr id="21" name="Straight Arrow Connector 20"/>
          <p:cNvCxnSpPr/>
          <p:nvPr/>
        </p:nvCxnSpPr>
        <p:spPr bwMode="auto">
          <a:xfrm rot="16200000">
            <a:off x="12675452" y="8947631"/>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24" name="Rectangle 23"/>
          <p:cNvSpPr/>
          <p:nvPr/>
        </p:nvSpPr>
        <p:spPr bwMode="auto">
          <a:xfrm>
            <a:off x="0" y="4694431"/>
            <a:ext cx="10717453" cy="70969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7" name="Freeform 26"/>
          <p:cNvSpPr/>
          <p:nvPr/>
        </p:nvSpPr>
        <p:spPr bwMode="auto">
          <a:xfrm>
            <a:off x="15245266" y="5647700"/>
            <a:ext cx="3045348" cy="1726281"/>
          </a:xfrm>
          <a:custGeom>
            <a:avLst/>
            <a:gdLst>
              <a:gd name="connsiteX0" fmla="*/ 0 w 1358900"/>
              <a:gd name="connsiteY0" fmla="*/ 25400 h 1039283"/>
              <a:gd name="connsiteX1" fmla="*/ 571500 w 1358900"/>
              <a:gd name="connsiteY1" fmla="*/ 698500 h 1039283"/>
              <a:gd name="connsiteX2" fmla="*/ 863600 w 1358900"/>
              <a:gd name="connsiteY2" fmla="*/ 977900 h 1039283"/>
              <a:gd name="connsiteX3" fmla="*/ 1155700 w 1358900"/>
              <a:gd name="connsiteY3" fmla="*/ 876300 h 1039283"/>
              <a:gd name="connsiteX4" fmla="*/ 1358900 w 1358900"/>
              <a:gd name="connsiteY4" fmla="*/ 0 h 103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900" h="1039283">
                <a:moveTo>
                  <a:pt x="0" y="25400"/>
                </a:moveTo>
                <a:cubicBezTo>
                  <a:pt x="213783" y="282575"/>
                  <a:pt x="427567" y="539750"/>
                  <a:pt x="571500" y="698500"/>
                </a:cubicBezTo>
                <a:cubicBezTo>
                  <a:pt x="715433" y="857250"/>
                  <a:pt x="766233" y="948267"/>
                  <a:pt x="863600" y="977900"/>
                </a:cubicBezTo>
                <a:cubicBezTo>
                  <a:pt x="960967" y="1007533"/>
                  <a:pt x="1073150" y="1039283"/>
                  <a:pt x="1155700" y="876300"/>
                </a:cubicBezTo>
                <a:cubicBezTo>
                  <a:pt x="1238250" y="713317"/>
                  <a:pt x="1298575" y="356658"/>
                  <a:pt x="1358900" y="0"/>
                </a:cubicBezTo>
              </a:path>
            </a:pathLst>
          </a:custGeom>
          <a:noFill/>
          <a:ln w="38100"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9" name="Oval 28"/>
          <p:cNvSpPr/>
          <p:nvPr/>
        </p:nvSpPr>
        <p:spPr bwMode="auto">
          <a:xfrm>
            <a:off x="13015765" y="9032747"/>
            <a:ext cx="340313" cy="25519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31" name="Straight Arrow Connector 30"/>
          <p:cNvCxnSpPr/>
          <p:nvPr/>
        </p:nvCxnSpPr>
        <p:spPr bwMode="auto">
          <a:xfrm rot="16200000">
            <a:off x="14377016" y="8820031"/>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2" name="Straight Arrow Connector 31"/>
          <p:cNvCxnSpPr/>
          <p:nvPr/>
        </p:nvCxnSpPr>
        <p:spPr bwMode="auto">
          <a:xfrm>
            <a:off x="16606517" y="8394757"/>
            <a:ext cx="322845"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4" name="Straight Arrow Connector 33"/>
          <p:cNvCxnSpPr/>
          <p:nvPr/>
        </p:nvCxnSpPr>
        <p:spPr bwMode="auto">
          <a:xfrm rot="16200000">
            <a:off x="15738267" y="8820031"/>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5" name="Straight Arrow Connector 34"/>
          <p:cNvCxnSpPr/>
          <p:nvPr/>
        </p:nvCxnSpPr>
        <p:spPr bwMode="auto">
          <a:xfrm rot="16200000">
            <a:off x="17269675" y="8820031"/>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Arrow Connector 35"/>
          <p:cNvCxnSpPr/>
          <p:nvPr/>
        </p:nvCxnSpPr>
        <p:spPr bwMode="auto">
          <a:xfrm rot="16200000">
            <a:off x="18460770" y="8820031"/>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aphicFrame>
        <p:nvGraphicFramePr>
          <p:cNvPr id="25" name="Object 24"/>
          <p:cNvGraphicFramePr>
            <a:graphicFrameLocks noChangeAspect="1"/>
          </p:cNvGraphicFramePr>
          <p:nvPr/>
        </p:nvGraphicFramePr>
        <p:xfrm>
          <a:off x="2295912" y="1304707"/>
          <a:ext cx="13102044" cy="1665317"/>
        </p:xfrm>
        <a:graphic>
          <a:graphicData uri="http://schemas.openxmlformats.org/presentationml/2006/ole">
            <mc:AlternateContent xmlns:mc="http://schemas.openxmlformats.org/markup-compatibility/2006">
              <mc:Choice xmlns:v="urn:schemas-microsoft-com:vml" Requires="v">
                <p:oleObj spid="_x0000_s198674" name="Equation" r:id="rId4" imgW="2705040" imgH="393480" progId="Equation.DSMT4">
                  <p:embed/>
                </p:oleObj>
              </mc:Choice>
              <mc:Fallback>
                <p:oleObj name="Equation" r:id="rId4" imgW="2705040" imgH="3934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5912" y="1304707"/>
                        <a:ext cx="13102044"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4"/>
          <p:cNvGraphicFramePr>
            <a:graphicFrameLocks noChangeAspect="1"/>
          </p:cNvGraphicFramePr>
          <p:nvPr/>
        </p:nvGraphicFramePr>
        <p:xfrm>
          <a:off x="1584325" y="2962275"/>
          <a:ext cx="13989050" cy="1665288"/>
        </p:xfrm>
        <a:graphic>
          <a:graphicData uri="http://schemas.openxmlformats.org/presentationml/2006/ole">
            <mc:AlternateContent xmlns:mc="http://schemas.openxmlformats.org/markup-compatibility/2006">
              <mc:Choice xmlns:v="urn:schemas-microsoft-com:vml" Requires="v">
                <p:oleObj spid="_x0000_s198675" name="Equation" r:id="rId6" imgW="2679480" imgH="393480" progId="Equation.DSMT4">
                  <p:embed/>
                </p:oleObj>
              </mc:Choice>
              <mc:Fallback>
                <p:oleObj name="Equation" r:id="rId6" imgW="2679480" imgH="3934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325" y="2962275"/>
                        <a:ext cx="13989050" cy="166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TextBox 29"/>
          <p:cNvSpPr txBox="1"/>
          <p:nvPr/>
        </p:nvSpPr>
        <p:spPr>
          <a:xfrm>
            <a:off x="1274974" y="-130210"/>
            <a:ext cx="17653931" cy="1425900"/>
          </a:xfrm>
          <a:prstGeom prst="rect">
            <a:avLst/>
          </a:prstGeom>
          <a:noFill/>
        </p:spPr>
        <p:txBody>
          <a:bodyPr wrap="none" lIns="192911" tIns="96455" rIns="192911" bIns="96455" rtlCol="0">
            <a:spAutoFit/>
          </a:bodyPr>
          <a:lstStyle/>
          <a:p>
            <a:r>
              <a:rPr lang="en-US" sz="6800" b="1" dirty="0" err="1"/>
              <a:t>AdEx</a:t>
            </a:r>
            <a:r>
              <a:rPr lang="en-US" sz="6800" b="1" dirty="0"/>
              <a:t> model – phase plane analysis: </a:t>
            </a:r>
            <a:r>
              <a:rPr lang="en-US" sz="8000" b="1" dirty="0">
                <a:solidFill>
                  <a:srgbClr val="FF0000"/>
                </a:solidFill>
                <a:latin typeface="Times New Roman" pitchFamily="18" charset="0"/>
                <a:cs typeface="Times New Roman" pitchFamily="18" charset="0"/>
              </a:rPr>
              <a:t>a</a:t>
            </a:r>
            <a:r>
              <a:rPr lang="en-US" sz="6800" b="1" dirty="0">
                <a:solidFill>
                  <a:srgbClr val="FF0000"/>
                </a:solidFill>
              </a:rPr>
              <a:t>&gt;0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43B512E-283A-4AD7-A89A-8C7E80A01903}"/>
              </a:ext>
            </a:extLst>
          </p:cNvPr>
          <p:cNvPicPr>
            <a:picLocks noChangeAspect="1"/>
          </p:cNvPicPr>
          <p:nvPr/>
        </p:nvPicPr>
        <p:blipFill>
          <a:blip r:embed="rId3"/>
          <a:stretch>
            <a:fillRect/>
          </a:stretch>
        </p:blipFill>
        <p:spPr>
          <a:xfrm>
            <a:off x="0" y="0"/>
            <a:ext cx="21852976" cy="12152313"/>
          </a:xfrm>
          <a:prstGeom prst="rect">
            <a:avLst/>
          </a:prstGeom>
        </p:spPr>
      </p:pic>
    </p:spTree>
    <p:extLst>
      <p:ext uri="{BB962C8B-B14F-4D97-AF65-F5344CB8AC3E}">
        <p14:creationId xmlns:p14="http://schemas.microsoft.com/office/powerpoint/2010/main" val="1488374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3200399" y="2028243"/>
          <a:ext cx="14723291" cy="1665317"/>
        </p:xfrm>
        <a:graphic>
          <a:graphicData uri="http://schemas.openxmlformats.org/presentationml/2006/ole">
            <mc:AlternateContent xmlns:mc="http://schemas.openxmlformats.org/markup-compatibility/2006">
              <mc:Choice xmlns:v="urn:schemas-microsoft-com:vml" Requires="v">
                <p:oleObj spid="_x0000_s199698" name="Equation" r:id="rId3" imgW="2806560" imgH="393480" progId="Equation.DSMT4">
                  <p:embed/>
                </p:oleObj>
              </mc:Choice>
              <mc:Fallback>
                <p:oleObj name="Equation" r:id="rId3" imgW="2806560" imgH="393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399" y="2028243"/>
                        <a:ext cx="14723291"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4"/>
          <p:cNvGraphicFramePr>
            <a:graphicFrameLocks noChangeAspect="1"/>
          </p:cNvGraphicFramePr>
          <p:nvPr/>
        </p:nvGraphicFramePr>
        <p:xfrm>
          <a:off x="2398713" y="3971925"/>
          <a:ext cx="14662150" cy="1665288"/>
        </p:xfrm>
        <a:graphic>
          <a:graphicData uri="http://schemas.openxmlformats.org/presentationml/2006/ole">
            <mc:AlternateContent xmlns:mc="http://schemas.openxmlformats.org/markup-compatibility/2006">
              <mc:Choice xmlns:v="urn:schemas-microsoft-com:vml" Requires="v">
                <p:oleObj spid="_x0000_s199699" name="Equation" r:id="rId5" imgW="2743200" imgH="393480" progId="Equation.DSMT4">
                  <p:embed/>
                </p:oleObj>
              </mc:Choice>
              <mc:Fallback>
                <p:oleObj name="Equation" r:id="rId5" imgW="2743200" imgH="3934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8713" y="3971925"/>
                        <a:ext cx="14662150" cy="166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110881" y="9693527"/>
            <a:ext cx="20457584" cy="1364345"/>
          </a:xfrm>
          <a:prstGeom prst="rect">
            <a:avLst/>
          </a:prstGeom>
          <a:solidFill>
            <a:srgbClr val="FFFF00"/>
          </a:solidFill>
        </p:spPr>
        <p:txBody>
          <a:bodyPr wrap="none" lIns="192911" tIns="96455" rIns="192911" bIns="96455" rtlCol="0">
            <a:spAutoFit/>
          </a:bodyPr>
          <a:lstStyle/>
          <a:p>
            <a:r>
              <a:rPr lang="en-US" sz="7600" dirty="0"/>
              <a:t>Firing patterns arise from different parameters!</a:t>
            </a:r>
          </a:p>
        </p:txBody>
      </p:sp>
      <p:grpSp>
        <p:nvGrpSpPr>
          <p:cNvPr id="2" name="Group 7"/>
          <p:cNvGrpSpPr/>
          <p:nvPr/>
        </p:nvGrpSpPr>
        <p:grpSpPr>
          <a:xfrm>
            <a:off x="5528883" y="4992924"/>
            <a:ext cx="10043198" cy="2914236"/>
            <a:chOff x="2987824" y="4149080"/>
            <a:chExt cx="4250152" cy="1644611"/>
          </a:xfrm>
        </p:grpSpPr>
        <p:cxnSp>
          <p:nvCxnSpPr>
            <p:cNvPr id="9" name="Straight Arrow Connector 8"/>
            <p:cNvCxnSpPr/>
            <p:nvPr/>
          </p:nvCxnSpPr>
          <p:spPr bwMode="auto">
            <a:xfrm flipV="1">
              <a:off x="4932040" y="4149080"/>
              <a:ext cx="360040" cy="5760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TextBox 10"/>
            <p:cNvSpPr txBox="1"/>
            <p:nvPr/>
          </p:nvSpPr>
          <p:spPr>
            <a:xfrm>
              <a:off x="3491880" y="5229199"/>
              <a:ext cx="3746096" cy="564492"/>
            </a:xfrm>
            <a:prstGeom prst="rect">
              <a:avLst/>
            </a:prstGeom>
            <a:noFill/>
          </p:spPr>
          <p:txBody>
            <a:bodyPr wrap="none" rtlCol="0">
              <a:spAutoFit/>
            </a:bodyPr>
            <a:lstStyle/>
            <a:p>
              <a:r>
                <a:rPr lang="en-US" sz="5900" dirty="0"/>
                <a:t> </a:t>
              </a:r>
              <a:r>
                <a:rPr lang="en-US" sz="5900" i="1" dirty="0">
                  <a:solidFill>
                    <a:srgbClr val="FF0000"/>
                  </a:solidFill>
                  <a:latin typeface="Times New Roman" pitchFamily="18" charset="0"/>
                  <a:cs typeface="Times New Roman" pitchFamily="18" charset="0"/>
                </a:rPr>
                <a:t>w</a:t>
              </a:r>
              <a:r>
                <a:rPr lang="en-US" sz="5900" dirty="0">
                  <a:solidFill>
                    <a:srgbClr val="FF0000"/>
                  </a:solidFill>
                </a:rPr>
                <a:t> jumps by an amount </a:t>
              </a:r>
              <a:r>
                <a:rPr lang="en-US" sz="5900" b="1" dirty="0">
                  <a:solidFill>
                    <a:srgbClr val="FF0000"/>
                  </a:solidFill>
                </a:rPr>
                <a:t>b</a:t>
              </a:r>
              <a:r>
                <a:rPr lang="en-US" sz="5900" dirty="0">
                  <a:solidFill>
                    <a:srgbClr val="FF0000"/>
                  </a:solidFill>
                </a:rPr>
                <a:t> </a:t>
              </a:r>
            </a:p>
          </p:txBody>
        </p:sp>
        <p:sp>
          <p:nvSpPr>
            <p:cNvPr id="13" name="TextBox 12"/>
            <p:cNvSpPr txBox="1"/>
            <p:nvPr/>
          </p:nvSpPr>
          <p:spPr>
            <a:xfrm>
              <a:off x="2987824" y="4797152"/>
              <a:ext cx="2340513" cy="564492"/>
            </a:xfrm>
            <a:prstGeom prst="rect">
              <a:avLst/>
            </a:prstGeom>
            <a:noFill/>
          </p:spPr>
          <p:txBody>
            <a:bodyPr wrap="none" rtlCol="0">
              <a:spAutoFit/>
            </a:bodyPr>
            <a:lstStyle/>
            <a:p>
              <a:r>
                <a:rPr lang="en-US" sz="5900" dirty="0"/>
                <a:t>after each spike</a:t>
              </a:r>
            </a:p>
          </p:txBody>
        </p:sp>
      </p:grpSp>
      <p:grpSp>
        <p:nvGrpSpPr>
          <p:cNvPr id="5" name="Group 14"/>
          <p:cNvGrpSpPr/>
          <p:nvPr/>
        </p:nvGrpSpPr>
        <p:grpSpPr>
          <a:xfrm>
            <a:off x="6494834" y="1282340"/>
            <a:ext cx="11958243" cy="1158630"/>
            <a:chOff x="1228356" y="5511446"/>
            <a:chExt cx="5060575" cy="653858"/>
          </a:xfrm>
        </p:grpSpPr>
        <p:cxnSp>
          <p:nvCxnSpPr>
            <p:cNvPr id="16" name="Straight Arrow Connector 15"/>
            <p:cNvCxnSpPr/>
            <p:nvPr/>
          </p:nvCxnSpPr>
          <p:spPr bwMode="auto">
            <a:xfrm flipH="1">
              <a:off x="1228356" y="5793691"/>
              <a:ext cx="611930" cy="3716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4109870" y="5511446"/>
              <a:ext cx="2179061" cy="564492"/>
            </a:xfrm>
            <a:prstGeom prst="rect">
              <a:avLst/>
            </a:prstGeom>
            <a:noFill/>
          </p:spPr>
          <p:txBody>
            <a:bodyPr wrap="none" rtlCol="0">
              <a:spAutoFit/>
            </a:bodyPr>
            <a:lstStyle/>
            <a:p>
              <a:r>
                <a:rPr lang="en-US" sz="5900" dirty="0"/>
                <a:t> </a:t>
              </a:r>
              <a:r>
                <a:rPr lang="en-US" sz="5900" dirty="0">
                  <a:solidFill>
                    <a:srgbClr val="3550FE"/>
                  </a:solidFill>
                </a:rPr>
                <a:t>u is reset to </a:t>
              </a:r>
              <a:r>
                <a:rPr lang="en-US" sz="5900" b="1" dirty="0" err="1">
                  <a:solidFill>
                    <a:srgbClr val="3550FE"/>
                  </a:solidFill>
                </a:rPr>
                <a:t>u</a:t>
              </a:r>
              <a:r>
                <a:rPr lang="en-US" sz="3400" b="1" dirty="0" err="1">
                  <a:solidFill>
                    <a:srgbClr val="3550FE"/>
                  </a:solidFill>
                </a:rPr>
                <a:t>r</a:t>
              </a:r>
              <a:endParaRPr lang="en-US" sz="5900" b="1" dirty="0">
                <a:solidFill>
                  <a:srgbClr val="3550FE"/>
                </a:solidFill>
              </a:endParaRPr>
            </a:p>
          </p:txBody>
        </p:sp>
        <p:sp>
          <p:nvSpPr>
            <p:cNvPr id="18" name="TextBox 17"/>
            <p:cNvSpPr txBox="1"/>
            <p:nvPr/>
          </p:nvSpPr>
          <p:spPr>
            <a:xfrm>
              <a:off x="1879875" y="5511446"/>
              <a:ext cx="2340513" cy="564492"/>
            </a:xfrm>
            <a:prstGeom prst="rect">
              <a:avLst/>
            </a:prstGeom>
            <a:noFill/>
          </p:spPr>
          <p:txBody>
            <a:bodyPr wrap="none" rtlCol="0">
              <a:spAutoFit/>
            </a:bodyPr>
            <a:lstStyle/>
            <a:p>
              <a:r>
                <a:rPr lang="en-US" sz="5900" dirty="0"/>
                <a:t>after each spike</a:t>
              </a:r>
            </a:p>
          </p:txBody>
        </p:sp>
      </p:grpSp>
      <p:grpSp>
        <p:nvGrpSpPr>
          <p:cNvPr id="6" name="Group 24"/>
          <p:cNvGrpSpPr/>
          <p:nvPr/>
        </p:nvGrpSpPr>
        <p:grpSpPr>
          <a:xfrm>
            <a:off x="2466069" y="5120522"/>
            <a:ext cx="12085360" cy="4573005"/>
            <a:chOff x="1043608" y="2924944"/>
            <a:chExt cx="5114369" cy="2580716"/>
          </a:xfrm>
        </p:grpSpPr>
        <p:cxnSp>
          <p:nvCxnSpPr>
            <p:cNvPr id="22" name="Straight Arrow Connector 21"/>
            <p:cNvCxnSpPr/>
            <p:nvPr/>
          </p:nvCxnSpPr>
          <p:spPr bwMode="auto">
            <a:xfrm flipV="1">
              <a:off x="1907704" y="2924944"/>
              <a:ext cx="432047" cy="19442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1043608" y="4941168"/>
              <a:ext cx="5114369" cy="564492"/>
            </a:xfrm>
            <a:prstGeom prst="rect">
              <a:avLst/>
            </a:prstGeom>
            <a:noFill/>
          </p:spPr>
          <p:txBody>
            <a:bodyPr wrap="none" rtlCol="0">
              <a:spAutoFit/>
            </a:bodyPr>
            <a:lstStyle/>
            <a:p>
              <a:r>
                <a:rPr lang="en-US" sz="5900" dirty="0"/>
                <a:t>parameter </a:t>
              </a:r>
              <a:r>
                <a:rPr lang="en-US" sz="5900" b="1" dirty="0"/>
                <a:t>a – slope of </a:t>
              </a:r>
              <a:r>
                <a:rPr lang="en-US" sz="5900" b="1" i="1" dirty="0">
                  <a:latin typeface="Times New Roman" pitchFamily="18" charset="0"/>
                  <a:cs typeface="Times New Roman" pitchFamily="18" charset="0"/>
                </a:rPr>
                <a:t>w</a:t>
              </a:r>
              <a:r>
                <a:rPr lang="en-US" sz="5900" b="1" dirty="0"/>
                <a:t> </a:t>
              </a:r>
              <a:r>
                <a:rPr lang="en-US" sz="5900" b="1" dirty="0" err="1"/>
                <a:t>nullcline</a:t>
              </a:r>
              <a:endParaRPr lang="en-US" sz="5900" dirty="0"/>
            </a:p>
          </p:txBody>
        </p:sp>
      </p:grpSp>
      <p:sp>
        <p:nvSpPr>
          <p:cNvPr id="19" name="TextBox 18"/>
          <p:cNvSpPr txBox="1"/>
          <p:nvPr/>
        </p:nvSpPr>
        <p:spPr>
          <a:xfrm>
            <a:off x="7732225" y="11057872"/>
            <a:ext cx="13385135" cy="871902"/>
          </a:xfrm>
          <a:prstGeom prst="rect">
            <a:avLst/>
          </a:prstGeom>
          <a:noFill/>
        </p:spPr>
        <p:txBody>
          <a:bodyPr wrap="none" lIns="192911" tIns="96455" rIns="192911" bIns="96455" rtlCol="0">
            <a:spAutoFit/>
          </a:bodyPr>
          <a:lstStyle/>
          <a:p>
            <a:r>
              <a:rPr lang="en-US" sz="4400" i="1" dirty="0"/>
              <a:t>See </a:t>
            </a:r>
            <a:r>
              <a:rPr lang="en-US" sz="4400" i="1" dirty="0" err="1"/>
              <a:t>Naud</a:t>
            </a:r>
            <a:r>
              <a:rPr lang="en-US" sz="4400" i="1" dirty="0"/>
              <a:t> et al. (2008), see also </a:t>
            </a:r>
            <a:r>
              <a:rPr lang="en-US" sz="4400" i="1" dirty="0" err="1"/>
              <a:t>Izikhevich</a:t>
            </a:r>
            <a:r>
              <a:rPr lang="en-US" sz="4400" i="1" dirty="0"/>
              <a:t> (2003)</a:t>
            </a:r>
          </a:p>
        </p:txBody>
      </p:sp>
      <p:sp>
        <p:nvSpPr>
          <p:cNvPr id="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lang="en-US" sz="6000" noProof="0" dirty="0">
                <a:solidFill>
                  <a:srgbClr val="FF0000"/>
                </a:solidFill>
                <a:latin typeface="Impact" charset="0"/>
                <a:ea typeface="ＭＳ Ｐゴシック" charset="0"/>
                <a:cs typeface="Impact" charset="0"/>
              </a:rPr>
              <a:t>.2 </a:t>
            </a:r>
            <a:r>
              <a:rPr lang="en-US" sz="6000" noProof="0" dirty="0" err="1">
                <a:solidFill>
                  <a:srgbClr val="FF0000"/>
                </a:solidFill>
                <a:latin typeface="Impact" charset="0"/>
                <a:ea typeface="ＭＳ Ｐゴシック" charset="0"/>
                <a:cs typeface="Impact" charset="0"/>
              </a:rPr>
              <a:t>AdEx</a:t>
            </a:r>
            <a:r>
              <a:rPr lang="en-US" sz="6000" noProof="0" dirty="0">
                <a:solidFill>
                  <a:srgbClr val="FF0000"/>
                </a:solidFill>
                <a:latin typeface="Impact" charset="0"/>
                <a:ea typeface="ＭＳ Ｐゴシック" charset="0"/>
                <a:cs typeface="Impact" charset="0"/>
              </a:rPr>
              <a:t> model and firing patterns</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5" name="Straight Connector 24"/>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4787" name="Object 4"/>
          <p:cNvGraphicFramePr>
            <a:graphicFrameLocks noChangeAspect="1"/>
          </p:cNvGraphicFramePr>
          <p:nvPr/>
        </p:nvGraphicFramePr>
        <p:xfrm>
          <a:off x="3801979" y="1441802"/>
          <a:ext cx="6112042" cy="1665317"/>
        </p:xfrm>
        <a:graphic>
          <a:graphicData uri="http://schemas.openxmlformats.org/presentationml/2006/ole">
            <mc:AlternateContent xmlns:mc="http://schemas.openxmlformats.org/markup-compatibility/2006">
              <mc:Choice xmlns:v="urn:schemas-microsoft-com:vml" Requires="v">
                <p:oleObj spid="_x0000_s200738" name="Equation" r:id="rId3" imgW="1257120" imgH="393480" progId="Equation.DSMT4">
                  <p:embed/>
                </p:oleObj>
              </mc:Choice>
              <mc:Fallback>
                <p:oleObj name="Equation" r:id="rId3" imgW="125712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1979" y="1441802"/>
                        <a:ext cx="6112042"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697827" y="4644779"/>
            <a:ext cx="12408906" cy="1071957"/>
          </a:xfrm>
          <a:prstGeom prst="rect">
            <a:avLst/>
          </a:prstGeom>
          <a:noFill/>
        </p:spPr>
        <p:txBody>
          <a:bodyPr wrap="none" lIns="192911" tIns="96455" rIns="192911" bIns="96455" rtlCol="0">
            <a:spAutoFit/>
          </a:bodyPr>
          <a:lstStyle/>
          <a:p>
            <a:r>
              <a:rPr lang="en-US" dirty="0"/>
              <a:t>Best choice of </a:t>
            </a:r>
            <a:r>
              <a:rPr lang="en-US" b="1" i="1" dirty="0"/>
              <a:t>f</a:t>
            </a:r>
            <a:r>
              <a:rPr lang="en-US" b="1" dirty="0"/>
              <a:t> </a:t>
            </a:r>
            <a:r>
              <a:rPr lang="en-US" dirty="0"/>
              <a:t>: linear + exponential</a:t>
            </a:r>
          </a:p>
        </p:txBody>
      </p:sp>
      <p:cxnSp>
        <p:nvCxnSpPr>
          <p:cNvPr id="7" name="Straight Arrow Connector 6"/>
          <p:cNvCxnSpPr/>
          <p:nvPr/>
        </p:nvCxnSpPr>
        <p:spPr bwMode="auto">
          <a:xfrm flipV="1">
            <a:off x="5869197" y="2573400"/>
            <a:ext cx="510472" cy="216915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8" name="Object 7"/>
          <p:cNvGraphicFramePr>
            <a:graphicFrameLocks noChangeAspect="1"/>
          </p:cNvGraphicFramePr>
          <p:nvPr/>
        </p:nvGraphicFramePr>
        <p:xfrm>
          <a:off x="8081229" y="3211387"/>
          <a:ext cx="7992959" cy="967684"/>
        </p:xfrm>
        <a:graphic>
          <a:graphicData uri="http://schemas.openxmlformats.org/presentationml/2006/ole">
            <mc:AlternateContent xmlns:mc="http://schemas.openxmlformats.org/markup-compatibility/2006">
              <mc:Choice xmlns:v="urn:schemas-microsoft-com:vml" Requires="v">
                <p:oleObj spid="_x0000_s200739" name="Equation" r:id="rId5" imgW="1968480" imgH="228600" progId="Equation.DSMT4">
                  <p:embed/>
                </p:oleObj>
              </mc:Choice>
              <mc:Fallback>
                <p:oleObj name="Equation" r:id="rId5" imgW="1968480" imgH="2286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1229" y="3211387"/>
                        <a:ext cx="7992959" cy="9676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424192" y="1824596"/>
            <a:ext cx="1284065" cy="1071957"/>
          </a:xfrm>
          <a:prstGeom prst="rect">
            <a:avLst/>
          </a:prstGeom>
          <a:noFill/>
        </p:spPr>
        <p:txBody>
          <a:bodyPr wrap="none" lIns="192911" tIns="96455" rIns="192911" bIns="96455" rtlCol="0">
            <a:spAutoFit/>
          </a:bodyPr>
          <a:lstStyle/>
          <a:p>
            <a:r>
              <a:rPr lang="en-US" dirty="0"/>
              <a:t>(1)</a:t>
            </a:r>
          </a:p>
        </p:txBody>
      </p:sp>
      <p:sp>
        <p:nvSpPr>
          <p:cNvPr id="13" name="TextBox 12"/>
          <p:cNvSpPr txBox="1"/>
          <p:nvPr/>
        </p:nvSpPr>
        <p:spPr>
          <a:xfrm>
            <a:off x="6719979" y="3211388"/>
            <a:ext cx="1284065" cy="1071957"/>
          </a:xfrm>
          <a:prstGeom prst="rect">
            <a:avLst/>
          </a:prstGeom>
          <a:noFill/>
        </p:spPr>
        <p:txBody>
          <a:bodyPr wrap="none" lIns="192911" tIns="96455" rIns="192911" bIns="96455" rtlCol="0">
            <a:spAutoFit/>
          </a:bodyPr>
          <a:lstStyle/>
          <a:p>
            <a:r>
              <a:rPr lang="en-US" dirty="0"/>
              <a:t>(2)</a:t>
            </a:r>
          </a:p>
        </p:txBody>
      </p:sp>
      <p:graphicFrame>
        <p:nvGraphicFramePr>
          <p:cNvPr id="379908" name="Object 4"/>
          <p:cNvGraphicFramePr>
            <a:graphicFrameLocks noChangeAspect="1"/>
          </p:cNvGraphicFramePr>
          <p:nvPr/>
        </p:nvGraphicFramePr>
        <p:xfrm>
          <a:off x="8081230" y="5565766"/>
          <a:ext cx="9521725" cy="1665317"/>
        </p:xfrm>
        <a:graphic>
          <a:graphicData uri="http://schemas.openxmlformats.org/presentationml/2006/ole">
            <mc:AlternateContent xmlns:mc="http://schemas.openxmlformats.org/markup-compatibility/2006">
              <mc:Choice xmlns:v="urn:schemas-microsoft-com:vml" Requires="v">
                <p:oleObj spid="_x0000_s200740" name="Equation" r:id="rId7" imgW="2019240" imgH="393480" progId="Equation.DSMT4">
                  <p:embed/>
                </p:oleObj>
              </mc:Choice>
              <mc:Fallback>
                <p:oleObj name="Equation" r:id="rId7" imgW="2019240" imgH="39348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1230" y="5565766"/>
                        <a:ext cx="9521725"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4"/>
          <p:cNvGrpSpPr/>
          <p:nvPr/>
        </p:nvGrpSpPr>
        <p:grpSpPr>
          <a:xfrm>
            <a:off x="764505" y="7015640"/>
            <a:ext cx="14488800" cy="4564698"/>
            <a:chOff x="323528" y="3959185"/>
            <a:chExt cx="6131473" cy="2576028"/>
          </a:xfrm>
        </p:grpSpPr>
        <p:sp>
          <p:nvSpPr>
            <p:cNvPr id="10" name="TextBox 9"/>
            <p:cNvSpPr txBox="1"/>
            <p:nvPr/>
          </p:nvSpPr>
          <p:spPr>
            <a:xfrm>
              <a:off x="323528" y="3959185"/>
              <a:ext cx="5283581" cy="642652"/>
            </a:xfrm>
            <a:prstGeom prst="rect">
              <a:avLst/>
            </a:prstGeom>
            <a:noFill/>
          </p:spPr>
          <p:txBody>
            <a:bodyPr wrap="none" rtlCol="0">
              <a:spAutoFit/>
            </a:bodyPr>
            <a:lstStyle/>
            <a:p>
              <a:r>
                <a:rPr lang="en-US" dirty="0"/>
                <a:t>BUT: </a:t>
              </a:r>
              <a:r>
                <a:rPr lang="en-US" sz="6800" b="1" dirty="0"/>
                <a:t>Limitations – need to add</a:t>
              </a:r>
            </a:p>
          </p:txBody>
        </p:sp>
        <p:sp>
          <p:nvSpPr>
            <p:cNvPr id="11" name="TextBox 10"/>
            <p:cNvSpPr txBox="1"/>
            <p:nvPr/>
          </p:nvSpPr>
          <p:spPr>
            <a:xfrm>
              <a:off x="971600" y="4607257"/>
              <a:ext cx="5483401" cy="1927956"/>
            </a:xfrm>
            <a:prstGeom prst="rect">
              <a:avLst/>
            </a:prstGeom>
            <a:noFill/>
          </p:spPr>
          <p:txBody>
            <a:bodyPr wrap="none" rtlCol="0">
              <a:spAutoFit/>
            </a:bodyPr>
            <a:lstStyle/>
            <a:p>
              <a:pPr>
                <a:buFontTx/>
                <a:buChar char="-"/>
              </a:pPr>
              <a:r>
                <a:rPr lang="en-US" sz="5400" dirty="0"/>
                <a:t>Adaptation on slower  time scales</a:t>
              </a:r>
            </a:p>
            <a:p>
              <a:pPr>
                <a:buFontTx/>
                <a:buChar char="-"/>
              </a:pPr>
              <a:r>
                <a:rPr lang="en-US" sz="5400" dirty="0"/>
                <a:t>Possibility for a diversity of firing patterns</a:t>
              </a:r>
            </a:p>
            <a:p>
              <a:pPr>
                <a:buFontTx/>
                <a:buChar char="-"/>
              </a:pPr>
              <a:r>
                <a:rPr lang="en-US" sz="5400" dirty="0"/>
                <a:t>Increased threshold      after each spike</a:t>
              </a:r>
            </a:p>
            <a:p>
              <a:pPr>
                <a:buFontTx/>
                <a:buChar char="-"/>
              </a:pPr>
              <a:r>
                <a:rPr lang="en-US" sz="5400" dirty="0"/>
                <a:t>Noise</a:t>
              </a:r>
            </a:p>
          </p:txBody>
        </p:sp>
        <p:graphicFrame>
          <p:nvGraphicFramePr>
            <p:cNvPr id="379909" name="Object 5"/>
            <p:cNvGraphicFramePr>
              <a:graphicFrameLocks noChangeAspect="1"/>
            </p:cNvGraphicFramePr>
            <p:nvPr/>
          </p:nvGraphicFramePr>
          <p:xfrm>
            <a:off x="3730057" y="5509042"/>
            <a:ext cx="455244" cy="576068"/>
          </p:xfrm>
          <a:graphic>
            <a:graphicData uri="http://schemas.openxmlformats.org/presentationml/2006/ole">
              <mc:AlternateContent xmlns:mc="http://schemas.openxmlformats.org/markup-compatibility/2006">
                <mc:Choice xmlns:v="urn:schemas-microsoft-com:vml" Requires="v">
                  <p:oleObj spid="_x0000_s200741" name="Equation" r:id="rId9" imgW="139680" imgH="177480" progId="Equation.DSMT4">
                    <p:embed/>
                  </p:oleObj>
                </mc:Choice>
                <mc:Fallback>
                  <p:oleObj name="Equation" r:id="rId9" imgW="139680" imgH="17748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0057" y="5509042"/>
                          <a:ext cx="455244" cy="5760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Review</a:t>
            </a:r>
            <a:r>
              <a:rPr lang="en-US" sz="6600" dirty="0">
                <a:solidFill>
                  <a:srgbClr val="FF0000"/>
                </a:solidFill>
                <a:latin typeface="Impact" charset="0"/>
                <a:ea typeface="ＭＳ Ｐゴシック" charset="0"/>
                <a:cs typeface="Impact" charset="0"/>
              </a:rPr>
              <a:t>: </a:t>
            </a:r>
            <a:r>
              <a:rPr lang="en-US" sz="6000" dirty="0">
                <a:solidFill>
                  <a:srgbClr val="FF0000"/>
                </a:solidFill>
                <a:latin typeface="Impact" charset="0"/>
                <a:ea typeface="ＭＳ Ｐゴシック" charset="0"/>
                <a:cs typeface="Impact" charset="0"/>
              </a:rPr>
              <a:t>Nonlinear Integrate-and-fire</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 name="Straight Connector 14"/>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3" name="Group 19"/>
          <p:cNvGrpSpPr/>
          <p:nvPr/>
        </p:nvGrpSpPr>
        <p:grpSpPr>
          <a:xfrm>
            <a:off x="1536235" y="8324786"/>
            <a:ext cx="490658" cy="652844"/>
            <a:chOff x="395536" y="4725144"/>
            <a:chExt cx="207640" cy="368424"/>
          </a:xfrm>
        </p:grpSpPr>
        <p:cxnSp>
          <p:nvCxnSpPr>
            <p:cNvPr id="17" name="Straight Connector 16"/>
            <p:cNvCxnSpPr/>
            <p:nvPr/>
          </p:nvCxnSpPr>
          <p:spPr bwMode="auto">
            <a:xfrm>
              <a:off x="395536" y="4941168"/>
              <a:ext cx="72008" cy="144016"/>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8" name="Straight Connector 17"/>
            <p:cNvCxnSpPr/>
            <p:nvPr/>
          </p:nvCxnSpPr>
          <p:spPr bwMode="auto">
            <a:xfrm flipH="1">
              <a:off x="467544" y="4725144"/>
              <a:ext cx="135632" cy="368424"/>
            </a:xfrm>
            <a:prstGeom prst="line">
              <a:avLst/>
            </a:prstGeom>
            <a:solidFill>
              <a:schemeClr val="accent1"/>
            </a:solidFill>
            <a:ln w="57150" cap="flat" cmpd="sng" algn="ctr">
              <a:solidFill>
                <a:srgbClr val="FF0000"/>
              </a:solidFill>
              <a:prstDash val="solid"/>
              <a:round/>
              <a:headEnd type="none" w="med" len="med"/>
              <a:tailEnd type="none" w="med" len="med"/>
            </a:ln>
            <a:effectLst/>
          </p:spPr>
        </p:cxnSp>
      </p:grpSp>
      <p:grpSp>
        <p:nvGrpSpPr>
          <p:cNvPr id="4" name="Group 20"/>
          <p:cNvGrpSpPr/>
          <p:nvPr/>
        </p:nvGrpSpPr>
        <p:grpSpPr>
          <a:xfrm>
            <a:off x="1536235" y="9203112"/>
            <a:ext cx="490658" cy="652844"/>
            <a:chOff x="395536" y="4725144"/>
            <a:chExt cx="207640" cy="368424"/>
          </a:xfrm>
        </p:grpSpPr>
        <p:cxnSp>
          <p:nvCxnSpPr>
            <p:cNvPr id="20" name="Straight Connector 19"/>
            <p:cNvCxnSpPr/>
            <p:nvPr/>
          </p:nvCxnSpPr>
          <p:spPr bwMode="auto">
            <a:xfrm>
              <a:off x="395536" y="4941168"/>
              <a:ext cx="72008" cy="144016"/>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21" name="Straight Connector 20"/>
            <p:cNvCxnSpPr/>
            <p:nvPr/>
          </p:nvCxnSpPr>
          <p:spPr bwMode="auto">
            <a:xfrm flipH="1">
              <a:off x="467544" y="4725144"/>
              <a:ext cx="135632" cy="368424"/>
            </a:xfrm>
            <a:prstGeom prst="line">
              <a:avLst/>
            </a:prstGeom>
            <a:solidFill>
              <a:schemeClr val="accent1"/>
            </a:solidFill>
            <a:ln w="5715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99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0" name="Object 2"/>
          <p:cNvGraphicFramePr>
            <a:graphicFrameLocks noChangeAspect="1"/>
          </p:cNvGraphicFramePr>
          <p:nvPr/>
        </p:nvGraphicFramePr>
        <p:xfrm>
          <a:off x="3657598" y="2377016"/>
          <a:ext cx="14967284" cy="1665317"/>
        </p:xfrm>
        <a:graphic>
          <a:graphicData uri="http://schemas.openxmlformats.org/presentationml/2006/ole">
            <mc:AlternateContent xmlns:mc="http://schemas.openxmlformats.org/markup-compatibility/2006">
              <mc:Choice xmlns:v="urn:schemas-microsoft-com:vml" Requires="v">
                <p:oleObj spid="_x0000_s201746" name="Equation" r:id="rId3" imgW="3111480" imgH="393480" progId="Equation.DSMT4">
                  <p:embed/>
                </p:oleObj>
              </mc:Choice>
              <mc:Fallback>
                <p:oleObj name="Equation" r:id="rId3" imgW="3111480" imgH="393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598" y="2377016"/>
                        <a:ext cx="14967284"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697827" y="1352244"/>
            <a:ext cx="10369886" cy="1241234"/>
          </a:xfrm>
          <a:prstGeom prst="rect">
            <a:avLst/>
          </a:prstGeom>
          <a:noFill/>
        </p:spPr>
        <p:txBody>
          <a:bodyPr wrap="none" lIns="192911" tIns="96455" rIns="192911" bIns="96455" rtlCol="0">
            <a:spAutoFit/>
          </a:bodyPr>
          <a:lstStyle/>
          <a:p>
            <a:r>
              <a:rPr lang="en-US" sz="6800" b="1" dirty="0"/>
              <a:t>Add dynamic threshold:</a:t>
            </a:r>
          </a:p>
        </p:txBody>
      </p:sp>
      <p:cxnSp>
        <p:nvCxnSpPr>
          <p:cNvPr id="5" name="Straight Arrow Connector 4"/>
          <p:cNvCxnSpPr/>
          <p:nvPr/>
        </p:nvCxnSpPr>
        <p:spPr bwMode="auto">
          <a:xfrm flipV="1">
            <a:off x="12505296" y="3013816"/>
            <a:ext cx="170156" cy="3062340"/>
          </a:xfrm>
          <a:prstGeom prst="straightConnector1">
            <a:avLst/>
          </a:prstGeom>
          <a:solidFill>
            <a:schemeClr val="accent1"/>
          </a:solidFill>
          <a:ln w="9525" cap="flat" cmpd="sng" algn="ctr">
            <a:solidFill>
              <a:srgbClr val="00B050"/>
            </a:solidFill>
            <a:prstDash val="solid"/>
            <a:round/>
            <a:headEnd type="none" w="med" len="med"/>
            <a:tailEnd type="arrow"/>
          </a:ln>
          <a:effectLst/>
        </p:spPr>
      </p:cxnSp>
      <p:graphicFrame>
        <p:nvGraphicFramePr>
          <p:cNvPr id="380931" name="Object 3"/>
          <p:cNvGraphicFramePr>
            <a:graphicFrameLocks noChangeAspect="1"/>
          </p:cNvGraphicFramePr>
          <p:nvPr/>
        </p:nvGraphicFramePr>
        <p:xfrm>
          <a:off x="6978315" y="6202744"/>
          <a:ext cx="6743923" cy="1181475"/>
        </p:xfrm>
        <a:graphic>
          <a:graphicData uri="http://schemas.openxmlformats.org/presentationml/2006/ole">
            <mc:AlternateContent xmlns:mc="http://schemas.openxmlformats.org/markup-compatibility/2006">
              <mc:Choice xmlns:v="urn:schemas-microsoft-com:vml" Requires="v">
                <p:oleObj spid="_x0000_s201747" name="Equation" r:id="rId5" imgW="1396800" imgH="279360" progId="Equation.DSMT4">
                  <p:embed/>
                </p:oleObj>
              </mc:Choice>
              <mc:Fallback>
                <p:oleObj name="Equation" r:id="rId5" imgW="1396800" imgH="27936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8315" y="6202744"/>
                        <a:ext cx="6743923" cy="118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1274974" y="5182974"/>
            <a:ext cx="13686500" cy="1102735"/>
          </a:xfrm>
          <a:prstGeom prst="rect">
            <a:avLst/>
          </a:prstGeom>
          <a:noFill/>
        </p:spPr>
        <p:txBody>
          <a:bodyPr wrap="none" lIns="192911" tIns="96455" rIns="192911" bIns="96455" rtlCol="0">
            <a:spAutoFit/>
          </a:bodyPr>
          <a:lstStyle/>
          <a:p>
            <a:r>
              <a:rPr lang="en-US" sz="5900" b="1" dirty="0"/>
              <a:t>Threshold increases after each spike</a:t>
            </a:r>
          </a:p>
        </p:txBody>
      </p:sp>
      <p:sp>
        <p:nvSpPr>
          <p:cNvPr id="8" name="Rounded Rectangle 7"/>
          <p:cNvSpPr/>
          <p:nvPr/>
        </p:nvSpPr>
        <p:spPr bwMode="auto">
          <a:xfrm>
            <a:off x="6400800" y="6203754"/>
            <a:ext cx="7295590" cy="1148378"/>
          </a:xfrm>
          <a:prstGeom prst="roundRect">
            <a:avLst/>
          </a:prstGeom>
          <a:noFill/>
          <a:ln w="28575"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pic>
        <p:nvPicPr>
          <p:cNvPr id="9" name="Picture 2"/>
          <p:cNvPicPr>
            <a:picLocks noChangeAspect="1" noChangeArrowheads="1"/>
          </p:cNvPicPr>
          <p:nvPr/>
        </p:nvPicPr>
        <p:blipFill>
          <a:blip r:embed="rId7" cstate="print"/>
          <a:srcRect/>
          <a:stretch>
            <a:fillRect/>
          </a:stretch>
        </p:blipFill>
        <p:spPr bwMode="auto">
          <a:xfrm>
            <a:off x="255089" y="7701564"/>
            <a:ext cx="20928480" cy="3988884"/>
          </a:xfrm>
          <a:prstGeom prst="rect">
            <a:avLst/>
          </a:prstGeom>
          <a:noFill/>
          <a:ln w="9525">
            <a:noFill/>
            <a:miter lim="800000"/>
            <a:headEnd/>
            <a:tailEnd/>
          </a:ln>
        </p:spPr>
      </p:pic>
      <p:sp>
        <p:nvSpPr>
          <p:cNvPr id="10" name="Rectangle 9"/>
          <p:cNvSpPr/>
          <p:nvPr/>
        </p:nvSpPr>
        <p:spPr bwMode="auto">
          <a:xfrm>
            <a:off x="-256435" y="10924862"/>
            <a:ext cx="21863898" cy="191396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1" name="Rectangle 10"/>
          <p:cNvSpPr/>
          <p:nvPr/>
        </p:nvSpPr>
        <p:spPr bwMode="auto">
          <a:xfrm>
            <a:off x="4507944" y="8500509"/>
            <a:ext cx="6976413" cy="165876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2"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9</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.2</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kumimoji="0" lang="en-US" sz="6600" b="0" i="0" u="none" strike="noStrike" kern="1200" cap="none" spc="0" normalizeH="0" noProof="0" dirty="0" err="1">
                <a:ln>
                  <a:noFill/>
                </a:ln>
                <a:solidFill>
                  <a:srgbClr val="FF0000"/>
                </a:solidFill>
                <a:effectLst/>
                <a:uLnTx/>
                <a:uFillTx/>
                <a:latin typeface="Impact" charset="0"/>
                <a:ea typeface="ＭＳ Ｐゴシック" charset="0"/>
                <a:cs typeface="Impact" charset="0"/>
              </a:rPr>
              <a:t>AdEx</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with dynamic threshold</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3" name="Straight Connector 12"/>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4787" name="Object 4"/>
          <p:cNvGraphicFramePr>
            <a:graphicFrameLocks noChangeAspect="1"/>
          </p:cNvGraphicFramePr>
          <p:nvPr/>
        </p:nvGraphicFramePr>
        <p:xfrm>
          <a:off x="13614504" y="1231236"/>
          <a:ext cx="6112042" cy="1665317"/>
        </p:xfrm>
        <a:graphic>
          <a:graphicData uri="http://schemas.openxmlformats.org/presentationml/2006/ole">
            <mc:AlternateContent xmlns:mc="http://schemas.openxmlformats.org/markup-compatibility/2006">
              <mc:Choice xmlns:v="urn:schemas-microsoft-com:vml" Requires="v">
                <p:oleObj spid="_x0000_s202778" name="Equation" r:id="rId3" imgW="1257120" imgH="393480" progId="Equation.DSMT4">
                  <p:embed/>
                </p:oleObj>
              </mc:Choice>
              <mc:Fallback>
                <p:oleObj name="Equation" r:id="rId3" imgW="125712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4504" y="1231236"/>
                        <a:ext cx="6112042"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13614504" y="2836729"/>
          <a:ext cx="7992959" cy="967684"/>
        </p:xfrm>
        <a:graphic>
          <a:graphicData uri="http://schemas.openxmlformats.org/presentationml/2006/ole">
            <mc:AlternateContent xmlns:mc="http://schemas.openxmlformats.org/markup-compatibility/2006">
              <mc:Choice xmlns:v="urn:schemas-microsoft-com:vml" Requires="v">
                <p:oleObj spid="_x0000_s202779" name="Equation" r:id="rId5" imgW="1968480" imgH="228600" progId="Equation.DSMT4">
                  <p:embed/>
                </p:oleObj>
              </mc:Choice>
              <mc:Fallback>
                <p:oleObj name="Equation" r:id="rId5" imgW="1968480" imgH="2286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14504" y="2836729"/>
                        <a:ext cx="7992959" cy="9676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4"/>
          <p:cNvGrpSpPr/>
          <p:nvPr/>
        </p:nvGrpSpPr>
        <p:grpSpPr>
          <a:xfrm>
            <a:off x="11004341" y="4142881"/>
            <a:ext cx="10603122" cy="4564698"/>
            <a:chOff x="323528" y="3959185"/>
            <a:chExt cx="4487104" cy="2576028"/>
          </a:xfrm>
        </p:grpSpPr>
        <p:sp>
          <p:nvSpPr>
            <p:cNvPr id="10" name="TextBox 9"/>
            <p:cNvSpPr txBox="1"/>
            <p:nvPr/>
          </p:nvSpPr>
          <p:spPr>
            <a:xfrm>
              <a:off x="323528" y="3959185"/>
              <a:ext cx="836566" cy="642652"/>
            </a:xfrm>
            <a:prstGeom prst="rect">
              <a:avLst/>
            </a:prstGeom>
            <a:noFill/>
          </p:spPr>
          <p:txBody>
            <a:bodyPr wrap="none" rtlCol="0">
              <a:spAutoFit/>
            </a:bodyPr>
            <a:lstStyle/>
            <a:p>
              <a:r>
                <a:rPr lang="en-US" sz="6800" b="1" dirty="0"/>
                <a:t> add</a:t>
              </a:r>
            </a:p>
          </p:txBody>
        </p:sp>
        <p:sp>
          <p:nvSpPr>
            <p:cNvPr id="11" name="TextBox 10"/>
            <p:cNvSpPr txBox="1"/>
            <p:nvPr/>
          </p:nvSpPr>
          <p:spPr>
            <a:xfrm>
              <a:off x="971600" y="4607257"/>
              <a:ext cx="3839032" cy="1927956"/>
            </a:xfrm>
            <a:prstGeom prst="rect">
              <a:avLst/>
            </a:prstGeom>
            <a:noFill/>
          </p:spPr>
          <p:txBody>
            <a:bodyPr wrap="none" rtlCol="0">
              <a:spAutoFit/>
            </a:bodyPr>
            <a:lstStyle/>
            <a:p>
              <a:pPr>
                <a:buFontTx/>
                <a:buChar char="-"/>
              </a:pPr>
              <a:r>
                <a:rPr lang="en-US" sz="5400" dirty="0"/>
                <a:t>Adaptation variables</a:t>
              </a:r>
            </a:p>
            <a:p>
              <a:pPr>
                <a:buFontTx/>
                <a:buChar char="-"/>
              </a:pPr>
              <a:r>
                <a:rPr lang="en-US" sz="5400" dirty="0"/>
                <a:t>Possibility for firing patterns</a:t>
              </a:r>
            </a:p>
            <a:p>
              <a:pPr>
                <a:buFontTx/>
                <a:buChar char="-"/>
              </a:pPr>
              <a:r>
                <a:rPr lang="en-US" sz="5400" dirty="0"/>
                <a:t>Dynamic  threshold      </a:t>
              </a:r>
            </a:p>
            <a:p>
              <a:pPr>
                <a:buFontTx/>
                <a:buChar char="-"/>
              </a:pPr>
              <a:r>
                <a:rPr lang="en-US" sz="5400" dirty="0"/>
                <a:t>Noise</a:t>
              </a:r>
            </a:p>
          </p:txBody>
        </p:sp>
        <p:graphicFrame>
          <p:nvGraphicFramePr>
            <p:cNvPr id="379909" name="Object 5"/>
            <p:cNvGraphicFramePr>
              <a:graphicFrameLocks noChangeAspect="1"/>
            </p:cNvGraphicFramePr>
            <p:nvPr/>
          </p:nvGraphicFramePr>
          <p:xfrm>
            <a:off x="3730057" y="5509042"/>
            <a:ext cx="455244" cy="576068"/>
          </p:xfrm>
          <a:graphic>
            <a:graphicData uri="http://schemas.openxmlformats.org/presentationml/2006/ole">
              <mc:AlternateContent xmlns:mc="http://schemas.openxmlformats.org/markup-compatibility/2006">
                <mc:Choice xmlns:v="urn:schemas-microsoft-com:vml" Requires="v">
                  <p:oleObj spid="_x0000_s202780" name="Equation" r:id="rId7" imgW="139680" imgH="177480" progId="Equation.DSMT4">
                    <p:embed/>
                  </p:oleObj>
                </mc:Choice>
                <mc:Fallback>
                  <p:oleObj name="Equation" r:id="rId7" imgW="139680" imgH="17748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0057" y="5509042"/>
                          <a:ext cx="455244" cy="5760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lang="en-US" sz="6000" noProof="0" dirty="0">
                <a:solidFill>
                  <a:srgbClr val="FF0000"/>
                </a:solidFill>
                <a:latin typeface="Impact" charset="0"/>
                <a:ea typeface="ＭＳ Ｐゴシック" charset="0"/>
                <a:cs typeface="Impact" charset="0"/>
              </a:rPr>
              <a:t>.2 Generalized</a:t>
            </a:r>
            <a:r>
              <a:rPr lang="en-US" sz="6000" dirty="0">
                <a:solidFill>
                  <a:srgbClr val="FF0000"/>
                </a:solidFill>
                <a:latin typeface="Impact" charset="0"/>
                <a:ea typeface="ＭＳ Ｐゴシック" charset="0"/>
                <a:cs typeface="Impact" charset="0"/>
              </a:rPr>
              <a:t> Integrate-and-fire</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 name="Straight Connector 14"/>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3" name="Group 19"/>
          <p:cNvGrpSpPr/>
          <p:nvPr/>
        </p:nvGrpSpPr>
        <p:grpSpPr>
          <a:xfrm>
            <a:off x="11776071" y="5452027"/>
            <a:ext cx="490658" cy="652844"/>
            <a:chOff x="395536" y="4725144"/>
            <a:chExt cx="207640" cy="368424"/>
          </a:xfrm>
        </p:grpSpPr>
        <p:cxnSp>
          <p:nvCxnSpPr>
            <p:cNvPr id="17" name="Straight Connector 16"/>
            <p:cNvCxnSpPr/>
            <p:nvPr/>
          </p:nvCxnSpPr>
          <p:spPr bwMode="auto">
            <a:xfrm>
              <a:off x="395536" y="4941168"/>
              <a:ext cx="72008" cy="144016"/>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8" name="Straight Connector 17"/>
            <p:cNvCxnSpPr/>
            <p:nvPr/>
          </p:nvCxnSpPr>
          <p:spPr bwMode="auto">
            <a:xfrm flipH="1">
              <a:off x="467544" y="4725144"/>
              <a:ext cx="135632" cy="368424"/>
            </a:xfrm>
            <a:prstGeom prst="line">
              <a:avLst/>
            </a:prstGeom>
            <a:solidFill>
              <a:schemeClr val="accent1"/>
            </a:solidFill>
            <a:ln w="57150" cap="flat" cmpd="sng" algn="ctr">
              <a:solidFill>
                <a:srgbClr val="FF0000"/>
              </a:solidFill>
              <a:prstDash val="solid"/>
              <a:round/>
              <a:headEnd type="none" w="med" len="med"/>
              <a:tailEnd type="none" w="med" len="med"/>
            </a:ln>
            <a:effectLst/>
          </p:spPr>
        </p:cxnSp>
      </p:grpSp>
      <p:grpSp>
        <p:nvGrpSpPr>
          <p:cNvPr id="4" name="Group 20"/>
          <p:cNvGrpSpPr/>
          <p:nvPr/>
        </p:nvGrpSpPr>
        <p:grpSpPr>
          <a:xfrm>
            <a:off x="11776071" y="6330353"/>
            <a:ext cx="490658" cy="652844"/>
            <a:chOff x="395536" y="4725144"/>
            <a:chExt cx="207640" cy="368424"/>
          </a:xfrm>
        </p:grpSpPr>
        <p:cxnSp>
          <p:nvCxnSpPr>
            <p:cNvPr id="20" name="Straight Connector 19"/>
            <p:cNvCxnSpPr/>
            <p:nvPr/>
          </p:nvCxnSpPr>
          <p:spPr bwMode="auto">
            <a:xfrm>
              <a:off x="395536" y="4941168"/>
              <a:ext cx="72008" cy="144016"/>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21" name="Straight Connector 20"/>
            <p:cNvCxnSpPr/>
            <p:nvPr/>
          </p:nvCxnSpPr>
          <p:spPr bwMode="auto">
            <a:xfrm flipH="1">
              <a:off x="467544" y="4725144"/>
              <a:ext cx="135632" cy="368424"/>
            </a:xfrm>
            <a:prstGeom prst="line">
              <a:avLst/>
            </a:prstGeom>
            <a:solidFill>
              <a:schemeClr val="accent1"/>
            </a:solidFill>
            <a:ln w="57150" cap="flat" cmpd="sng" algn="ctr">
              <a:solidFill>
                <a:srgbClr val="FF0000"/>
              </a:solidFill>
              <a:prstDash val="solid"/>
              <a:round/>
              <a:headEnd type="none" w="med" len="med"/>
              <a:tailEnd type="none" w="med" len="med"/>
            </a:ln>
            <a:effectLst/>
          </p:spPr>
        </p:cxnSp>
      </p:grpSp>
      <p:grpSp>
        <p:nvGrpSpPr>
          <p:cNvPr id="5" name="Group 20"/>
          <p:cNvGrpSpPr/>
          <p:nvPr/>
        </p:nvGrpSpPr>
        <p:grpSpPr>
          <a:xfrm>
            <a:off x="11808156" y="7084328"/>
            <a:ext cx="490658" cy="652844"/>
            <a:chOff x="395536" y="4725144"/>
            <a:chExt cx="207640" cy="368424"/>
          </a:xfrm>
        </p:grpSpPr>
        <p:cxnSp>
          <p:nvCxnSpPr>
            <p:cNvPr id="19" name="Straight Connector 18"/>
            <p:cNvCxnSpPr/>
            <p:nvPr/>
          </p:nvCxnSpPr>
          <p:spPr bwMode="auto">
            <a:xfrm>
              <a:off x="395536" y="4941168"/>
              <a:ext cx="72008" cy="144016"/>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22" name="Straight Connector 21"/>
            <p:cNvCxnSpPr/>
            <p:nvPr/>
          </p:nvCxnSpPr>
          <p:spPr bwMode="auto">
            <a:xfrm flipH="1">
              <a:off x="467544" y="4725144"/>
              <a:ext cx="135632" cy="368424"/>
            </a:xfrm>
            <a:prstGeom prst="line">
              <a:avLst/>
            </a:prstGeom>
            <a:solidFill>
              <a:schemeClr val="accent1"/>
            </a:solidFill>
            <a:ln w="57150" cap="flat" cmpd="sng" algn="ctr">
              <a:solidFill>
                <a:srgbClr val="FF0000"/>
              </a:solidFill>
              <a:prstDash val="solid"/>
              <a:round/>
              <a:headEnd type="none" w="med" len="med"/>
              <a:tailEnd type="none" w="med" len="med"/>
            </a:ln>
            <a:effectLst/>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2" cstate="print"/>
          <a:srcRect/>
          <a:stretch>
            <a:fillRect/>
          </a:stretch>
        </p:blipFill>
        <p:spPr bwMode="auto">
          <a:xfrm>
            <a:off x="3416976" y="1338800"/>
            <a:ext cx="10026972" cy="5217037"/>
          </a:xfrm>
          <a:prstGeom prst="rect">
            <a:avLst/>
          </a:prstGeom>
          <a:noFill/>
          <a:ln w="9525">
            <a:noFill/>
            <a:miter lim="800000"/>
            <a:headEnd/>
            <a:tailEnd/>
          </a:ln>
        </p:spPr>
      </p:pic>
      <p:sp>
        <p:nvSpPr>
          <p:cNvPr id="4" name="TextBox 3"/>
          <p:cNvSpPr txBox="1"/>
          <p:nvPr/>
        </p:nvSpPr>
        <p:spPr>
          <a:xfrm>
            <a:off x="1785443" y="6555837"/>
            <a:ext cx="19022255" cy="4580610"/>
          </a:xfrm>
          <a:prstGeom prst="rect">
            <a:avLst/>
          </a:prstGeom>
          <a:noFill/>
        </p:spPr>
        <p:txBody>
          <a:bodyPr wrap="none" lIns="192911" tIns="96455" rIns="192911" bIns="96455" rtlCol="0">
            <a:spAutoFit/>
          </a:bodyPr>
          <a:lstStyle/>
          <a:p>
            <a:pPr marL="964555" indent="-964555">
              <a:buAutoNum type="alphaUcParenR"/>
            </a:pPr>
            <a:r>
              <a:rPr lang="en-US" dirty="0"/>
              <a:t>Predict spike times</a:t>
            </a:r>
          </a:p>
          <a:p>
            <a:pPr marL="964555" indent="-964555">
              <a:buAutoNum type="alphaUcParenR"/>
            </a:pPr>
            <a:r>
              <a:rPr lang="en-US" dirty="0"/>
              <a:t>Predict </a:t>
            </a:r>
            <a:r>
              <a:rPr lang="en-US" dirty="0" err="1"/>
              <a:t>subthreshold</a:t>
            </a:r>
            <a:r>
              <a:rPr lang="en-US" dirty="0"/>
              <a:t> voltage</a:t>
            </a:r>
          </a:p>
          <a:p>
            <a:pPr marL="964555" indent="-964555">
              <a:buAutoNum type="alphaUcParenR"/>
            </a:pPr>
            <a:r>
              <a:rPr lang="en-US" dirty="0"/>
              <a:t>Easy to interpret (not a ‘black box’)</a:t>
            </a:r>
          </a:p>
          <a:p>
            <a:pPr marL="964555" indent="-964555">
              <a:buAutoNum type="alphaUcParenR"/>
            </a:pPr>
            <a:r>
              <a:rPr lang="en-US" dirty="0"/>
              <a:t>Flexible enough to account for a variety of phenomena</a:t>
            </a:r>
          </a:p>
          <a:p>
            <a:pPr marL="964555" indent="-964555">
              <a:buAutoNum type="alphaUcParenR"/>
            </a:pPr>
            <a:r>
              <a:rPr lang="en-US" dirty="0"/>
              <a:t>Systematic procedure to ‘optimize’ parameters</a:t>
            </a:r>
          </a:p>
        </p:txBody>
      </p:sp>
      <p:sp>
        <p:nvSpPr>
          <p:cNvPr id="5"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9.1  What is a good  neuron model?</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 name="Straight Connector 5"/>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8" name="Picture 4"/>
          <p:cNvPicPr>
            <a:picLocks noChangeAspect="1" noChangeArrowheads="1"/>
          </p:cNvPicPr>
          <p:nvPr/>
        </p:nvPicPr>
        <p:blipFill>
          <a:blip r:embed="rId3" cstate="print"/>
          <a:srcRect/>
          <a:stretch>
            <a:fillRect/>
          </a:stretch>
        </p:blipFill>
        <p:spPr bwMode="auto">
          <a:xfrm>
            <a:off x="83879" y="5589985"/>
            <a:ext cx="19694302" cy="6228060"/>
          </a:xfrm>
          <a:prstGeom prst="rect">
            <a:avLst/>
          </a:prstGeom>
          <a:noFill/>
          <a:ln w="9525">
            <a:noFill/>
            <a:miter lim="800000"/>
            <a:headEnd/>
            <a:tailEnd/>
          </a:ln>
        </p:spPr>
      </p:pic>
      <p:graphicFrame>
        <p:nvGraphicFramePr>
          <p:cNvPr id="3" name="Object 2"/>
          <p:cNvGraphicFramePr>
            <a:graphicFrameLocks noChangeAspect="1"/>
          </p:cNvGraphicFramePr>
          <p:nvPr/>
        </p:nvGraphicFramePr>
        <p:xfrm>
          <a:off x="2295911" y="1737841"/>
          <a:ext cx="14463295" cy="1665317"/>
        </p:xfrm>
        <a:graphic>
          <a:graphicData uri="http://schemas.openxmlformats.org/presentationml/2006/ole">
            <mc:AlternateContent xmlns:mc="http://schemas.openxmlformats.org/markup-compatibility/2006">
              <mc:Choice xmlns:v="urn:schemas-microsoft-com:vml" Requires="v">
                <p:oleObj spid="_x0000_s285714" name="Equation" r:id="rId4" imgW="2705040" imgH="393480" progId="Equation.DSMT4">
                  <p:embed/>
                </p:oleObj>
              </mc:Choice>
              <mc:Fallback>
                <p:oleObj name="Equation" r:id="rId4" imgW="2705040" imgH="3934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5911" y="1737841"/>
                        <a:ext cx="14463295"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4"/>
          <p:cNvGraphicFramePr>
            <a:graphicFrameLocks noChangeAspect="1"/>
          </p:cNvGraphicFramePr>
          <p:nvPr/>
        </p:nvGraphicFramePr>
        <p:xfrm>
          <a:off x="1511300" y="3395663"/>
          <a:ext cx="13206029" cy="1665287"/>
        </p:xfrm>
        <a:graphic>
          <a:graphicData uri="http://schemas.openxmlformats.org/presentationml/2006/ole">
            <mc:AlternateContent xmlns:mc="http://schemas.openxmlformats.org/markup-compatibility/2006">
              <mc:Choice xmlns:v="urn:schemas-microsoft-com:vml" Requires="v">
                <p:oleObj spid="_x0000_s285715" name="Equation" r:id="rId6" imgW="2501640" imgH="393480" progId="Equation.DSMT4">
                  <p:embed/>
                </p:oleObj>
              </mc:Choice>
              <mc:Fallback>
                <p:oleObj name="Equation" r:id="rId6" imgW="2501640" imgH="3934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1300" y="3395663"/>
                        <a:ext cx="13206029" cy="166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79" y="-13783"/>
            <a:ext cx="18971280" cy="1241234"/>
          </a:xfrm>
          <a:prstGeom prst="rect">
            <a:avLst/>
          </a:prstGeom>
          <a:noFill/>
        </p:spPr>
        <p:txBody>
          <a:bodyPr wrap="none" lIns="192911" tIns="96455" rIns="192911" bIns="96455" rtlCol="0">
            <a:spAutoFit/>
          </a:bodyPr>
          <a:lstStyle/>
          <a:p>
            <a:r>
              <a:rPr lang="en-US" sz="6800" b="1" dirty="0">
                <a:solidFill>
                  <a:srgbClr val="FF0000"/>
                </a:solidFill>
              </a:rPr>
              <a:t>Quiz 9.2</a:t>
            </a:r>
            <a:r>
              <a:rPr lang="en-US" sz="6800" b="1" dirty="0"/>
              <a:t>: </a:t>
            </a:r>
            <a:r>
              <a:rPr lang="en-US" sz="6800" b="1" dirty="0" err="1"/>
              <a:t>AdEx</a:t>
            </a:r>
            <a:r>
              <a:rPr lang="en-US" sz="6800" b="1" dirty="0"/>
              <a:t> model – phase plane analysis</a:t>
            </a:r>
          </a:p>
        </p:txBody>
      </p:sp>
      <p:sp>
        <p:nvSpPr>
          <p:cNvPr id="7" name="Right Brace 6"/>
          <p:cNvSpPr/>
          <p:nvPr/>
        </p:nvSpPr>
        <p:spPr bwMode="auto">
          <a:xfrm>
            <a:off x="19651865" y="8883302"/>
            <a:ext cx="340313" cy="637988"/>
          </a:xfrm>
          <a:prstGeom prst="rightBrace">
            <a:avLst/>
          </a:prstGeom>
          <a:noFill/>
          <a:ln w="3810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 name="TextBox 7"/>
          <p:cNvSpPr txBox="1"/>
          <p:nvPr/>
        </p:nvSpPr>
        <p:spPr>
          <a:xfrm>
            <a:off x="20162334" y="8755705"/>
            <a:ext cx="921787" cy="1241234"/>
          </a:xfrm>
          <a:prstGeom prst="rect">
            <a:avLst/>
          </a:prstGeom>
          <a:noFill/>
        </p:spPr>
        <p:txBody>
          <a:bodyPr wrap="none" lIns="192911" tIns="96455" rIns="192911" bIns="96455" rtlCol="0">
            <a:spAutoFit/>
          </a:bodyPr>
          <a:lstStyle/>
          <a:p>
            <a:r>
              <a:rPr lang="en-US" sz="6800" b="1" dirty="0">
                <a:solidFill>
                  <a:srgbClr val="FF0000"/>
                </a:solidFill>
              </a:rPr>
              <a:t>b</a:t>
            </a:r>
          </a:p>
        </p:txBody>
      </p:sp>
      <p:sp>
        <p:nvSpPr>
          <p:cNvPr id="10" name="TextBox 9"/>
          <p:cNvSpPr txBox="1"/>
          <p:nvPr/>
        </p:nvSpPr>
        <p:spPr>
          <a:xfrm>
            <a:off x="16759206" y="5182975"/>
            <a:ext cx="3682158" cy="1071957"/>
          </a:xfrm>
          <a:prstGeom prst="rect">
            <a:avLst/>
          </a:prstGeom>
          <a:noFill/>
          <a:ln>
            <a:solidFill>
              <a:srgbClr val="00B050"/>
            </a:solidFill>
          </a:ln>
        </p:spPr>
        <p:txBody>
          <a:bodyPr wrap="none" lIns="192911" tIns="96455" rIns="192911" bIns="96455" rtlCol="0">
            <a:spAutoFit/>
          </a:bodyPr>
          <a:lstStyle/>
          <a:p>
            <a:r>
              <a:rPr lang="en-US" dirty="0">
                <a:solidFill>
                  <a:srgbClr val="00B050"/>
                </a:solidFill>
              </a:rPr>
              <a:t>u-</a:t>
            </a:r>
            <a:r>
              <a:rPr lang="en-US" dirty="0" err="1">
                <a:solidFill>
                  <a:srgbClr val="00B050"/>
                </a:solidFill>
              </a:rPr>
              <a:t>nullcline</a:t>
            </a:r>
            <a:endParaRPr lang="en-US" dirty="0">
              <a:solidFill>
                <a:srgbClr val="00B050"/>
              </a:solidFill>
            </a:endParaRPr>
          </a:p>
        </p:txBody>
      </p:sp>
      <p:grpSp>
        <p:nvGrpSpPr>
          <p:cNvPr id="2" name="Group 13"/>
          <p:cNvGrpSpPr/>
          <p:nvPr/>
        </p:nvGrpSpPr>
        <p:grpSpPr>
          <a:xfrm>
            <a:off x="13185921" y="10542071"/>
            <a:ext cx="5149167" cy="1764153"/>
            <a:chOff x="3779912" y="5949280"/>
            <a:chExt cx="2179061" cy="995577"/>
          </a:xfrm>
        </p:grpSpPr>
        <p:sp>
          <p:nvSpPr>
            <p:cNvPr id="11" name="TextBox 10"/>
            <p:cNvSpPr txBox="1"/>
            <p:nvPr/>
          </p:nvSpPr>
          <p:spPr>
            <a:xfrm>
              <a:off x="3779912" y="6380365"/>
              <a:ext cx="2179061" cy="564492"/>
            </a:xfrm>
            <a:prstGeom prst="rect">
              <a:avLst/>
            </a:prstGeom>
            <a:noFill/>
          </p:spPr>
          <p:txBody>
            <a:bodyPr wrap="none" rtlCol="0">
              <a:spAutoFit/>
            </a:bodyPr>
            <a:lstStyle/>
            <a:p>
              <a:r>
                <a:rPr lang="en-US" sz="5900" dirty="0"/>
                <a:t> </a:t>
              </a:r>
              <a:r>
                <a:rPr lang="en-US" sz="5900" dirty="0">
                  <a:solidFill>
                    <a:schemeClr val="accent2"/>
                  </a:solidFill>
                </a:rPr>
                <a:t>u is reset to </a:t>
              </a:r>
              <a:r>
                <a:rPr lang="en-US" sz="5900" b="1" dirty="0" err="1">
                  <a:solidFill>
                    <a:schemeClr val="accent2"/>
                  </a:solidFill>
                </a:rPr>
                <a:t>u</a:t>
              </a:r>
              <a:r>
                <a:rPr lang="en-US" sz="3400" b="1" dirty="0" err="1">
                  <a:solidFill>
                    <a:schemeClr val="accent2"/>
                  </a:solidFill>
                </a:rPr>
                <a:t>r</a:t>
              </a:r>
              <a:endParaRPr lang="en-US" sz="5900" b="1" dirty="0">
                <a:solidFill>
                  <a:schemeClr val="accent2"/>
                </a:solidFill>
              </a:endParaRPr>
            </a:p>
          </p:txBody>
        </p:sp>
        <p:cxnSp>
          <p:nvCxnSpPr>
            <p:cNvPr id="13" name="Straight Arrow Connector 12"/>
            <p:cNvCxnSpPr/>
            <p:nvPr/>
          </p:nvCxnSpPr>
          <p:spPr bwMode="auto">
            <a:xfrm flipH="1" flipV="1">
              <a:off x="5436096" y="5949280"/>
              <a:ext cx="432048" cy="576064"/>
            </a:xfrm>
            <a:prstGeom prst="straightConnector1">
              <a:avLst/>
            </a:prstGeom>
            <a:solidFill>
              <a:schemeClr val="accent1"/>
            </a:solidFill>
            <a:ln w="38100" cap="flat" cmpd="sng" algn="ctr">
              <a:solidFill>
                <a:schemeClr val="accent2"/>
              </a:solidFill>
              <a:prstDash val="solid"/>
              <a:round/>
              <a:headEnd type="none" w="med" len="med"/>
              <a:tailEnd type="arrow"/>
            </a:ln>
            <a:effectLst/>
          </p:spPr>
        </p:cxnSp>
      </p:grpSp>
      <p:sp>
        <p:nvSpPr>
          <p:cNvPr id="15" name="Rectangle 14"/>
          <p:cNvSpPr/>
          <p:nvPr/>
        </p:nvSpPr>
        <p:spPr bwMode="auto">
          <a:xfrm>
            <a:off x="12164983" y="6076156"/>
            <a:ext cx="6976413" cy="37003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7" name="Straight Arrow Connector 16"/>
          <p:cNvCxnSpPr/>
          <p:nvPr/>
        </p:nvCxnSpPr>
        <p:spPr bwMode="auto">
          <a:xfrm>
            <a:off x="16078580" y="6586547"/>
            <a:ext cx="0" cy="51039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9" name="Straight Connector 18"/>
          <p:cNvCxnSpPr/>
          <p:nvPr/>
        </p:nvCxnSpPr>
        <p:spPr bwMode="auto">
          <a:xfrm flipV="1">
            <a:off x="11994826" y="8245314"/>
            <a:ext cx="7146569" cy="1531170"/>
          </a:xfrm>
          <a:prstGeom prst="line">
            <a:avLst/>
          </a:prstGeom>
          <a:solidFill>
            <a:schemeClr val="accent1"/>
          </a:solidFill>
          <a:ln w="19050" cap="flat" cmpd="sng" algn="ctr">
            <a:solidFill>
              <a:schemeClr val="accent2"/>
            </a:solidFill>
            <a:prstDash val="solid"/>
            <a:round/>
            <a:headEnd type="none" w="med" len="med"/>
            <a:tailEnd type="none" w="med" len="med"/>
          </a:ln>
          <a:effectLst/>
        </p:spPr>
      </p:cxnSp>
      <p:cxnSp>
        <p:nvCxnSpPr>
          <p:cNvPr id="21" name="Straight Arrow Connector 20"/>
          <p:cNvCxnSpPr/>
          <p:nvPr/>
        </p:nvCxnSpPr>
        <p:spPr bwMode="auto">
          <a:xfrm rot="16200000">
            <a:off x="12675452" y="9308576"/>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24" name="Rectangle 23"/>
          <p:cNvSpPr/>
          <p:nvPr/>
        </p:nvSpPr>
        <p:spPr bwMode="auto">
          <a:xfrm>
            <a:off x="0" y="5055376"/>
            <a:ext cx="10717453" cy="70969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7" name="Freeform 26"/>
          <p:cNvSpPr/>
          <p:nvPr/>
        </p:nvSpPr>
        <p:spPr bwMode="auto">
          <a:xfrm>
            <a:off x="15245266" y="6008645"/>
            <a:ext cx="3045348" cy="1726281"/>
          </a:xfrm>
          <a:custGeom>
            <a:avLst/>
            <a:gdLst>
              <a:gd name="connsiteX0" fmla="*/ 0 w 1358900"/>
              <a:gd name="connsiteY0" fmla="*/ 25400 h 1039283"/>
              <a:gd name="connsiteX1" fmla="*/ 571500 w 1358900"/>
              <a:gd name="connsiteY1" fmla="*/ 698500 h 1039283"/>
              <a:gd name="connsiteX2" fmla="*/ 863600 w 1358900"/>
              <a:gd name="connsiteY2" fmla="*/ 977900 h 1039283"/>
              <a:gd name="connsiteX3" fmla="*/ 1155700 w 1358900"/>
              <a:gd name="connsiteY3" fmla="*/ 876300 h 1039283"/>
              <a:gd name="connsiteX4" fmla="*/ 1358900 w 1358900"/>
              <a:gd name="connsiteY4" fmla="*/ 0 h 1039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900" h="1039283">
                <a:moveTo>
                  <a:pt x="0" y="25400"/>
                </a:moveTo>
                <a:cubicBezTo>
                  <a:pt x="213783" y="282575"/>
                  <a:pt x="427567" y="539750"/>
                  <a:pt x="571500" y="698500"/>
                </a:cubicBezTo>
                <a:cubicBezTo>
                  <a:pt x="715433" y="857250"/>
                  <a:pt x="766233" y="948267"/>
                  <a:pt x="863600" y="977900"/>
                </a:cubicBezTo>
                <a:cubicBezTo>
                  <a:pt x="960967" y="1007533"/>
                  <a:pt x="1073150" y="1039283"/>
                  <a:pt x="1155700" y="876300"/>
                </a:cubicBezTo>
                <a:cubicBezTo>
                  <a:pt x="1238250" y="713317"/>
                  <a:pt x="1298575" y="356658"/>
                  <a:pt x="1358900" y="0"/>
                </a:cubicBezTo>
              </a:path>
            </a:pathLst>
          </a:custGeom>
          <a:noFill/>
          <a:ln w="38100"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9" name="Oval 28"/>
          <p:cNvSpPr/>
          <p:nvPr/>
        </p:nvSpPr>
        <p:spPr bwMode="auto">
          <a:xfrm>
            <a:off x="13015765" y="9393692"/>
            <a:ext cx="340313" cy="25519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31" name="Straight Arrow Connector 30"/>
          <p:cNvCxnSpPr/>
          <p:nvPr/>
        </p:nvCxnSpPr>
        <p:spPr bwMode="auto">
          <a:xfrm rot="16200000">
            <a:off x="14377016" y="9180976"/>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33" name="TextBox 32"/>
          <p:cNvSpPr txBox="1"/>
          <p:nvPr/>
        </p:nvSpPr>
        <p:spPr>
          <a:xfrm>
            <a:off x="-59213" y="5055376"/>
            <a:ext cx="14776542" cy="4872998"/>
          </a:xfrm>
          <a:prstGeom prst="rect">
            <a:avLst/>
          </a:prstGeom>
          <a:noFill/>
        </p:spPr>
        <p:txBody>
          <a:bodyPr wrap="none" lIns="192911" tIns="96455" rIns="192911" bIns="96455" rtlCol="0">
            <a:spAutoFit/>
          </a:bodyPr>
          <a:lstStyle/>
          <a:p>
            <a:r>
              <a:rPr lang="en-US" sz="6800" b="1" dirty="0"/>
              <a:t>What firing pattern do you expect?</a:t>
            </a:r>
          </a:p>
          <a:p>
            <a:r>
              <a:rPr lang="en-US" sz="5900" dirty="0"/>
              <a:t>(</a:t>
            </a:r>
            <a:r>
              <a:rPr lang="en-US" sz="5900" dirty="0" err="1"/>
              <a:t>i</a:t>
            </a:r>
            <a:r>
              <a:rPr lang="en-US" sz="5900" dirty="0"/>
              <a:t>) Adapting</a:t>
            </a:r>
          </a:p>
          <a:p>
            <a:r>
              <a:rPr lang="en-US" sz="5900" dirty="0"/>
              <a:t>(ii) Bursting</a:t>
            </a:r>
          </a:p>
          <a:p>
            <a:r>
              <a:rPr lang="en-US" sz="5900" dirty="0"/>
              <a:t>(iii) Initial burst</a:t>
            </a:r>
          </a:p>
          <a:p>
            <a:r>
              <a:rPr lang="en-US" sz="5900" dirty="0"/>
              <a:t>(iv)Non-adapting</a:t>
            </a:r>
          </a:p>
        </p:txBody>
      </p:sp>
      <p:cxnSp>
        <p:nvCxnSpPr>
          <p:cNvPr id="34" name="Straight Arrow Connector 33"/>
          <p:cNvCxnSpPr/>
          <p:nvPr/>
        </p:nvCxnSpPr>
        <p:spPr bwMode="auto">
          <a:xfrm rot="16200000">
            <a:off x="15738267" y="9180976"/>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5" name="Straight Arrow Connector 34"/>
          <p:cNvCxnSpPr/>
          <p:nvPr/>
        </p:nvCxnSpPr>
        <p:spPr bwMode="auto">
          <a:xfrm rot="16200000">
            <a:off x="17269675" y="9180976"/>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Arrow Connector 35"/>
          <p:cNvCxnSpPr/>
          <p:nvPr/>
        </p:nvCxnSpPr>
        <p:spPr bwMode="auto">
          <a:xfrm rot="16200000">
            <a:off x="18460770" y="9180976"/>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37" name="Rectangle 36"/>
          <p:cNvSpPr/>
          <p:nvPr/>
        </p:nvSpPr>
        <p:spPr bwMode="auto">
          <a:xfrm>
            <a:off x="-59212" y="1227451"/>
            <a:ext cx="21666676" cy="11356179"/>
          </a:xfrm>
          <a:prstGeom prst="rect">
            <a:avLst/>
          </a:prstGeom>
          <a:solidFill>
            <a:srgbClr val="FFC000">
              <a:alpha val="22745"/>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38" name="Straight Arrow Connector 37"/>
          <p:cNvCxnSpPr/>
          <p:nvPr/>
        </p:nvCxnSpPr>
        <p:spPr bwMode="auto">
          <a:xfrm flipV="1">
            <a:off x="13185921" y="7607326"/>
            <a:ext cx="340313" cy="1"/>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9" name="Straight Arrow Connector 38"/>
          <p:cNvCxnSpPr/>
          <p:nvPr/>
        </p:nvCxnSpPr>
        <p:spPr bwMode="auto">
          <a:xfrm flipV="1">
            <a:off x="13526234" y="8372911"/>
            <a:ext cx="510469" cy="1"/>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0" name="Straight Arrow Connector 39"/>
          <p:cNvCxnSpPr/>
          <p:nvPr/>
        </p:nvCxnSpPr>
        <p:spPr bwMode="auto">
          <a:xfrm rot="16200000">
            <a:off x="13185921" y="8670586"/>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0" name="Straight Arrow Connector 29"/>
          <p:cNvCxnSpPr/>
          <p:nvPr/>
        </p:nvCxnSpPr>
        <p:spPr bwMode="auto">
          <a:xfrm>
            <a:off x="16078580" y="8001000"/>
            <a:ext cx="116097" cy="1"/>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6" name="Straight Arrow Connector 45"/>
          <p:cNvCxnSpPr/>
          <p:nvPr/>
        </p:nvCxnSpPr>
        <p:spPr bwMode="auto">
          <a:xfrm>
            <a:off x="16878680" y="8153400"/>
            <a:ext cx="116097"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8" name="Straight Arrow Connector 47"/>
          <p:cNvCxnSpPr/>
          <p:nvPr/>
        </p:nvCxnSpPr>
        <p:spPr bwMode="auto">
          <a:xfrm flipV="1">
            <a:off x="15531806" y="8372912"/>
            <a:ext cx="340313" cy="1"/>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9" name="Straight Arrow Connector 48"/>
          <p:cNvCxnSpPr/>
          <p:nvPr/>
        </p:nvCxnSpPr>
        <p:spPr bwMode="auto">
          <a:xfrm flipV="1">
            <a:off x="16418893" y="8755704"/>
            <a:ext cx="340313" cy="1"/>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0" name="Straight Arrow Connector 49"/>
          <p:cNvCxnSpPr/>
          <p:nvPr/>
        </p:nvCxnSpPr>
        <p:spPr bwMode="auto">
          <a:xfrm>
            <a:off x="18421730" y="7124700"/>
            <a:ext cx="116097"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1" name="Straight Arrow Connector 50"/>
          <p:cNvCxnSpPr/>
          <p:nvPr/>
        </p:nvCxnSpPr>
        <p:spPr bwMode="auto">
          <a:xfrm flipH="1">
            <a:off x="16726280" y="6915150"/>
            <a:ext cx="116097"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t>
            </a:r>
            <a:br>
              <a:rPr lang="en-US" dirty="0">
                <a:latin typeface="Impact" charset="0"/>
                <a:cs typeface="Impact" charset="0"/>
              </a:rPr>
            </a:br>
            <a:r>
              <a:rPr lang="en-US" dirty="0">
                <a:latin typeface="Impact" charset="0"/>
                <a:cs typeface="Impact" charset="0"/>
              </a:rPr>
              <a:t>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9 – Optimizing Neuron Models</a:t>
            </a:r>
          </a:p>
          <a:p>
            <a:r>
              <a:rPr lang="en-US" sz="5400" dirty="0">
                <a:latin typeface="Arial Narrow" pitchFamily="34" charset="0"/>
                <a:ea typeface="ＭＳ Ｐゴシック" pitchFamily="34" charset="-128"/>
              </a:rPr>
              <a:t>For Coding and Decoding</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089107"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noProof="0" dirty="0" err="1">
                <a:latin typeface="Arial Narrow" pitchFamily="34" charset="0"/>
                <a:cs typeface="ＭＳ Ｐゴシック" charset="0"/>
              </a:rPr>
              <a:t>What</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is</a:t>
            </a:r>
            <a:r>
              <a:rPr lang="fr-CH" sz="5400" b="1" noProof="0" dirty="0">
                <a:latin typeface="Arial Narrow" pitchFamily="34" charset="0"/>
                <a:cs typeface="ＭＳ Ｐゴシック" charset="0"/>
              </a:rPr>
              <a:t> a good </a:t>
            </a:r>
            <a:r>
              <a:rPr lang="fr-CH" sz="5400" b="1" noProof="0" dirty="0" err="1">
                <a:latin typeface="Arial Narrow" pitchFamily="34" charset="0"/>
                <a:cs typeface="ＭＳ Ｐゴシック" charset="0"/>
              </a:rPr>
              <a:t>neuron</a:t>
            </a:r>
            <a:r>
              <a:rPr lang="fr-CH" sz="5400" b="1" noProof="0" dirty="0">
                <a:latin typeface="Arial Narrow" pitchFamily="34" charset="0"/>
                <a:cs typeface="ＭＳ Ｐゴシック" charset="0"/>
              </a:rPr>
              <a:t> model?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8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4800" dirty="0" err="1">
                <a:latin typeface="Arial Narrow" pitchFamily="34" charset="0"/>
                <a:cs typeface="ＭＳ Ｐゴシック" charset="0"/>
              </a:rPr>
              <a:t>Models</a:t>
            </a:r>
            <a:r>
              <a:rPr lang="fr-CH" sz="4800" dirty="0">
                <a:latin typeface="Arial Narrow" pitchFamily="34" charset="0"/>
                <a:cs typeface="ＭＳ Ｐゴシック" charset="0"/>
              </a:rPr>
              <a:t> and data</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a:t>
            </a:r>
            <a:r>
              <a:rPr lang="fr-CH" sz="5400" b="1" noProof="0" dirty="0" err="1">
                <a:latin typeface="Arial Narrow" pitchFamily="34" charset="0"/>
                <a:cs typeface="ＭＳ Ｐゴシック" charset="0"/>
              </a:rPr>
              <a:t>AdEx</a:t>
            </a:r>
            <a:r>
              <a:rPr lang="fr-CH" sz="5400" b="1" noProof="0" dirty="0">
                <a:latin typeface="Arial Narrow" pitchFamily="34" charset="0"/>
                <a:cs typeface="ＭＳ Ｐゴシック" charset="0"/>
              </a:rPr>
              <a:t> model</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mn-cs"/>
              </a:rPr>
              <a:t>Firing</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patterns and adaptation</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Spike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Response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Model (SRM)</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rPr>
              <a:t>         - </a:t>
            </a:r>
            <a:r>
              <a:rPr lang="fr-CH" sz="4400" dirty="0" err="1">
                <a:latin typeface="Arial Narrow" pitchFamily="34" charset="0"/>
              </a:rPr>
              <a:t>Integral</a:t>
            </a:r>
            <a:r>
              <a:rPr lang="fr-CH" sz="4400" dirty="0">
                <a:latin typeface="Arial Narrow" pitchFamily="34" charset="0"/>
              </a:rPr>
              <a:t> formulation</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Generalized</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Linear</a:t>
            </a:r>
            <a:r>
              <a:rPr lang="fr-CH" sz="5400" b="1" dirty="0">
                <a:latin typeface="Arial Narrow" pitchFamily="34" charset="0"/>
                <a:cs typeface="ＭＳ Ｐゴシック" charset="0"/>
              </a:rPr>
              <a:t>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Adding</a:t>
            </a:r>
            <a:r>
              <a:rPr lang="fr-CH" sz="4400" dirty="0">
                <a:latin typeface="Arial Narrow" pitchFamily="34" charset="0"/>
                <a:cs typeface="ＭＳ Ｐゴシック" charset="0"/>
              </a:rPr>
              <a:t> noise to the SRM </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Parameter</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Estimation</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Quadratic</a:t>
            </a:r>
            <a:r>
              <a:rPr lang="fr-CH" sz="4400" dirty="0">
                <a:latin typeface="Arial Narrow" pitchFamily="34" charset="0"/>
                <a:cs typeface="ＭＳ Ｐゴシック" charset="0"/>
              </a:rPr>
              <a:t> and </a:t>
            </a:r>
            <a:r>
              <a:rPr lang="fr-CH" sz="4400" dirty="0" err="1">
                <a:latin typeface="Arial Narrow" pitchFamily="34" charset="0"/>
                <a:cs typeface="ＭＳ Ｐゴシック" charset="0"/>
              </a:rPr>
              <a:t>convex</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optimization</a:t>
            </a:r>
            <a:endParaRPr lang="fr-CH" sz="4400" dirty="0">
              <a:latin typeface="Arial Narrow" pitchFamily="34" charset="0"/>
              <a:cs typeface="ＭＳ Ｐゴシック" charset="0"/>
            </a:endParaRPr>
          </a:p>
          <a:p>
            <a:pPr marL="1079500" lvl="0" indent="-568325" eaLnBrk="0" hangingPunct="0">
              <a:buClr>
                <a:srgbClr val="FF0000"/>
              </a:buClr>
              <a:buSzPct val="150000"/>
              <a:defRPr/>
            </a:pPr>
            <a:r>
              <a:rPr lang="fr-CH" sz="4800" b="1" dirty="0">
                <a:latin typeface="Arial Narrow" pitchFamily="34" charset="0"/>
                <a:cs typeface="ＭＳ Ｐゴシック" charset="0"/>
              </a:rPr>
              <a:t>9.6. </a:t>
            </a:r>
            <a:r>
              <a:rPr lang="fr-CH" sz="4800" b="1" dirty="0" err="1">
                <a:latin typeface="Arial Narrow" pitchFamily="34" charset="0"/>
                <a:cs typeface="ＭＳ Ｐゴシック" charset="0"/>
              </a:rPr>
              <a:t>Modeling</a:t>
            </a:r>
            <a:r>
              <a:rPr lang="fr-CH" sz="4800" b="1" dirty="0">
                <a:latin typeface="Arial Narrow" pitchFamily="34" charset="0"/>
                <a:cs typeface="ＭＳ Ｐゴシック" charset="0"/>
              </a:rPr>
              <a:t> in vitro data</a:t>
            </a:r>
          </a:p>
          <a:p>
            <a:pPr marL="1079500" lvl="0" indent="-568325" eaLnBrk="0" hangingPunct="0">
              <a:buClr>
                <a:srgbClr val="FF0000"/>
              </a:buClr>
              <a:buSzPct val="150000"/>
              <a:defRPr/>
            </a:pPr>
            <a:r>
              <a:rPr lang="fr-CH" sz="4400" dirty="0">
                <a:latin typeface="Arial Narrow" pitchFamily="34" charset="0"/>
                <a:cs typeface="ＭＳ Ｐゴシック" charset="0"/>
              </a:rPr>
              <a:t>         -  how long </a:t>
            </a:r>
            <a:r>
              <a:rPr lang="fr-CH" sz="4400" dirty="0" err="1">
                <a:latin typeface="Arial Narrow" pitchFamily="34" charset="0"/>
                <a:cs typeface="ＭＳ Ｐゴシック" charset="0"/>
              </a:rPr>
              <a:t>lasts</a:t>
            </a:r>
            <a:r>
              <a:rPr lang="fr-CH" sz="4400" dirty="0">
                <a:latin typeface="Arial Narrow" pitchFamily="34" charset="0"/>
                <a:cs typeface="ＭＳ Ｐゴシック" charset="0"/>
              </a:rPr>
              <a:t> the </a:t>
            </a:r>
            <a:r>
              <a:rPr lang="fr-CH" sz="4400" dirty="0" err="1">
                <a:latin typeface="Arial Narrow" pitchFamily="34" charset="0"/>
                <a:cs typeface="ＭＳ Ｐゴシック" charset="0"/>
              </a:rPr>
              <a:t>effect</a:t>
            </a:r>
            <a:r>
              <a:rPr lang="fr-CH" sz="4400" dirty="0">
                <a:latin typeface="Arial Narrow" pitchFamily="34" charset="0"/>
                <a:cs typeface="ＭＳ Ｐゴシック" charset="0"/>
              </a:rPr>
              <a:t> of a </a:t>
            </a:r>
            <a:r>
              <a:rPr lang="fr-CH" sz="4400" dirty="0" err="1">
                <a:latin typeface="Arial Narrow" pitchFamily="34" charset="0"/>
                <a:cs typeface="ＭＳ Ｐゴシック" charset="0"/>
              </a:rPr>
              <a:t>spike</a:t>
            </a:r>
            <a:r>
              <a:rPr lang="fr-CH" sz="4400" dirty="0">
                <a:latin typeface="Arial Narrow" pitchFamily="34" charset="0"/>
                <a:cs typeface="ＭＳ Ｐゴシック" charset="0"/>
              </a:rPr>
              <a:t>?</a:t>
            </a:r>
          </a:p>
          <a:p>
            <a:pPr marL="1079500" lvl="0" indent="-568325" eaLnBrk="0" hangingPunct="0">
              <a:buClr>
                <a:srgbClr val="FF0000"/>
              </a:buClr>
              <a:buSzPct val="150000"/>
              <a:defRPr/>
            </a:pPr>
            <a:endParaRPr lang="fr-CH" sz="4400" dirty="0">
              <a:latin typeface="Arial Narrow" pitchFamily="34" charset="0"/>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9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3: Spike Response Model (SRM)</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sp>
        <p:nvSpPr>
          <p:cNvPr id="9" name="Rounded Rectangle 8"/>
          <p:cNvSpPr/>
          <p:nvPr/>
        </p:nvSpPr>
        <p:spPr>
          <a:xfrm>
            <a:off x="11245517" y="4547937"/>
            <a:ext cx="10265694" cy="1660358"/>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12"/>
          <p:cNvGrpSpPr/>
          <p:nvPr/>
        </p:nvGrpSpPr>
        <p:grpSpPr>
          <a:xfrm>
            <a:off x="11149262" y="1509570"/>
            <a:ext cx="312822" cy="659981"/>
            <a:chOff x="11381873" y="2275724"/>
            <a:chExt cx="312822" cy="659981"/>
          </a:xfrm>
        </p:grpSpPr>
        <p:cxnSp>
          <p:nvCxnSpPr>
            <p:cNvPr id="11" name="Straight Connector 1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11157284" y="3202002"/>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266" name="Picture 2"/>
          <p:cNvPicPr>
            <a:picLocks noChangeAspect="1" noChangeArrowheads="1"/>
          </p:cNvPicPr>
          <p:nvPr/>
        </p:nvPicPr>
        <p:blipFill>
          <a:blip r:embed="rId4" cstate="print"/>
          <a:srcRect/>
          <a:stretch>
            <a:fillRect/>
          </a:stretch>
        </p:blipFill>
        <p:spPr bwMode="auto">
          <a:xfrm>
            <a:off x="764505" y="3117351"/>
            <a:ext cx="12952856" cy="4422092"/>
          </a:xfrm>
          <a:prstGeom prst="rect">
            <a:avLst/>
          </a:prstGeom>
          <a:noFill/>
          <a:ln w="9525">
            <a:noFill/>
            <a:miter lim="800000"/>
            <a:headEnd/>
            <a:tailEnd/>
          </a:ln>
        </p:spPr>
      </p:pic>
      <p:graphicFrame>
        <p:nvGraphicFramePr>
          <p:cNvPr id="395267" name="Object 3"/>
          <p:cNvGraphicFramePr>
            <a:graphicFrameLocks noChangeAspect="1"/>
          </p:cNvGraphicFramePr>
          <p:nvPr/>
        </p:nvGraphicFramePr>
        <p:xfrm>
          <a:off x="1274974" y="1610243"/>
          <a:ext cx="11371707" cy="1665317"/>
        </p:xfrm>
        <a:graphic>
          <a:graphicData uri="http://schemas.openxmlformats.org/presentationml/2006/ole">
            <mc:AlternateContent xmlns:mc="http://schemas.openxmlformats.org/markup-compatibility/2006">
              <mc:Choice xmlns:v="urn:schemas-microsoft-com:vml" Requires="v">
                <p:oleObj spid="_x0000_s204846" name="Equation" r:id="rId5" imgW="2476440" imgH="393480" progId="Equation.DSMT4">
                  <p:embed/>
                </p:oleObj>
              </mc:Choice>
              <mc:Fallback>
                <p:oleObj name="Equation" r:id="rId5" imgW="2476440" imgH="39348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4974" y="1610243"/>
                        <a:ext cx="11371707"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594347" y="206672"/>
            <a:ext cx="18761607" cy="1241234"/>
          </a:xfrm>
          <a:prstGeom prst="rect">
            <a:avLst/>
          </a:prstGeom>
          <a:noFill/>
        </p:spPr>
        <p:txBody>
          <a:bodyPr wrap="none" lIns="192911" tIns="96455" rIns="192911" bIns="96455" rtlCol="0">
            <a:spAutoFit/>
          </a:bodyPr>
          <a:lstStyle/>
          <a:p>
            <a:r>
              <a:rPr lang="en-US" sz="6800" b="1" dirty="0"/>
              <a:t>Exponential versus Leaky Integrate-and-Fire</a:t>
            </a:r>
          </a:p>
        </p:txBody>
      </p:sp>
      <p:sp>
        <p:nvSpPr>
          <p:cNvPr id="6" name="Oval 5"/>
          <p:cNvSpPr/>
          <p:nvPr/>
        </p:nvSpPr>
        <p:spPr bwMode="auto">
          <a:xfrm>
            <a:off x="8944440" y="2503426"/>
            <a:ext cx="1017708" cy="1020780"/>
          </a:xfrm>
          <a:prstGeom prst="ellipse">
            <a:avLst/>
          </a:prstGeom>
          <a:noFill/>
          <a:ln w="7620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2" name="Group 13"/>
          <p:cNvGrpSpPr/>
          <p:nvPr/>
        </p:nvGrpSpPr>
        <p:grpSpPr>
          <a:xfrm>
            <a:off x="1445127" y="8039439"/>
            <a:ext cx="6664157" cy="2878600"/>
            <a:chOff x="1445127" y="8039439"/>
            <a:chExt cx="6664157" cy="2878600"/>
          </a:xfrm>
        </p:grpSpPr>
        <p:graphicFrame>
          <p:nvGraphicFramePr>
            <p:cNvPr id="395268" name="Object 4"/>
            <p:cNvGraphicFramePr>
              <a:graphicFrameLocks noChangeAspect="1"/>
            </p:cNvGraphicFramePr>
            <p:nvPr/>
          </p:nvGraphicFramePr>
          <p:xfrm>
            <a:off x="1445130" y="8039439"/>
            <a:ext cx="6664154" cy="1665317"/>
          </p:xfrm>
          <a:graphic>
            <a:graphicData uri="http://schemas.openxmlformats.org/presentationml/2006/ole">
              <mc:AlternateContent xmlns:mc="http://schemas.openxmlformats.org/markup-compatibility/2006">
                <mc:Choice xmlns:v="urn:schemas-microsoft-com:vml" Requires="v">
                  <p:oleObj spid="_x0000_s204847" name="Equation" r:id="rId7" imgW="1562040" imgH="393480" progId="Equation.DSMT4">
                    <p:embed/>
                  </p:oleObj>
                </mc:Choice>
                <mc:Fallback>
                  <p:oleObj name="Equation" r:id="rId7" imgW="1562040" imgH="39348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5130" y="8039439"/>
                          <a:ext cx="6664154"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9"/>
            <p:cNvGrpSpPr/>
            <p:nvPr/>
          </p:nvGrpSpPr>
          <p:grpSpPr>
            <a:xfrm>
              <a:off x="1445127" y="10036000"/>
              <a:ext cx="4124387" cy="882039"/>
              <a:chOff x="3851920" y="6093298"/>
              <a:chExt cx="1745388" cy="497767"/>
            </a:xfrm>
          </p:grpSpPr>
          <p:graphicFrame>
            <p:nvGraphicFramePr>
              <p:cNvPr id="395269" name="Object 5"/>
              <p:cNvGraphicFramePr>
                <a:graphicFrameLocks noChangeAspect="1"/>
              </p:cNvGraphicFramePr>
              <p:nvPr/>
            </p:nvGraphicFramePr>
            <p:xfrm>
              <a:off x="5200433" y="6106877"/>
              <a:ext cx="396875" cy="484188"/>
            </p:xfrm>
            <a:graphic>
              <a:graphicData uri="http://schemas.openxmlformats.org/presentationml/2006/ole">
                <mc:AlternateContent xmlns:mc="http://schemas.openxmlformats.org/markup-compatibility/2006">
                  <mc:Choice xmlns:v="urn:schemas-microsoft-com:vml" Requires="v">
                    <p:oleObj spid="_x0000_s204848" name="Equation" r:id="rId9" imgW="164880" imgH="203040" progId="Equation.DSMT4">
                      <p:embed/>
                    </p:oleObj>
                  </mc:Choice>
                  <mc:Fallback>
                    <p:oleObj name="Equation" r:id="rId9" imgW="164880" imgH="203040"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00433" y="6106877"/>
                            <a:ext cx="396875"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3851920" y="6093298"/>
                <a:ext cx="1331776" cy="468962"/>
              </a:xfrm>
              <a:prstGeom prst="rect">
                <a:avLst/>
              </a:prstGeom>
              <a:noFill/>
            </p:spPr>
            <p:txBody>
              <a:bodyPr wrap="none" rtlCol="0">
                <a:spAutoFit/>
              </a:bodyPr>
              <a:lstStyle/>
              <a:p>
                <a:r>
                  <a:rPr lang="en-US" sz="4800" dirty="0"/>
                  <a:t>Reset if u=</a:t>
                </a:r>
              </a:p>
            </p:txBody>
          </p:sp>
        </p:grpSp>
      </p:grpSp>
      <p:grpSp>
        <p:nvGrpSpPr>
          <p:cNvPr id="4" name="Group 14"/>
          <p:cNvGrpSpPr/>
          <p:nvPr/>
        </p:nvGrpSpPr>
        <p:grpSpPr>
          <a:xfrm>
            <a:off x="15397955" y="2067475"/>
            <a:ext cx="11885814" cy="5471969"/>
            <a:chOff x="15397955" y="2067475"/>
            <a:chExt cx="11885814" cy="5471969"/>
          </a:xfrm>
        </p:grpSpPr>
        <p:pic>
          <p:nvPicPr>
            <p:cNvPr id="11" name="Picture 7"/>
            <p:cNvPicPr>
              <a:picLocks noChangeAspect="1" noChangeArrowheads="1"/>
            </p:cNvPicPr>
            <p:nvPr/>
          </p:nvPicPr>
          <p:blipFill>
            <a:blip r:embed="rId11" cstate="print"/>
            <a:srcRect/>
            <a:stretch>
              <a:fillRect/>
            </a:stretch>
          </p:blipFill>
          <p:spPr bwMode="auto">
            <a:xfrm>
              <a:off x="15582889" y="2620472"/>
              <a:ext cx="11700880" cy="4918972"/>
            </a:xfrm>
            <a:prstGeom prst="rect">
              <a:avLst/>
            </a:prstGeom>
            <a:noFill/>
            <a:ln w="9525">
              <a:noFill/>
              <a:miter lim="800000"/>
              <a:headEnd/>
              <a:tailEnd/>
            </a:ln>
          </p:spPr>
        </p:pic>
        <p:sp>
          <p:nvSpPr>
            <p:cNvPr id="12" name="TextBox 11"/>
            <p:cNvSpPr txBox="1"/>
            <p:nvPr/>
          </p:nvSpPr>
          <p:spPr>
            <a:xfrm>
              <a:off x="15397955" y="2067475"/>
              <a:ext cx="4847541" cy="871902"/>
            </a:xfrm>
            <a:prstGeom prst="rect">
              <a:avLst/>
            </a:prstGeom>
            <a:noFill/>
          </p:spPr>
          <p:txBody>
            <a:bodyPr wrap="none" lIns="192911" tIns="96455" rIns="192911" bIns="96455" rtlCol="0">
              <a:spAutoFit/>
            </a:bodyPr>
            <a:lstStyle/>
            <a:p>
              <a:r>
                <a:rPr lang="en-US" sz="4400" i="1" dirty="0" err="1"/>
                <a:t>Badel</a:t>
              </a:r>
              <a:r>
                <a:rPr lang="en-US" sz="4400" i="1" dirty="0"/>
                <a:t> et al (2008)</a:t>
              </a:r>
            </a:p>
          </p:txBody>
        </p:sp>
        <p:graphicFrame>
          <p:nvGraphicFramePr>
            <p:cNvPr id="395270" name="Object 6"/>
            <p:cNvGraphicFramePr>
              <a:graphicFrameLocks noChangeAspect="1"/>
            </p:cNvGraphicFramePr>
            <p:nvPr/>
          </p:nvGraphicFramePr>
          <p:xfrm>
            <a:off x="17532810" y="3634716"/>
            <a:ext cx="1910215" cy="751080"/>
          </p:xfrm>
          <a:graphic>
            <a:graphicData uri="http://schemas.openxmlformats.org/presentationml/2006/ole">
              <mc:AlternateContent xmlns:mc="http://schemas.openxmlformats.org/markup-compatibility/2006">
                <mc:Choice xmlns:v="urn:schemas-microsoft-com:vml" Requires="v">
                  <p:oleObj spid="_x0000_s204849" name="Equation" r:id="rId12" imgW="596880" imgH="177480" progId="Equation.DSMT4">
                    <p:embed/>
                  </p:oleObj>
                </mc:Choice>
                <mc:Fallback>
                  <p:oleObj name="Equation" r:id="rId12" imgW="596880" imgH="177480" progId="Equation.DSMT4">
                    <p:embed/>
                    <p:pic>
                      <p:nvPicPr>
                        <p:cNvPr id="0"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532810" y="3634716"/>
                          <a:ext cx="1910215" cy="751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bwMode="auto">
            <a:xfrm>
              <a:off x="17402465" y="3507119"/>
              <a:ext cx="2249400" cy="1020780"/>
            </a:xfrm>
            <a:prstGeom prst="ellipse">
              <a:avLst/>
            </a:prstGeom>
            <a:noFill/>
            <a:ln w="7620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sp>
        <p:nvSpPr>
          <p:cNvPr id="16" name="Rectangle 15"/>
          <p:cNvSpPr/>
          <p:nvPr/>
        </p:nvSpPr>
        <p:spPr>
          <a:xfrm>
            <a:off x="9157459" y="9196924"/>
            <a:ext cx="9119804" cy="1015663"/>
          </a:xfrm>
          <a:prstGeom prst="rect">
            <a:avLst/>
          </a:prstGeom>
        </p:spPr>
        <p:txBody>
          <a:bodyPr wrap="none">
            <a:spAutoFit/>
          </a:bodyPr>
          <a:lstStyle/>
          <a:p>
            <a:r>
              <a:rPr lang="en-US" sz="6000" b="1" dirty="0">
                <a:solidFill>
                  <a:srgbClr val="FF0000"/>
                </a:solidFill>
              </a:rPr>
              <a:t>Leaky Integrate-and-Fire</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0" name="Object 2"/>
          <p:cNvGraphicFramePr>
            <a:graphicFrameLocks noChangeAspect="1"/>
          </p:cNvGraphicFramePr>
          <p:nvPr/>
        </p:nvGraphicFramePr>
        <p:xfrm>
          <a:off x="5630779" y="1333222"/>
          <a:ext cx="10443524" cy="1665317"/>
        </p:xfrm>
        <a:graphic>
          <a:graphicData uri="http://schemas.openxmlformats.org/presentationml/2006/ole">
            <mc:AlternateContent xmlns:mc="http://schemas.openxmlformats.org/markup-compatibility/2006">
              <mc:Choice xmlns:v="urn:schemas-microsoft-com:vml" Requires="v">
                <p:oleObj spid="_x0000_s205881" name="Equation" r:id="rId4" imgW="2209680" imgH="393480" progId="Equation.DSMT4">
                  <p:embed/>
                </p:oleObj>
              </mc:Choice>
              <mc:Fallback>
                <p:oleObj name="Equation" r:id="rId4" imgW="2209680" imgH="3934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0779" y="1333222"/>
                        <a:ext cx="10443524"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32" name="Object 4"/>
          <p:cNvGraphicFramePr>
            <a:graphicFrameLocks noChangeAspect="1"/>
          </p:cNvGraphicFramePr>
          <p:nvPr/>
        </p:nvGraphicFramePr>
        <p:xfrm>
          <a:off x="4981078" y="2992913"/>
          <a:ext cx="13039422" cy="1665317"/>
        </p:xfrm>
        <a:graphic>
          <a:graphicData uri="http://schemas.openxmlformats.org/presentationml/2006/ole">
            <mc:AlternateContent xmlns:mc="http://schemas.openxmlformats.org/markup-compatibility/2006">
              <mc:Choice xmlns:v="urn:schemas-microsoft-com:vml" Requires="v">
                <p:oleObj spid="_x0000_s205882" name="Equation" r:id="rId6" imgW="2793960" imgH="393480" progId="Equation.DSMT4">
                  <p:embed/>
                </p:oleObj>
              </mc:Choice>
              <mc:Fallback>
                <p:oleObj name="Equation" r:id="rId6" imgW="2793960" imgH="3934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1078" y="2992913"/>
                        <a:ext cx="13039422"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8"/>
          <p:cNvGrpSpPr/>
          <p:nvPr/>
        </p:nvGrpSpPr>
        <p:grpSpPr>
          <a:xfrm>
            <a:off x="8421542" y="4268580"/>
            <a:ext cx="9188446" cy="4083120"/>
            <a:chOff x="2987824" y="3501008"/>
            <a:chExt cx="3888432" cy="2304256"/>
          </a:xfrm>
        </p:grpSpPr>
        <p:cxnSp>
          <p:nvCxnSpPr>
            <p:cNvPr id="13" name="Straight Arrow Connector 12"/>
            <p:cNvCxnSpPr/>
            <p:nvPr/>
          </p:nvCxnSpPr>
          <p:spPr bwMode="auto">
            <a:xfrm flipH="1" flipV="1">
              <a:off x="4932040" y="3501008"/>
              <a:ext cx="0" cy="12241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380933" name="Object 5"/>
            <p:cNvGraphicFramePr>
              <a:graphicFrameLocks noChangeAspect="1"/>
            </p:cNvGraphicFramePr>
            <p:nvPr/>
          </p:nvGraphicFramePr>
          <p:xfrm>
            <a:off x="3034680" y="5259164"/>
            <a:ext cx="457200" cy="546100"/>
          </p:xfrm>
          <a:graphic>
            <a:graphicData uri="http://schemas.openxmlformats.org/presentationml/2006/ole">
              <mc:AlternateContent xmlns:mc="http://schemas.openxmlformats.org/markup-compatibility/2006">
                <mc:Choice xmlns:v="urn:schemas-microsoft-com:vml" Requires="v">
                  <p:oleObj spid="_x0000_s205883" name="Equation" r:id="rId8" imgW="190440" imgH="228600" progId="Equation.DSMT4">
                    <p:embed/>
                  </p:oleObj>
                </mc:Choice>
                <mc:Fallback>
                  <p:oleObj name="Equation" r:id="rId8" imgW="190440" imgH="2286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4680" y="5259164"/>
                          <a:ext cx="4572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3491880" y="5229200"/>
              <a:ext cx="3052802" cy="564492"/>
            </a:xfrm>
            <a:prstGeom prst="rect">
              <a:avLst/>
            </a:prstGeom>
            <a:noFill/>
          </p:spPr>
          <p:txBody>
            <a:bodyPr wrap="none" rtlCol="0">
              <a:spAutoFit/>
            </a:bodyPr>
            <a:lstStyle/>
            <a:p>
              <a:r>
                <a:rPr lang="en-US" sz="5900" dirty="0"/>
                <a:t>jumps by an amount </a:t>
              </a:r>
            </a:p>
          </p:txBody>
        </p:sp>
        <p:graphicFrame>
          <p:nvGraphicFramePr>
            <p:cNvPr id="380934" name="Object 6"/>
            <p:cNvGraphicFramePr>
              <a:graphicFrameLocks noChangeAspect="1"/>
            </p:cNvGraphicFramePr>
            <p:nvPr/>
          </p:nvGraphicFramePr>
          <p:xfrm>
            <a:off x="6479381" y="5259164"/>
            <a:ext cx="396875" cy="546100"/>
          </p:xfrm>
          <a:graphic>
            <a:graphicData uri="http://schemas.openxmlformats.org/presentationml/2006/ole">
              <mc:AlternateContent xmlns:mc="http://schemas.openxmlformats.org/markup-compatibility/2006">
                <mc:Choice xmlns:v="urn:schemas-microsoft-com:vml" Requires="v">
                  <p:oleObj spid="_x0000_s205884" name="Equation" r:id="rId10" imgW="164880" imgH="228600" progId="Equation.DSMT4">
                    <p:embed/>
                  </p:oleObj>
                </mc:Choice>
                <mc:Fallback>
                  <p:oleObj name="Equation" r:id="rId10" imgW="164880" imgH="22860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9381" y="5259164"/>
                          <a:ext cx="39687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2987824" y="4797152"/>
              <a:ext cx="2340513" cy="564492"/>
            </a:xfrm>
            <a:prstGeom prst="rect">
              <a:avLst/>
            </a:prstGeom>
            <a:noFill/>
          </p:spPr>
          <p:txBody>
            <a:bodyPr wrap="none" rtlCol="0">
              <a:spAutoFit/>
            </a:bodyPr>
            <a:lstStyle/>
            <a:p>
              <a:r>
                <a:rPr lang="en-US" sz="5900" dirty="0"/>
                <a:t>after each spike</a:t>
              </a:r>
            </a:p>
          </p:txBody>
        </p:sp>
      </p:grpSp>
      <p:grpSp>
        <p:nvGrpSpPr>
          <p:cNvPr id="3" name="Group 22"/>
          <p:cNvGrpSpPr/>
          <p:nvPr/>
        </p:nvGrpSpPr>
        <p:grpSpPr>
          <a:xfrm>
            <a:off x="3316850" y="6310140"/>
            <a:ext cx="13355314" cy="3524206"/>
            <a:chOff x="827584" y="4797152"/>
            <a:chExt cx="5651797" cy="1988840"/>
          </a:xfrm>
        </p:grpSpPr>
        <p:graphicFrame>
          <p:nvGraphicFramePr>
            <p:cNvPr id="380935" name="Object 7"/>
            <p:cNvGraphicFramePr>
              <a:graphicFrameLocks noChangeAspect="1"/>
            </p:cNvGraphicFramePr>
            <p:nvPr/>
          </p:nvGraphicFramePr>
          <p:xfrm>
            <a:off x="3040063" y="6020743"/>
            <a:ext cx="3439318" cy="546100"/>
          </p:xfrm>
          <a:graphic>
            <a:graphicData uri="http://schemas.openxmlformats.org/presentationml/2006/ole">
              <mc:AlternateContent xmlns:mc="http://schemas.openxmlformats.org/markup-compatibility/2006">
                <mc:Choice xmlns:v="urn:schemas-microsoft-com:vml" Requires="v">
                  <p:oleObj spid="_x0000_s205885" name="Equation" r:id="rId12" imgW="1981080" imgH="228600" progId="Equation.DSMT4">
                    <p:embed/>
                  </p:oleObj>
                </mc:Choice>
                <mc:Fallback>
                  <p:oleObj name="Equation" r:id="rId12" imgW="1981080" imgH="22860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0063" y="6020743"/>
                          <a:ext cx="3439318"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Left Brace 20"/>
            <p:cNvSpPr/>
            <p:nvPr/>
          </p:nvSpPr>
          <p:spPr bwMode="auto">
            <a:xfrm>
              <a:off x="2699792" y="4797152"/>
              <a:ext cx="216024" cy="198884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2" name="TextBox 21"/>
            <p:cNvSpPr txBox="1"/>
            <p:nvPr/>
          </p:nvSpPr>
          <p:spPr>
            <a:xfrm>
              <a:off x="827584" y="5373216"/>
              <a:ext cx="1710877" cy="1042138"/>
            </a:xfrm>
            <a:prstGeom prst="rect">
              <a:avLst/>
            </a:prstGeom>
            <a:noFill/>
          </p:spPr>
          <p:txBody>
            <a:bodyPr wrap="none" rtlCol="0">
              <a:spAutoFit/>
            </a:bodyPr>
            <a:lstStyle/>
            <a:p>
              <a:r>
                <a:rPr lang="en-US" dirty="0"/>
                <a:t>SPIKE AND</a:t>
              </a:r>
              <a:br>
                <a:rPr lang="en-US" dirty="0"/>
              </a:br>
              <a:r>
                <a:rPr lang="en-US" dirty="0"/>
                <a:t>RESET</a:t>
              </a:r>
            </a:p>
          </p:txBody>
        </p:sp>
      </p:grpSp>
      <p:cxnSp>
        <p:nvCxnSpPr>
          <p:cNvPr id="20" name="Straight Arrow Connector 19"/>
          <p:cNvCxnSpPr/>
          <p:nvPr/>
        </p:nvCxnSpPr>
        <p:spPr bwMode="auto">
          <a:xfrm flipH="1" flipV="1">
            <a:off x="11243727" y="9372480"/>
            <a:ext cx="170156" cy="6379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 name="TextBox 22"/>
          <p:cNvSpPr txBox="1"/>
          <p:nvPr/>
        </p:nvSpPr>
        <p:spPr>
          <a:xfrm>
            <a:off x="10463420" y="10138067"/>
            <a:ext cx="6650919" cy="1071957"/>
          </a:xfrm>
          <a:prstGeom prst="rect">
            <a:avLst/>
          </a:prstGeom>
          <a:noFill/>
        </p:spPr>
        <p:txBody>
          <a:bodyPr wrap="none" lIns="192911" tIns="96455" rIns="192911" bIns="96455" rtlCol="0">
            <a:spAutoFit/>
          </a:bodyPr>
          <a:lstStyle/>
          <a:p>
            <a:r>
              <a:rPr lang="en-US" dirty="0"/>
              <a:t>Dynamic  threshold</a:t>
            </a:r>
          </a:p>
        </p:txBody>
      </p:sp>
      <p:sp>
        <p:nvSpPr>
          <p:cNvPr id="17"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Adaptive leaky integrate-and-fire</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9" name="Straight Connector 18"/>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0" name="Object 2"/>
          <p:cNvGraphicFramePr>
            <a:graphicFrameLocks noChangeAspect="1"/>
          </p:cNvGraphicFramePr>
          <p:nvPr/>
        </p:nvGraphicFramePr>
        <p:xfrm>
          <a:off x="2283452" y="1561409"/>
          <a:ext cx="9248301" cy="1665317"/>
        </p:xfrm>
        <a:graphic>
          <a:graphicData uri="http://schemas.openxmlformats.org/presentationml/2006/ole">
            <mc:AlternateContent xmlns:mc="http://schemas.openxmlformats.org/markup-compatibility/2006">
              <mc:Choice xmlns:v="urn:schemas-microsoft-com:vml" Requires="v">
                <p:oleObj spid="_x0000_s206894" name="Equation" r:id="rId4" imgW="2209680" imgH="393480" progId="Equation.DSMT4">
                  <p:embed/>
                </p:oleObj>
              </mc:Choice>
              <mc:Fallback>
                <p:oleObj name="Equation" r:id="rId4" imgW="2209680" imgH="3934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3452" y="1561409"/>
                        <a:ext cx="9248301"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0932" name="Object 4"/>
          <p:cNvGraphicFramePr>
            <a:graphicFrameLocks noChangeAspect="1"/>
          </p:cNvGraphicFramePr>
          <p:nvPr/>
        </p:nvGraphicFramePr>
        <p:xfrm>
          <a:off x="1574460" y="3221100"/>
          <a:ext cx="11687016" cy="1665317"/>
        </p:xfrm>
        <a:graphic>
          <a:graphicData uri="http://schemas.openxmlformats.org/presentationml/2006/ole">
            <mc:AlternateContent xmlns:mc="http://schemas.openxmlformats.org/markup-compatibility/2006">
              <mc:Choice xmlns:v="urn:schemas-microsoft-com:vml" Requires="v">
                <p:oleObj spid="_x0000_s206895" name="Equation" r:id="rId6" imgW="2793960" imgH="393480" progId="Equation.DSMT4">
                  <p:embed/>
                </p:oleObj>
              </mc:Choice>
              <mc:Fallback>
                <p:oleObj name="Equation" r:id="rId6" imgW="2793960" imgH="3934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4460" y="3221100"/>
                        <a:ext cx="11687016"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ounded Rectangle 16"/>
          <p:cNvSpPr/>
          <p:nvPr/>
        </p:nvSpPr>
        <p:spPr bwMode="auto">
          <a:xfrm>
            <a:off x="697827" y="1434427"/>
            <a:ext cx="12681593" cy="3827925"/>
          </a:xfrm>
          <a:prstGeom prst="roundRect">
            <a:avLst/>
          </a:prstGeom>
          <a:noFill/>
          <a:ln w="5715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9" name="TextBox 18"/>
          <p:cNvSpPr txBox="1"/>
          <p:nvPr/>
        </p:nvSpPr>
        <p:spPr>
          <a:xfrm>
            <a:off x="934661" y="5631309"/>
            <a:ext cx="13702530" cy="1102735"/>
          </a:xfrm>
          <a:prstGeom prst="rect">
            <a:avLst/>
          </a:prstGeom>
          <a:noFill/>
        </p:spPr>
        <p:txBody>
          <a:bodyPr wrap="none" lIns="192911" tIns="96455" rIns="192911" bIns="96455" rtlCol="0">
            <a:spAutoFit/>
          </a:bodyPr>
          <a:lstStyle/>
          <a:p>
            <a:r>
              <a:rPr lang="en-US" sz="5900" b="1" dirty="0"/>
              <a:t>Linear equation </a:t>
            </a:r>
            <a:r>
              <a:rPr lang="en-US" sz="5900" b="1" dirty="0">
                <a:sym typeface="Wingdings" pitchFamily="2" charset="2"/>
              </a:rPr>
              <a:t> can be integrated!</a:t>
            </a:r>
            <a:endParaRPr lang="en-US" sz="5900" b="1" dirty="0"/>
          </a:p>
        </p:txBody>
      </p:sp>
      <p:graphicFrame>
        <p:nvGraphicFramePr>
          <p:cNvPr id="397319" name="Object 7"/>
          <p:cNvGraphicFramePr>
            <a:graphicFrameLocks noChangeAspect="1"/>
          </p:cNvGraphicFramePr>
          <p:nvPr/>
        </p:nvGraphicFramePr>
        <p:xfrm>
          <a:off x="1445130" y="6779601"/>
          <a:ext cx="9455481" cy="1986003"/>
        </p:xfrm>
        <a:graphic>
          <a:graphicData uri="http://schemas.openxmlformats.org/presentationml/2006/ole">
            <mc:AlternateContent xmlns:mc="http://schemas.openxmlformats.org/markup-compatibility/2006">
              <mc:Choice xmlns:v="urn:schemas-microsoft-com:vml" Requires="v">
                <p:oleObj spid="_x0000_s206896" name="Equation" r:id="rId8" imgW="2323800" imgH="469800" progId="Equation.DSMT4">
                  <p:embed/>
                </p:oleObj>
              </mc:Choice>
              <mc:Fallback>
                <p:oleObj name="Equation" r:id="rId8" imgW="2323800" imgH="4698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5130" y="6779601"/>
                        <a:ext cx="9455481" cy="19860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7320" name="Object 8"/>
          <p:cNvGraphicFramePr>
            <a:graphicFrameLocks noChangeAspect="1"/>
          </p:cNvGraphicFramePr>
          <p:nvPr/>
        </p:nvGraphicFramePr>
        <p:xfrm>
          <a:off x="1574460" y="9076442"/>
          <a:ext cx="6215172" cy="1181475"/>
        </p:xfrm>
        <a:graphic>
          <a:graphicData uri="http://schemas.openxmlformats.org/presentationml/2006/ole">
            <mc:AlternateContent xmlns:mc="http://schemas.openxmlformats.org/markup-compatibility/2006">
              <mc:Choice xmlns:v="urn:schemas-microsoft-com:vml" Requires="v">
                <p:oleObj spid="_x0000_s206897" name="Equation" r:id="rId10" imgW="1511280" imgH="279360" progId="Equation.DSMT4">
                  <p:embed/>
                </p:oleObj>
              </mc:Choice>
              <mc:Fallback>
                <p:oleObj name="Equation" r:id="rId10" imgW="1511280" imgH="27936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4460" y="9076442"/>
                        <a:ext cx="6215172" cy="118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10580346" y="7973707"/>
            <a:ext cx="11027117" cy="1102735"/>
          </a:xfrm>
          <a:prstGeom prst="rect">
            <a:avLst/>
          </a:prstGeom>
          <a:noFill/>
        </p:spPr>
        <p:txBody>
          <a:bodyPr wrap="none" lIns="192911" tIns="96455" rIns="192911" bIns="96455" rtlCol="0">
            <a:spAutoFit/>
          </a:bodyPr>
          <a:lstStyle/>
          <a:p>
            <a:r>
              <a:rPr lang="en-US" sz="5900" b="1" dirty="0"/>
              <a:t>Spike Response Model (SRM)</a:t>
            </a:r>
          </a:p>
        </p:txBody>
      </p:sp>
      <p:sp>
        <p:nvSpPr>
          <p:cNvPr id="25" name="TextBox 24"/>
          <p:cNvSpPr txBox="1"/>
          <p:nvPr/>
        </p:nvSpPr>
        <p:spPr>
          <a:xfrm>
            <a:off x="12396352" y="8739293"/>
            <a:ext cx="7346623" cy="1071957"/>
          </a:xfrm>
          <a:prstGeom prst="rect">
            <a:avLst/>
          </a:prstGeom>
          <a:noFill/>
        </p:spPr>
        <p:txBody>
          <a:bodyPr wrap="none" lIns="192911" tIns="96455" rIns="192911" bIns="96455" rtlCol="0">
            <a:spAutoFit/>
          </a:bodyPr>
          <a:lstStyle/>
          <a:p>
            <a:r>
              <a:rPr lang="en-US" dirty="0"/>
              <a:t>Gerstner et al. (1996)</a:t>
            </a:r>
          </a:p>
        </p:txBody>
      </p:sp>
      <p:sp>
        <p:nvSpPr>
          <p:cNvPr id="1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Adaptive leaky I&amp;F and SRM</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 name="Straight Connector 1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637191" y="2286000"/>
            <a:ext cx="3640740" cy="1846659"/>
          </a:xfrm>
          <a:prstGeom prst="rect">
            <a:avLst/>
          </a:prstGeom>
          <a:noFill/>
        </p:spPr>
        <p:txBody>
          <a:bodyPr wrap="none" rtlCol="0">
            <a:spAutoFit/>
          </a:bodyPr>
          <a:lstStyle/>
          <a:p>
            <a:r>
              <a:rPr lang="en-US" dirty="0">
                <a:solidFill>
                  <a:srgbClr val="FF0000"/>
                </a:solidFill>
              </a:rPr>
              <a:t>Adaptive </a:t>
            </a:r>
          </a:p>
          <a:p>
            <a:r>
              <a:rPr lang="en-US" dirty="0">
                <a:solidFill>
                  <a:srgbClr val="FF0000"/>
                </a:solidFill>
              </a:rPr>
              <a:t>  leaky I&amp;F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3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5134" name="Line 20"/>
          <p:cNvSpPr>
            <a:spLocks noChangeShapeType="1"/>
          </p:cNvSpPr>
          <p:nvPr/>
        </p:nvSpPr>
        <p:spPr bwMode="auto">
          <a:xfrm>
            <a:off x="9531042" y="7488300"/>
            <a:ext cx="9903421" cy="0"/>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grpSp>
        <p:nvGrpSpPr>
          <p:cNvPr id="2" name="Group 24"/>
          <p:cNvGrpSpPr>
            <a:grpSpLocks/>
          </p:cNvGrpSpPr>
          <p:nvPr/>
        </p:nvGrpSpPr>
        <p:grpSpPr bwMode="auto">
          <a:xfrm>
            <a:off x="9531043" y="4517735"/>
            <a:ext cx="9640830" cy="945180"/>
            <a:chOff x="2688" y="1296"/>
            <a:chExt cx="2570" cy="336"/>
          </a:xfrm>
        </p:grpSpPr>
        <p:graphicFrame>
          <p:nvGraphicFramePr>
            <p:cNvPr id="5127" name="Object 25"/>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207938" name="Equation" r:id="rId4" imgW="139680" imgH="177480" progId="Equation.3">
                    <p:embed/>
                  </p:oleObj>
                </mc:Choice>
                <mc:Fallback>
                  <p:oleObj name="Equation" r:id="rId4" imgW="139680" imgH="177480" progId="Equation.3">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74" name="Line 26"/>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nvGrpSpPr>
          <p:cNvPr id="3" name="Group 32"/>
          <p:cNvGrpSpPr>
            <a:grpSpLocks/>
          </p:cNvGrpSpPr>
          <p:nvPr/>
        </p:nvGrpSpPr>
        <p:grpSpPr bwMode="auto">
          <a:xfrm>
            <a:off x="14392725" y="1974751"/>
            <a:ext cx="5507276" cy="6233686"/>
            <a:chOff x="4042" y="702"/>
            <a:chExt cx="2527" cy="2216"/>
          </a:xfrm>
        </p:grpSpPr>
        <p:grpSp>
          <p:nvGrpSpPr>
            <p:cNvPr id="4" name="Group 33"/>
            <p:cNvGrpSpPr>
              <a:grpSpLocks/>
            </p:cNvGrpSpPr>
            <p:nvPr/>
          </p:nvGrpSpPr>
          <p:grpSpPr bwMode="auto">
            <a:xfrm>
              <a:off x="4090" y="702"/>
              <a:ext cx="1152" cy="2216"/>
              <a:chOff x="4090" y="702"/>
              <a:chExt cx="1152" cy="2216"/>
            </a:xfrm>
          </p:grpSpPr>
          <p:sp>
            <p:nvSpPr>
              <p:cNvPr id="5171" name="Line 34"/>
              <p:cNvSpPr>
                <a:spLocks noChangeShapeType="1"/>
              </p:cNvSpPr>
              <p:nvPr/>
            </p:nvSpPr>
            <p:spPr bwMode="auto">
              <a:xfrm flipV="1">
                <a:off x="4150" y="2662"/>
                <a:ext cx="0" cy="240"/>
              </a:xfrm>
              <a:prstGeom prst="line">
                <a:avLst/>
              </a:prstGeom>
              <a:noFill/>
              <a:ln w="38100">
                <a:solidFill>
                  <a:schemeClr val="accent5">
                    <a:lumMod val="50000"/>
                  </a:schemeClr>
                </a:solidFill>
                <a:round/>
                <a:headEnd/>
                <a:tailEnd type="triangle" w="med" len="med"/>
              </a:ln>
            </p:spPr>
            <p:txBody>
              <a:bodyPr wrap="none" anchor="ctr"/>
              <a:lstStyle/>
              <a:p>
                <a:endParaRPr lang="en-US"/>
              </a:p>
            </p:txBody>
          </p:sp>
          <p:sp>
            <p:nvSpPr>
              <p:cNvPr id="5173" name="Freeform 36"/>
              <p:cNvSpPr>
                <a:spLocks/>
              </p:cNvSpPr>
              <p:nvPr/>
            </p:nvSpPr>
            <p:spPr bwMode="auto">
              <a:xfrm>
                <a:off x="4090" y="702"/>
                <a:ext cx="1152" cy="2216"/>
              </a:xfrm>
              <a:custGeom>
                <a:avLst/>
                <a:gdLst>
                  <a:gd name="T0" fmla="*/ 0 w 1152"/>
                  <a:gd name="T1" fmla="*/ 1048 h 2216"/>
                  <a:gd name="T2" fmla="*/ 144 w 1152"/>
                  <a:gd name="T3" fmla="*/ 136 h 2216"/>
                  <a:gd name="T4" fmla="*/ 192 w 1152"/>
                  <a:gd name="T5" fmla="*/ 232 h 2216"/>
                  <a:gd name="T6" fmla="*/ 192 w 1152"/>
                  <a:gd name="T7" fmla="*/ 520 h 2216"/>
                  <a:gd name="T8" fmla="*/ 288 w 1152"/>
                  <a:gd name="T9" fmla="*/ 1864 h 2216"/>
                  <a:gd name="T10" fmla="*/ 480 w 1152"/>
                  <a:gd name="T11" fmla="*/ 2200 h 2216"/>
                  <a:gd name="T12" fmla="*/ 1152 w 1152"/>
                  <a:gd name="T13" fmla="*/ 1960 h 2216"/>
                  <a:gd name="T14" fmla="*/ 0 60000 65536"/>
                  <a:gd name="T15" fmla="*/ 0 60000 65536"/>
                  <a:gd name="T16" fmla="*/ 0 60000 65536"/>
                  <a:gd name="T17" fmla="*/ 0 60000 65536"/>
                  <a:gd name="T18" fmla="*/ 0 60000 65536"/>
                  <a:gd name="T19" fmla="*/ 0 60000 65536"/>
                  <a:gd name="T20" fmla="*/ 0 60000 65536"/>
                  <a:gd name="T21" fmla="*/ 0 w 1152"/>
                  <a:gd name="T22" fmla="*/ 0 h 2216"/>
                  <a:gd name="T23" fmla="*/ 1152 w 1152"/>
                  <a:gd name="T24" fmla="*/ 2216 h 2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2216">
                    <a:moveTo>
                      <a:pt x="0" y="1048"/>
                    </a:moveTo>
                    <a:cubicBezTo>
                      <a:pt x="56" y="660"/>
                      <a:pt x="112" y="272"/>
                      <a:pt x="144" y="136"/>
                    </a:cubicBezTo>
                    <a:cubicBezTo>
                      <a:pt x="176" y="0"/>
                      <a:pt x="184" y="168"/>
                      <a:pt x="192" y="232"/>
                    </a:cubicBezTo>
                    <a:cubicBezTo>
                      <a:pt x="200" y="296"/>
                      <a:pt x="176" y="248"/>
                      <a:pt x="192" y="520"/>
                    </a:cubicBezTo>
                    <a:cubicBezTo>
                      <a:pt x="208" y="792"/>
                      <a:pt x="240" y="1584"/>
                      <a:pt x="288" y="1864"/>
                    </a:cubicBezTo>
                    <a:cubicBezTo>
                      <a:pt x="336" y="2144"/>
                      <a:pt x="336" y="2184"/>
                      <a:pt x="480" y="2200"/>
                    </a:cubicBezTo>
                    <a:cubicBezTo>
                      <a:pt x="624" y="2216"/>
                      <a:pt x="1040" y="2000"/>
                      <a:pt x="1152" y="1960"/>
                    </a:cubicBezTo>
                  </a:path>
                </a:pathLst>
              </a:custGeom>
              <a:noFill/>
              <a:ln w="28575">
                <a:solidFill>
                  <a:srgbClr val="006600"/>
                </a:solidFill>
                <a:round/>
                <a:headEnd/>
                <a:tailEnd/>
              </a:ln>
            </p:spPr>
            <p:txBody>
              <a:bodyPr wrap="none" anchor="ctr"/>
              <a:lstStyle/>
              <a:p>
                <a:endParaRPr lang="en-US"/>
              </a:p>
            </p:txBody>
          </p:sp>
        </p:grpSp>
        <p:sp>
          <p:nvSpPr>
            <p:cNvPr id="5170" name="Freeform 39"/>
            <p:cNvSpPr>
              <a:spLocks/>
            </p:cNvSpPr>
            <p:nvPr/>
          </p:nvSpPr>
          <p:spPr bwMode="auto">
            <a:xfrm>
              <a:off x="4696" y="2550"/>
              <a:ext cx="547" cy="336"/>
            </a:xfrm>
            <a:custGeom>
              <a:avLst/>
              <a:gdLst>
                <a:gd name="T0" fmla="*/ 0 w 384"/>
                <a:gd name="T1" fmla="*/ 336 h 336"/>
                <a:gd name="T2" fmla="*/ 96 w 384"/>
                <a:gd name="T3" fmla="*/ 48 h 336"/>
                <a:gd name="T4" fmla="*/ 288 w 384"/>
                <a:gd name="T5" fmla="*/ 48 h 336"/>
                <a:gd name="T6" fmla="*/ 384 w 384"/>
                <a:gd name="T7" fmla="*/ 48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336"/>
                  </a:moveTo>
                  <a:cubicBezTo>
                    <a:pt x="24" y="216"/>
                    <a:pt x="48" y="96"/>
                    <a:pt x="96" y="48"/>
                  </a:cubicBezTo>
                  <a:cubicBezTo>
                    <a:pt x="144" y="0"/>
                    <a:pt x="240" y="48"/>
                    <a:pt x="288" y="48"/>
                  </a:cubicBezTo>
                  <a:cubicBezTo>
                    <a:pt x="336" y="48"/>
                    <a:pt x="376" y="56"/>
                    <a:pt x="384" y="48"/>
                  </a:cubicBezTo>
                </a:path>
              </a:pathLst>
            </a:custGeom>
            <a:noFill/>
            <a:ln w="28575">
              <a:solidFill>
                <a:srgbClr val="FF0000"/>
              </a:solidFill>
              <a:round/>
              <a:headEnd/>
              <a:tailEnd/>
            </a:ln>
          </p:spPr>
          <p:txBody>
            <a:bodyPr wrap="none" anchor="ctr"/>
            <a:lstStyle/>
            <a:p>
              <a:endParaRPr lang="en-US"/>
            </a:p>
          </p:txBody>
        </p:sp>
        <p:sp>
          <p:nvSpPr>
            <p:cNvPr id="5165" name="Text Box 40"/>
            <p:cNvSpPr txBox="1">
              <a:spLocks noChangeArrowheads="1"/>
            </p:cNvSpPr>
            <p:nvPr/>
          </p:nvSpPr>
          <p:spPr bwMode="auto">
            <a:xfrm>
              <a:off x="4228" y="1888"/>
              <a:ext cx="2341" cy="345"/>
            </a:xfrm>
            <a:prstGeom prst="rect">
              <a:avLst/>
            </a:prstGeom>
            <a:noFill/>
            <a:ln w="9525">
              <a:noFill/>
              <a:miter lim="800000"/>
              <a:headEnd/>
              <a:tailEnd/>
            </a:ln>
          </p:spPr>
          <p:txBody>
            <a:bodyPr wrap="none">
              <a:spAutoFit/>
            </a:bodyPr>
            <a:lstStyle/>
            <a:p>
              <a:r>
                <a:rPr lang="en-US" dirty="0">
                  <a:solidFill>
                    <a:srgbClr val="006600"/>
                  </a:solidFill>
                </a:rPr>
                <a:t>Spike emission</a:t>
              </a:r>
            </a:p>
          </p:txBody>
        </p:sp>
        <p:sp>
          <p:nvSpPr>
            <p:cNvPr id="5168" name="Line 43"/>
            <p:cNvSpPr>
              <a:spLocks noChangeShapeType="1"/>
            </p:cNvSpPr>
            <p:nvPr/>
          </p:nvSpPr>
          <p:spPr bwMode="auto">
            <a:xfrm flipH="1">
              <a:off x="4042" y="1702"/>
              <a:ext cx="48" cy="144"/>
            </a:xfrm>
            <a:prstGeom prst="line">
              <a:avLst/>
            </a:prstGeom>
            <a:noFill/>
            <a:ln w="28575">
              <a:solidFill>
                <a:srgbClr val="FF0000"/>
              </a:solidFill>
              <a:round/>
              <a:headEnd/>
              <a:tailEnd/>
            </a:ln>
          </p:spPr>
          <p:txBody>
            <a:bodyPr wrap="none" anchor="ctr"/>
            <a:lstStyle/>
            <a:p>
              <a:endParaRPr lang="en-US"/>
            </a:p>
          </p:txBody>
        </p:sp>
      </p:grpSp>
      <p:sp>
        <p:nvSpPr>
          <p:cNvPr id="1054764" name="Freeform 44"/>
          <p:cNvSpPr>
            <a:spLocks/>
          </p:cNvSpPr>
          <p:nvPr/>
        </p:nvSpPr>
        <p:spPr bwMode="auto">
          <a:xfrm>
            <a:off x="14800439" y="1218530"/>
            <a:ext cx="4081410" cy="3580510"/>
          </a:xfrm>
          <a:custGeom>
            <a:avLst/>
            <a:gdLst>
              <a:gd name="T0" fmla="*/ 0 w 2131"/>
              <a:gd name="T1" fmla="*/ 0 h 590"/>
              <a:gd name="T2" fmla="*/ 2147483647 w 2131"/>
              <a:gd name="T3" fmla="*/ 2147483647 h 590"/>
              <a:gd name="T4" fmla="*/ 2147483647 w 2131"/>
              <a:gd name="T5" fmla="*/ 2147483647 h 590"/>
              <a:gd name="T6" fmla="*/ 2147483647 w 2131"/>
              <a:gd name="T7" fmla="*/ 2147483647 h 590"/>
              <a:gd name="T8" fmla="*/ 0 60000 65536"/>
              <a:gd name="T9" fmla="*/ 0 60000 65536"/>
              <a:gd name="T10" fmla="*/ 0 60000 65536"/>
              <a:gd name="T11" fmla="*/ 0 60000 65536"/>
              <a:gd name="T12" fmla="*/ 0 w 2131"/>
              <a:gd name="T13" fmla="*/ 0 h 590"/>
              <a:gd name="T14" fmla="*/ 2131 w 2131"/>
              <a:gd name="T15" fmla="*/ 590 h 590"/>
            </a:gdLst>
            <a:ahLst/>
            <a:cxnLst>
              <a:cxn ang="T8">
                <a:pos x="T0" y="T1"/>
              </a:cxn>
              <a:cxn ang="T9">
                <a:pos x="T2" y="T3"/>
              </a:cxn>
              <a:cxn ang="T10">
                <a:pos x="T4" y="T5"/>
              </a:cxn>
              <a:cxn ang="T11">
                <a:pos x="T6" y="T7"/>
              </a:cxn>
            </a:cxnLst>
            <a:rect l="T12" t="T13" r="T14" b="T15"/>
            <a:pathLst>
              <a:path w="2131" h="590">
                <a:moveTo>
                  <a:pt x="0" y="0"/>
                </a:moveTo>
                <a:cubicBezTo>
                  <a:pt x="64" y="117"/>
                  <a:pt x="128" y="235"/>
                  <a:pt x="317" y="318"/>
                </a:cubicBezTo>
                <a:cubicBezTo>
                  <a:pt x="506" y="401"/>
                  <a:pt x="831" y="454"/>
                  <a:pt x="1133" y="499"/>
                </a:cubicBezTo>
                <a:cubicBezTo>
                  <a:pt x="1435" y="544"/>
                  <a:pt x="1783" y="567"/>
                  <a:pt x="2131" y="590"/>
                </a:cubicBezTo>
              </a:path>
            </a:pathLst>
          </a:custGeom>
          <a:noFill/>
          <a:ln w="38100">
            <a:solidFill>
              <a:srgbClr val="0076FF"/>
            </a:solidFill>
            <a:prstDash val="dash"/>
            <a:round/>
            <a:headEnd/>
            <a:tailEnd/>
          </a:ln>
        </p:spPr>
        <p:txBody>
          <a:bodyPr lIns="192911" tIns="96455" rIns="192911" bIns="96455"/>
          <a:lstStyle/>
          <a:p>
            <a:endParaRPr lang="en-US"/>
          </a:p>
        </p:txBody>
      </p:sp>
      <p:grpSp>
        <p:nvGrpSpPr>
          <p:cNvPr id="5" name="Group 46"/>
          <p:cNvGrpSpPr>
            <a:grpSpLocks/>
          </p:cNvGrpSpPr>
          <p:nvPr/>
        </p:nvGrpSpPr>
        <p:grpSpPr bwMode="auto">
          <a:xfrm>
            <a:off x="5870780" y="8627581"/>
            <a:ext cx="13301093" cy="2727854"/>
            <a:chOff x="192" y="3156"/>
            <a:chExt cx="5226" cy="1102"/>
          </a:xfrm>
        </p:grpSpPr>
        <p:graphicFrame>
          <p:nvGraphicFramePr>
            <p:cNvPr id="5124" name="Object 47"/>
            <p:cNvGraphicFramePr>
              <a:graphicFrameLocks noChangeAspect="1"/>
            </p:cNvGraphicFramePr>
            <p:nvPr/>
          </p:nvGraphicFramePr>
          <p:xfrm>
            <a:off x="2615" y="3408"/>
            <a:ext cx="2803" cy="577"/>
          </p:xfrm>
          <a:graphic>
            <a:graphicData uri="http://schemas.openxmlformats.org/presentationml/2006/ole">
              <mc:AlternateContent xmlns:mc="http://schemas.openxmlformats.org/markup-compatibility/2006">
                <mc:Choice xmlns:v="urn:schemas-microsoft-com:vml" Requires="v">
                  <p:oleObj spid="_x0000_s207939" name="Equation" r:id="rId6" imgW="1600200" imgH="330120" progId="Equation.DSMT4">
                    <p:embed/>
                  </p:oleObj>
                </mc:Choice>
                <mc:Fallback>
                  <p:oleObj name="Equation" r:id="rId6" imgW="1600200" imgH="330120" progId="Equation.DSMT4">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5" y="3408"/>
                          <a:ext cx="2803" cy="5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53" name="Line 48"/>
            <p:cNvSpPr>
              <a:spLocks noChangeShapeType="1"/>
            </p:cNvSpPr>
            <p:nvPr/>
          </p:nvSpPr>
          <p:spPr bwMode="auto">
            <a:xfrm flipV="1">
              <a:off x="3153" y="3879"/>
              <a:ext cx="1288" cy="0"/>
            </a:xfrm>
            <a:prstGeom prst="line">
              <a:avLst/>
            </a:prstGeom>
            <a:noFill/>
            <a:ln w="28575">
              <a:solidFill>
                <a:srgbClr val="FF0000"/>
              </a:solidFill>
              <a:round/>
              <a:headEnd/>
              <a:tailEnd/>
            </a:ln>
          </p:spPr>
          <p:txBody>
            <a:bodyPr wrap="none" anchor="ctr"/>
            <a:lstStyle/>
            <a:p>
              <a:endParaRPr lang="en-US"/>
            </a:p>
          </p:txBody>
        </p:sp>
        <p:sp>
          <p:nvSpPr>
            <p:cNvPr id="5154"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5155"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5156" name="Text Box 51"/>
            <p:cNvSpPr txBox="1">
              <a:spLocks noChangeArrowheads="1"/>
            </p:cNvSpPr>
            <p:nvPr/>
          </p:nvSpPr>
          <p:spPr bwMode="auto">
            <a:xfrm>
              <a:off x="192" y="3216"/>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6" name="Group 52"/>
            <p:cNvGrpSpPr>
              <a:grpSpLocks/>
            </p:cNvGrpSpPr>
            <p:nvPr/>
          </p:nvGrpSpPr>
          <p:grpSpPr bwMode="auto">
            <a:xfrm>
              <a:off x="753" y="3156"/>
              <a:ext cx="1885" cy="928"/>
              <a:chOff x="657" y="2724"/>
              <a:chExt cx="1885" cy="928"/>
            </a:xfrm>
          </p:grpSpPr>
          <p:sp>
            <p:nvSpPr>
              <p:cNvPr id="5159"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7" name="Group 54"/>
              <p:cNvGrpSpPr>
                <a:grpSpLocks/>
              </p:cNvGrpSpPr>
              <p:nvPr/>
            </p:nvGrpSpPr>
            <p:grpSpPr bwMode="auto">
              <a:xfrm>
                <a:off x="657" y="2976"/>
                <a:ext cx="1885" cy="676"/>
                <a:chOff x="657" y="2976"/>
                <a:chExt cx="1885" cy="676"/>
              </a:xfrm>
            </p:grpSpPr>
            <p:graphicFrame>
              <p:nvGraphicFramePr>
                <p:cNvPr id="5125" name="Object 55"/>
                <p:cNvGraphicFramePr>
                  <a:graphicFrameLocks noChangeAspect="1"/>
                </p:cNvGraphicFramePr>
                <p:nvPr/>
              </p:nvGraphicFramePr>
              <p:xfrm>
                <a:off x="1276" y="3084"/>
                <a:ext cx="1266" cy="568"/>
              </p:xfrm>
              <a:graphic>
                <a:graphicData uri="http://schemas.openxmlformats.org/presentationml/2006/ole">
                  <mc:AlternateContent xmlns:mc="http://schemas.openxmlformats.org/markup-compatibility/2006">
                    <mc:Choice xmlns:v="urn:schemas-microsoft-com:vml" Requires="v">
                      <p:oleObj spid="_x0000_s207940" name="Equation" r:id="rId8" imgW="787320" imgH="355320" progId="Equation.DSMT4">
                        <p:embed/>
                      </p:oleObj>
                    </mc:Choice>
                    <mc:Fallback>
                      <p:oleObj name="Equation" r:id="rId8" imgW="787320" imgH="355320" progId="Equation.DSMT4">
                        <p:embed/>
                        <p:pic>
                          <p:nvPicPr>
                            <p:cNvPr id="0"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6" y="3084"/>
                              <a:ext cx="126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56"/>
                <p:cNvGraphicFramePr>
                  <a:graphicFrameLocks noChangeAspect="1"/>
                </p:cNvGraphicFramePr>
                <p:nvPr/>
              </p:nvGraphicFramePr>
              <p:xfrm>
                <a:off x="657" y="3082"/>
                <a:ext cx="654" cy="371"/>
              </p:xfrm>
              <a:graphic>
                <a:graphicData uri="http://schemas.openxmlformats.org/presentationml/2006/ole">
                  <mc:AlternateContent xmlns:mc="http://schemas.openxmlformats.org/markup-compatibility/2006">
                    <mc:Choice xmlns:v="urn:schemas-microsoft-com:vml" Requires="v">
                      <p:oleObj spid="_x0000_s207941" name="Equation" r:id="rId10" imgW="380880" imgH="215640" progId="Equation.3">
                        <p:embed/>
                      </p:oleObj>
                    </mc:Choice>
                    <mc:Fallback>
                      <p:oleObj name="Equation" r:id="rId10" imgW="380880" imgH="215640" progId="Equation.3">
                        <p:embed/>
                        <p:pic>
                          <p:nvPicPr>
                            <p:cNvPr id="0" name="Object 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61" name="Line 57"/>
                <p:cNvSpPr>
                  <a:spLocks noChangeShapeType="1"/>
                </p:cNvSpPr>
                <p:nvPr/>
              </p:nvSpPr>
              <p:spPr bwMode="auto">
                <a:xfrm>
                  <a:off x="1629" y="3497"/>
                  <a:ext cx="720" cy="0"/>
                </a:xfrm>
                <a:prstGeom prst="line">
                  <a:avLst/>
                </a:prstGeom>
                <a:noFill/>
                <a:ln w="76200">
                  <a:solidFill>
                    <a:srgbClr val="00B050"/>
                  </a:solidFill>
                  <a:round/>
                  <a:headEnd/>
                  <a:tailEnd/>
                </a:ln>
              </p:spPr>
              <p:txBody>
                <a:bodyPr wrap="none" anchor="ctr"/>
                <a:lstStyle/>
                <a:p>
                  <a:endParaRPr lang="en-US"/>
                </a:p>
              </p:txBody>
            </p:sp>
            <p:sp>
              <p:nvSpPr>
                <p:cNvPr id="5162"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5158"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graphicFrame>
        <p:nvGraphicFramePr>
          <p:cNvPr id="1054780" name="Object 60"/>
          <p:cNvGraphicFramePr>
            <a:graphicFrameLocks noChangeAspect="1"/>
          </p:cNvGraphicFramePr>
          <p:nvPr/>
        </p:nvGraphicFramePr>
        <p:xfrm>
          <a:off x="7054017" y="10669588"/>
          <a:ext cx="5555080" cy="1512887"/>
        </p:xfrm>
        <a:graphic>
          <a:graphicData uri="http://schemas.openxmlformats.org/presentationml/2006/ole">
            <mc:AlternateContent xmlns:mc="http://schemas.openxmlformats.org/markup-compatibility/2006">
              <mc:Choice xmlns:v="urn:schemas-microsoft-com:vml" Requires="v">
                <p:oleObj spid="_x0000_s207942" name="Equation" r:id="rId12" imgW="1384200" imgH="342720" progId="Equation.DSMT4">
                  <p:embed/>
                </p:oleObj>
              </mc:Choice>
              <mc:Fallback>
                <p:oleObj name="Equation" r:id="rId12" imgW="1384200" imgH="342720" progId="Equation.DSMT4">
                  <p:embed/>
                  <p:pic>
                    <p:nvPicPr>
                      <p:cNvPr id="0" name="Object 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54017" y="10669588"/>
                        <a:ext cx="5555080" cy="1512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781" name="Text Box 61"/>
          <p:cNvSpPr txBox="1">
            <a:spLocks noChangeArrowheads="1"/>
          </p:cNvSpPr>
          <p:nvPr/>
        </p:nvSpPr>
        <p:spPr bwMode="auto">
          <a:xfrm>
            <a:off x="2805970" y="10627989"/>
            <a:ext cx="3505827" cy="1102735"/>
          </a:xfrm>
          <a:prstGeom prst="rect">
            <a:avLst/>
          </a:prstGeom>
          <a:noFill/>
          <a:ln w="9525">
            <a:noFill/>
            <a:miter lim="800000"/>
            <a:headEnd/>
            <a:tailEnd/>
          </a:ln>
        </p:spPr>
        <p:txBody>
          <a:bodyPr wrap="none" lIns="192911" tIns="96455" rIns="192911" bIns="96455">
            <a:spAutoFit/>
          </a:bodyPr>
          <a:lstStyle/>
          <a:p>
            <a:r>
              <a:rPr lang="fr-CH" sz="5900" dirty="0" err="1">
                <a:solidFill>
                  <a:srgbClr val="3550FE"/>
                </a:solidFill>
              </a:rPr>
              <a:t>threshold</a:t>
            </a:r>
            <a:endParaRPr lang="fr-FR" sz="5900" dirty="0">
              <a:solidFill>
                <a:srgbClr val="3550FE"/>
              </a:solidFill>
            </a:endParaRPr>
          </a:p>
        </p:txBody>
      </p:sp>
      <p:sp>
        <p:nvSpPr>
          <p:cNvPr id="5143" name="Freeform 62"/>
          <p:cNvSpPr>
            <a:spLocks/>
          </p:cNvSpPr>
          <p:nvPr/>
        </p:nvSpPr>
        <p:spPr bwMode="auto">
          <a:xfrm>
            <a:off x="10202526" y="4928439"/>
            <a:ext cx="4253969" cy="2551424"/>
          </a:xfrm>
          <a:custGeom>
            <a:avLst/>
            <a:gdLst>
              <a:gd name="T0" fmla="*/ 0 w 1134"/>
              <a:gd name="T1" fmla="*/ 2147483647 h 907"/>
              <a:gd name="T2" fmla="*/ 2147483647 w 1134"/>
              <a:gd name="T3" fmla="*/ 2147483647 h 907"/>
              <a:gd name="T4" fmla="*/ 2147483647 w 1134"/>
              <a:gd name="T5" fmla="*/ 2147483647 h 907"/>
              <a:gd name="T6" fmla="*/ 2147483647 w 1134"/>
              <a:gd name="T7" fmla="*/ 2147483647 h 907"/>
              <a:gd name="T8" fmla="*/ 2147483647 w 1134"/>
              <a:gd name="T9" fmla="*/ 2147483647 h 907"/>
              <a:gd name="T10" fmla="*/ 2147483647 w 1134"/>
              <a:gd name="T11" fmla="*/ 2147483647 h 907"/>
              <a:gd name="T12" fmla="*/ 2147483647 w 1134"/>
              <a:gd name="T13" fmla="*/ 2147483647 h 907"/>
              <a:gd name="T14" fmla="*/ 2147483647 w 1134"/>
              <a:gd name="T15" fmla="*/ 0 h 907"/>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907"/>
              <a:gd name="T26" fmla="*/ 1134 w 1134"/>
              <a:gd name="T27" fmla="*/ 907 h 9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907">
                <a:moveTo>
                  <a:pt x="0" y="907"/>
                </a:moveTo>
                <a:cubicBezTo>
                  <a:pt x="49" y="801"/>
                  <a:pt x="98" y="695"/>
                  <a:pt x="136" y="635"/>
                </a:cubicBezTo>
                <a:cubicBezTo>
                  <a:pt x="174" y="575"/>
                  <a:pt x="174" y="567"/>
                  <a:pt x="227" y="544"/>
                </a:cubicBezTo>
                <a:cubicBezTo>
                  <a:pt x="280" y="521"/>
                  <a:pt x="378" y="522"/>
                  <a:pt x="454" y="499"/>
                </a:cubicBezTo>
                <a:cubicBezTo>
                  <a:pt x="530" y="476"/>
                  <a:pt x="613" y="438"/>
                  <a:pt x="681" y="408"/>
                </a:cubicBezTo>
                <a:cubicBezTo>
                  <a:pt x="749" y="378"/>
                  <a:pt x="794" y="362"/>
                  <a:pt x="862" y="317"/>
                </a:cubicBezTo>
                <a:cubicBezTo>
                  <a:pt x="930" y="272"/>
                  <a:pt x="1044" y="189"/>
                  <a:pt x="1089" y="136"/>
                </a:cubicBezTo>
                <a:cubicBezTo>
                  <a:pt x="1134" y="83"/>
                  <a:pt x="1134" y="41"/>
                  <a:pt x="1134" y="0"/>
                </a:cubicBezTo>
              </a:path>
            </a:pathLst>
          </a:custGeom>
          <a:noFill/>
          <a:ln w="38100">
            <a:solidFill>
              <a:srgbClr val="FF0000"/>
            </a:solidFill>
            <a:round/>
            <a:headEnd/>
            <a:tailEnd/>
          </a:ln>
        </p:spPr>
        <p:txBody>
          <a:bodyPr lIns="192911" tIns="96455" rIns="192911" bIns="96455"/>
          <a:lstStyle/>
          <a:p>
            <a:endParaRPr lang="en-US"/>
          </a:p>
        </p:txBody>
      </p:sp>
      <p:grpSp>
        <p:nvGrpSpPr>
          <p:cNvPr id="8" name="Group 75"/>
          <p:cNvGrpSpPr>
            <a:grpSpLocks/>
          </p:cNvGrpSpPr>
          <p:nvPr/>
        </p:nvGrpSpPr>
        <p:grpSpPr bwMode="auto">
          <a:xfrm>
            <a:off x="4167692" y="6714716"/>
            <a:ext cx="10211027" cy="3060583"/>
            <a:chOff x="1763688" y="3789040"/>
            <a:chExt cx="4320480" cy="1728192"/>
          </a:xfrm>
        </p:grpSpPr>
        <p:cxnSp>
          <p:nvCxnSpPr>
            <p:cNvPr id="5150" name="Straight Arrow Connector 71"/>
            <p:cNvCxnSpPr>
              <a:cxnSpLocks noChangeShapeType="1"/>
            </p:cNvCxnSpPr>
            <p:nvPr/>
          </p:nvCxnSpPr>
          <p:spPr bwMode="auto">
            <a:xfrm>
              <a:off x="3203848" y="4581128"/>
              <a:ext cx="1080120" cy="936104"/>
            </a:xfrm>
            <a:prstGeom prst="straightConnector1">
              <a:avLst/>
            </a:prstGeom>
            <a:noFill/>
            <a:ln w="9525" algn="ctr">
              <a:solidFill>
                <a:schemeClr val="tx1"/>
              </a:solidFill>
              <a:round/>
              <a:headEnd/>
              <a:tailEnd type="arrow" w="med" len="med"/>
            </a:ln>
          </p:spPr>
        </p:cxnSp>
        <p:cxnSp>
          <p:nvCxnSpPr>
            <p:cNvPr id="5151" name="Straight Arrow Connector 72"/>
            <p:cNvCxnSpPr>
              <a:cxnSpLocks noChangeShapeType="1"/>
            </p:cNvCxnSpPr>
            <p:nvPr/>
          </p:nvCxnSpPr>
          <p:spPr bwMode="auto">
            <a:xfrm>
              <a:off x="3347864" y="4581128"/>
              <a:ext cx="2736304" cy="864096"/>
            </a:xfrm>
            <a:prstGeom prst="straightConnector1">
              <a:avLst/>
            </a:prstGeom>
            <a:noFill/>
            <a:ln w="9525" algn="ctr">
              <a:solidFill>
                <a:schemeClr val="tx1"/>
              </a:solidFill>
              <a:round/>
              <a:headEnd/>
              <a:tailEnd type="arrow" w="med" len="med"/>
            </a:ln>
          </p:spPr>
        </p:cxnSp>
        <p:sp>
          <p:nvSpPr>
            <p:cNvPr id="5152" name="TextBox 74"/>
            <p:cNvSpPr txBox="1">
              <a:spLocks noChangeArrowheads="1"/>
            </p:cNvSpPr>
            <p:nvPr/>
          </p:nvSpPr>
          <p:spPr bwMode="auto">
            <a:xfrm>
              <a:off x="1763688" y="3789040"/>
              <a:ext cx="1764293" cy="1042736"/>
            </a:xfrm>
            <a:prstGeom prst="rect">
              <a:avLst/>
            </a:prstGeom>
            <a:noFill/>
            <a:ln w="9525">
              <a:noFill/>
              <a:miter lim="800000"/>
              <a:headEnd/>
              <a:tailEnd/>
            </a:ln>
          </p:spPr>
          <p:txBody>
            <a:bodyPr wrap="none">
              <a:spAutoFit/>
            </a:bodyPr>
            <a:lstStyle/>
            <a:p>
              <a:r>
                <a:rPr lang="en-US" dirty="0"/>
                <a:t>Arbitrary </a:t>
              </a:r>
            </a:p>
            <a:p>
              <a:r>
                <a:rPr lang="en-US" dirty="0"/>
                <a:t>Linear filters</a:t>
              </a:r>
            </a:p>
          </p:txBody>
        </p:sp>
      </p:grpSp>
      <p:graphicFrame>
        <p:nvGraphicFramePr>
          <p:cNvPr id="12" name="Object 60"/>
          <p:cNvGraphicFramePr>
            <a:graphicFrameLocks noChangeAspect="1"/>
          </p:cNvGraphicFramePr>
          <p:nvPr/>
        </p:nvGraphicFramePr>
        <p:xfrm>
          <a:off x="16844485" y="3302504"/>
          <a:ext cx="1710591" cy="894545"/>
        </p:xfrm>
        <a:graphic>
          <a:graphicData uri="http://schemas.openxmlformats.org/presentationml/2006/ole">
            <mc:AlternateContent xmlns:mc="http://schemas.openxmlformats.org/markup-compatibility/2006">
              <mc:Choice xmlns:v="urn:schemas-microsoft-com:vml" Requires="v">
                <p:oleObj spid="_x0000_s207943" name="Equation" r:id="rId14" imgW="291960" imgH="203040" progId="Equation.DSMT4">
                  <p:embed/>
                </p:oleObj>
              </mc:Choice>
              <mc:Fallback>
                <p:oleObj name="Equation" r:id="rId14" imgW="291960" imgH="203040" progId="Equation.DSMT4">
                  <p:embed/>
                  <p:pic>
                    <p:nvPicPr>
                      <p:cNvPr id="0"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844485" y="3302504"/>
                        <a:ext cx="1710591" cy="894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Straight Arrow Connector 61"/>
          <p:cNvCxnSpPr/>
          <p:nvPr/>
        </p:nvCxnSpPr>
        <p:spPr bwMode="auto">
          <a:xfrm>
            <a:off x="7740916" y="8245314"/>
            <a:ext cx="2823456" cy="26794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4" name="Rounded Rectangle 63"/>
          <p:cNvSpPr/>
          <p:nvPr/>
        </p:nvSpPr>
        <p:spPr bwMode="auto">
          <a:xfrm>
            <a:off x="15819034" y="1993036"/>
            <a:ext cx="2212033" cy="1403573"/>
          </a:xfrm>
          <a:prstGeom prst="roundRect">
            <a:avLst/>
          </a:prstGeom>
          <a:noFill/>
          <a:ln w="9525" cap="flat" cmpd="sng" algn="ctr">
            <a:no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9" name="Group 67"/>
          <p:cNvGrpSpPr/>
          <p:nvPr/>
        </p:nvGrpSpPr>
        <p:grpSpPr>
          <a:xfrm>
            <a:off x="592707" y="1952246"/>
            <a:ext cx="10098520" cy="5536054"/>
            <a:chOff x="592706" y="1952246"/>
            <a:chExt cx="12409285" cy="5536054"/>
          </a:xfrm>
        </p:grpSpPr>
        <p:graphicFrame>
          <p:nvGraphicFramePr>
            <p:cNvPr id="5122" name="Object 4"/>
            <p:cNvGraphicFramePr>
              <a:graphicFrameLocks noChangeAspect="1"/>
            </p:cNvGraphicFramePr>
            <p:nvPr/>
          </p:nvGraphicFramePr>
          <p:xfrm>
            <a:off x="9040624" y="3842607"/>
            <a:ext cx="1072871" cy="1220857"/>
          </p:xfrm>
          <a:graphic>
            <a:graphicData uri="http://schemas.openxmlformats.org/presentationml/2006/ole">
              <mc:AlternateContent xmlns:mc="http://schemas.openxmlformats.org/markup-compatibility/2006">
                <mc:Choice xmlns:v="urn:schemas-microsoft-com:vml" Requires="v">
                  <p:oleObj spid="_x0000_s207944" name="Equation" r:id="rId16" imgW="152280" imgH="228600" progId="Equation.3">
                    <p:embed/>
                  </p:oleObj>
                </mc:Choice>
                <mc:Fallback>
                  <p:oleObj name="Equation" r:id="rId16" imgW="152280" imgH="228600" progId="Equation.3">
                    <p:embed/>
                    <p:pic>
                      <p:nvPicPr>
                        <p:cNvPr id="0"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0624" y="3842607"/>
                          <a:ext cx="1072871"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10" name="Group 5"/>
            <p:cNvGrpSpPr>
              <a:grpSpLocks/>
            </p:cNvGrpSpPr>
            <p:nvPr/>
          </p:nvGrpSpPr>
          <p:grpSpPr bwMode="auto">
            <a:xfrm>
              <a:off x="4719130" y="1952246"/>
              <a:ext cx="8282861" cy="1485283"/>
              <a:chOff x="672" y="384"/>
              <a:chExt cx="2208" cy="528"/>
            </a:xfrm>
          </p:grpSpPr>
          <p:sp>
            <p:nvSpPr>
              <p:cNvPr id="5175" name="Oval 6"/>
              <p:cNvSpPr>
                <a:spLocks noChangeArrowheads="1"/>
              </p:cNvSpPr>
              <p:nvPr/>
            </p:nvSpPr>
            <p:spPr bwMode="auto">
              <a:xfrm>
                <a:off x="1344" y="672"/>
                <a:ext cx="240" cy="192"/>
              </a:xfrm>
              <a:prstGeom prst="ellipse">
                <a:avLst/>
              </a:prstGeom>
              <a:solidFill>
                <a:srgbClr val="FF0000"/>
              </a:solidFill>
              <a:ln w="9525">
                <a:solidFill>
                  <a:srgbClr val="FF0000"/>
                </a:solidFill>
                <a:round/>
                <a:headEnd/>
                <a:tailEnd/>
              </a:ln>
            </p:spPr>
            <p:txBody>
              <a:bodyPr wrap="none" anchor="ctr"/>
              <a:lstStyle/>
              <a:p>
                <a:endParaRPr lang="en-US"/>
              </a:p>
            </p:txBody>
          </p:sp>
          <p:sp>
            <p:nvSpPr>
              <p:cNvPr id="5176" name="Freeform 7"/>
              <p:cNvSpPr>
                <a:spLocks/>
              </p:cNvSpPr>
              <p:nvPr/>
            </p:nvSpPr>
            <p:spPr bwMode="auto">
              <a:xfrm flipV="1">
                <a:off x="1536" y="720"/>
                <a:ext cx="1344" cy="144"/>
              </a:xfrm>
              <a:custGeom>
                <a:avLst/>
                <a:gdLst>
                  <a:gd name="T0" fmla="*/ 0 w 1344"/>
                  <a:gd name="T1" fmla="*/ 0 h 472"/>
                  <a:gd name="T2" fmla="*/ 384 w 1344"/>
                  <a:gd name="T3" fmla="*/ 0 h 472"/>
                  <a:gd name="T4" fmla="*/ 672 w 1344"/>
                  <a:gd name="T5" fmla="*/ 0 h 472"/>
                  <a:gd name="T6" fmla="*/ 1152 w 1344"/>
                  <a:gd name="T7" fmla="*/ 0 h 472"/>
                  <a:gd name="T8" fmla="*/ 1344 w 1344"/>
                  <a:gd name="T9" fmla="*/ 0 h 472"/>
                  <a:gd name="T10" fmla="*/ 0 60000 65536"/>
                  <a:gd name="T11" fmla="*/ 0 60000 65536"/>
                  <a:gd name="T12" fmla="*/ 0 60000 65536"/>
                  <a:gd name="T13" fmla="*/ 0 60000 65536"/>
                  <a:gd name="T14" fmla="*/ 0 60000 65536"/>
                  <a:gd name="T15" fmla="*/ 0 w 1344"/>
                  <a:gd name="T16" fmla="*/ 0 h 472"/>
                  <a:gd name="T17" fmla="*/ 1344 w 1344"/>
                  <a:gd name="T18" fmla="*/ 472 h 472"/>
                </a:gdLst>
                <a:ahLst/>
                <a:cxnLst>
                  <a:cxn ang="T10">
                    <a:pos x="T0" y="T1"/>
                  </a:cxn>
                  <a:cxn ang="T11">
                    <a:pos x="T2" y="T3"/>
                  </a:cxn>
                  <a:cxn ang="T12">
                    <a:pos x="T4" y="T5"/>
                  </a:cxn>
                  <a:cxn ang="T13">
                    <a:pos x="T6" y="T7"/>
                  </a:cxn>
                  <a:cxn ang="T14">
                    <a:pos x="T8" y="T9"/>
                  </a:cxn>
                </a:cxnLst>
                <a:rect l="T15" t="T16" r="T17" b="T18"/>
                <a:pathLst>
                  <a:path w="1344" h="472">
                    <a:moveTo>
                      <a:pt x="0" y="288"/>
                    </a:moveTo>
                    <a:cubicBezTo>
                      <a:pt x="136" y="300"/>
                      <a:pt x="272" y="312"/>
                      <a:pt x="384" y="336"/>
                    </a:cubicBezTo>
                    <a:cubicBezTo>
                      <a:pt x="496" y="360"/>
                      <a:pt x="544" y="472"/>
                      <a:pt x="672" y="432"/>
                    </a:cubicBezTo>
                    <a:cubicBezTo>
                      <a:pt x="800" y="392"/>
                      <a:pt x="1040" y="168"/>
                      <a:pt x="1152" y="96"/>
                    </a:cubicBezTo>
                    <a:cubicBezTo>
                      <a:pt x="1264" y="24"/>
                      <a:pt x="1304" y="12"/>
                      <a:pt x="1344" y="0"/>
                    </a:cubicBezTo>
                  </a:path>
                </a:pathLst>
              </a:custGeom>
              <a:noFill/>
              <a:ln w="9525">
                <a:solidFill>
                  <a:srgbClr val="FF0000"/>
                </a:solidFill>
                <a:round/>
                <a:headEnd/>
                <a:tailEnd/>
              </a:ln>
            </p:spPr>
            <p:txBody>
              <a:bodyPr wrap="none" anchor="ctr"/>
              <a:lstStyle/>
              <a:p>
                <a:endParaRPr lang="en-US"/>
              </a:p>
            </p:txBody>
          </p:sp>
          <p:sp>
            <p:nvSpPr>
              <p:cNvPr id="5177" name="Freeform 8"/>
              <p:cNvSpPr>
                <a:spLocks/>
              </p:cNvSpPr>
              <p:nvPr/>
            </p:nvSpPr>
            <p:spPr bwMode="auto">
              <a:xfrm>
                <a:off x="672" y="528"/>
                <a:ext cx="768" cy="240"/>
              </a:xfrm>
              <a:custGeom>
                <a:avLst/>
                <a:gdLst>
                  <a:gd name="T0" fmla="*/ 768 w 768"/>
                  <a:gd name="T1" fmla="*/ 240 h 240"/>
                  <a:gd name="T2" fmla="*/ 336 w 768"/>
                  <a:gd name="T3" fmla="*/ 192 h 240"/>
                  <a:gd name="T4" fmla="*/ 0 w 768"/>
                  <a:gd name="T5" fmla="*/ 0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240"/>
                    </a:moveTo>
                    <a:cubicBezTo>
                      <a:pt x="616" y="236"/>
                      <a:pt x="464" y="232"/>
                      <a:pt x="336" y="192"/>
                    </a:cubicBezTo>
                    <a:cubicBezTo>
                      <a:pt x="208" y="152"/>
                      <a:pt x="56" y="32"/>
                      <a:pt x="0" y="0"/>
                    </a:cubicBezTo>
                  </a:path>
                </a:pathLst>
              </a:custGeom>
              <a:noFill/>
              <a:ln w="28575">
                <a:solidFill>
                  <a:srgbClr val="FF0000"/>
                </a:solidFill>
                <a:round/>
                <a:headEnd/>
                <a:tailEnd/>
              </a:ln>
            </p:spPr>
            <p:txBody>
              <a:bodyPr wrap="none" anchor="ctr"/>
              <a:lstStyle/>
              <a:p>
                <a:endParaRPr lang="en-US"/>
              </a:p>
            </p:txBody>
          </p:sp>
          <p:sp>
            <p:nvSpPr>
              <p:cNvPr id="5178" name="Freeform 9"/>
              <p:cNvSpPr>
                <a:spLocks/>
              </p:cNvSpPr>
              <p:nvPr/>
            </p:nvSpPr>
            <p:spPr bwMode="auto">
              <a:xfrm>
                <a:off x="720" y="768"/>
                <a:ext cx="528" cy="144"/>
              </a:xfrm>
              <a:custGeom>
                <a:avLst/>
                <a:gdLst>
                  <a:gd name="T0" fmla="*/ 1439 w 432"/>
                  <a:gd name="T1" fmla="*/ 0 h 144"/>
                  <a:gd name="T2" fmla="*/ 961 w 432"/>
                  <a:gd name="T3" fmla="*/ 96 h 144"/>
                  <a:gd name="T4" fmla="*/ 0 w 432"/>
                  <a:gd name="T5" fmla="*/ 144 h 144"/>
                  <a:gd name="T6" fmla="*/ 0 60000 65536"/>
                  <a:gd name="T7" fmla="*/ 0 60000 65536"/>
                  <a:gd name="T8" fmla="*/ 0 60000 65536"/>
                  <a:gd name="T9" fmla="*/ 0 w 432"/>
                  <a:gd name="T10" fmla="*/ 0 h 144"/>
                  <a:gd name="T11" fmla="*/ 432 w 432"/>
                  <a:gd name="T12" fmla="*/ 144 h 144"/>
                </a:gdLst>
                <a:ahLst/>
                <a:cxnLst>
                  <a:cxn ang="T6">
                    <a:pos x="T0" y="T1"/>
                  </a:cxn>
                  <a:cxn ang="T7">
                    <a:pos x="T2" y="T3"/>
                  </a:cxn>
                  <a:cxn ang="T8">
                    <a:pos x="T4" y="T5"/>
                  </a:cxn>
                </a:cxnLst>
                <a:rect l="T9" t="T10" r="T11" b="T12"/>
                <a:pathLst>
                  <a:path w="432" h="144">
                    <a:moveTo>
                      <a:pt x="432" y="0"/>
                    </a:moveTo>
                    <a:cubicBezTo>
                      <a:pt x="396" y="36"/>
                      <a:pt x="360" y="72"/>
                      <a:pt x="288" y="96"/>
                    </a:cubicBezTo>
                    <a:cubicBezTo>
                      <a:pt x="216" y="120"/>
                      <a:pt x="108" y="132"/>
                      <a:pt x="0" y="144"/>
                    </a:cubicBezTo>
                  </a:path>
                </a:pathLst>
              </a:custGeom>
              <a:noFill/>
              <a:ln w="28575">
                <a:solidFill>
                  <a:srgbClr val="FF0000"/>
                </a:solidFill>
                <a:round/>
                <a:headEnd/>
                <a:tailEnd/>
              </a:ln>
            </p:spPr>
            <p:txBody>
              <a:bodyPr wrap="none" anchor="ctr"/>
              <a:lstStyle/>
              <a:p>
                <a:endParaRPr lang="en-US"/>
              </a:p>
            </p:txBody>
          </p:sp>
          <p:sp>
            <p:nvSpPr>
              <p:cNvPr id="5179" name="Freeform 10"/>
              <p:cNvSpPr>
                <a:spLocks/>
              </p:cNvSpPr>
              <p:nvPr/>
            </p:nvSpPr>
            <p:spPr bwMode="auto">
              <a:xfrm>
                <a:off x="816" y="384"/>
                <a:ext cx="432" cy="384"/>
              </a:xfrm>
              <a:custGeom>
                <a:avLst/>
                <a:gdLst>
                  <a:gd name="T0" fmla="*/ 432 w 432"/>
                  <a:gd name="T1" fmla="*/ 384 h 384"/>
                  <a:gd name="T2" fmla="*/ 288 w 432"/>
                  <a:gd name="T3" fmla="*/ 144 h 384"/>
                  <a:gd name="T4" fmla="*/ 0 w 432"/>
                  <a:gd name="T5" fmla="*/ 0 h 384"/>
                  <a:gd name="T6" fmla="*/ 0 60000 65536"/>
                  <a:gd name="T7" fmla="*/ 0 60000 65536"/>
                  <a:gd name="T8" fmla="*/ 0 60000 65536"/>
                  <a:gd name="T9" fmla="*/ 0 w 432"/>
                  <a:gd name="T10" fmla="*/ 0 h 384"/>
                  <a:gd name="T11" fmla="*/ 432 w 432"/>
                  <a:gd name="T12" fmla="*/ 384 h 384"/>
                </a:gdLst>
                <a:ahLst/>
                <a:cxnLst>
                  <a:cxn ang="T6">
                    <a:pos x="T0" y="T1"/>
                  </a:cxn>
                  <a:cxn ang="T7">
                    <a:pos x="T2" y="T3"/>
                  </a:cxn>
                  <a:cxn ang="T8">
                    <a:pos x="T4" y="T5"/>
                  </a:cxn>
                </a:cxnLst>
                <a:rect l="T9" t="T10" r="T11" b="T12"/>
                <a:pathLst>
                  <a:path w="432" h="384">
                    <a:moveTo>
                      <a:pt x="432" y="384"/>
                    </a:moveTo>
                    <a:cubicBezTo>
                      <a:pt x="396" y="296"/>
                      <a:pt x="360" y="208"/>
                      <a:pt x="288" y="144"/>
                    </a:cubicBezTo>
                    <a:cubicBezTo>
                      <a:pt x="216" y="80"/>
                      <a:pt x="48" y="24"/>
                      <a:pt x="0" y="0"/>
                    </a:cubicBezTo>
                  </a:path>
                </a:pathLst>
              </a:custGeom>
              <a:noFill/>
              <a:ln w="28575">
                <a:solidFill>
                  <a:srgbClr val="FF0000"/>
                </a:solidFill>
                <a:round/>
                <a:headEnd/>
                <a:tailEnd/>
              </a:ln>
            </p:spPr>
            <p:txBody>
              <a:bodyPr wrap="none" anchor="ctr"/>
              <a:lstStyle/>
              <a:p>
                <a:endParaRPr lang="en-US"/>
              </a:p>
            </p:txBody>
          </p:sp>
        </p:grpSp>
        <p:sp>
          <p:nvSpPr>
            <p:cNvPr id="5131" name="Text Box 12"/>
            <p:cNvSpPr txBox="1">
              <a:spLocks noChangeArrowheads="1"/>
            </p:cNvSpPr>
            <p:nvPr/>
          </p:nvSpPr>
          <p:spPr bwMode="auto">
            <a:xfrm>
              <a:off x="7059939" y="3302504"/>
              <a:ext cx="551494" cy="1071957"/>
            </a:xfrm>
            <a:prstGeom prst="rect">
              <a:avLst/>
            </a:prstGeom>
            <a:noFill/>
            <a:ln w="9525">
              <a:noFill/>
              <a:miter lim="800000"/>
              <a:headEnd/>
              <a:tailEnd/>
            </a:ln>
          </p:spPr>
          <p:txBody>
            <a:bodyPr wrap="none" lIns="192911" tIns="96455" rIns="192911" bIns="96455">
              <a:spAutoFit/>
            </a:bodyPr>
            <a:lstStyle/>
            <a:p>
              <a:r>
                <a:rPr lang="en-US">
                  <a:solidFill>
                    <a:srgbClr val="FF0000"/>
                  </a:solidFill>
                </a:rPr>
                <a:t>i</a:t>
              </a:r>
            </a:p>
          </p:txBody>
        </p:sp>
        <p:sp>
          <p:nvSpPr>
            <p:cNvPr id="5132" name="Line 18"/>
            <p:cNvSpPr>
              <a:spLocks noChangeShapeType="1"/>
            </p:cNvSpPr>
            <p:nvPr/>
          </p:nvSpPr>
          <p:spPr bwMode="auto">
            <a:xfrm flipH="1" flipV="1">
              <a:off x="7600125" y="3032452"/>
              <a:ext cx="2520871" cy="1485283"/>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5133" name="Line 19"/>
            <p:cNvSpPr>
              <a:spLocks noChangeShapeType="1"/>
            </p:cNvSpPr>
            <p:nvPr/>
          </p:nvSpPr>
          <p:spPr bwMode="auto">
            <a:xfrm flipH="1" flipV="1">
              <a:off x="7600125" y="3032452"/>
              <a:ext cx="2340808" cy="1215231"/>
            </a:xfrm>
            <a:prstGeom prst="line">
              <a:avLst/>
            </a:prstGeom>
            <a:noFill/>
            <a:ln w="9525">
              <a:solidFill>
                <a:schemeClr val="tx1"/>
              </a:solidFill>
              <a:round/>
              <a:headEnd/>
              <a:tailEnd/>
            </a:ln>
          </p:spPr>
          <p:txBody>
            <a:bodyPr wrap="none" lIns="192911" tIns="96455" rIns="192911" bIns="96455" anchor="ctr"/>
            <a:lstStyle/>
            <a:p>
              <a:endParaRPr lang="en-US"/>
            </a:p>
          </p:txBody>
        </p:sp>
        <p:sp>
          <p:nvSpPr>
            <p:cNvPr id="5135" name="Line 21"/>
            <p:cNvSpPr>
              <a:spLocks noChangeShapeType="1"/>
            </p:cNvSpPr>
            <p:nvPr/>
          </p:nvSpPr>
          <p:spPr bwMode="auto">
            <a:xfrm flipV="1">
              <a:off x="10301058" y="3842606"/>
              <a:ext cx="0" cy="3645694"/>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5136" name="Freeform 23"/>
            <p:cNvSpPr>
              <a:spLocks/>
            </p:cNvSpPr>
            <p:nvPr/>
          </p:nvSpPr>
          <p:spPr bwMode="auto">
            <a:xfrm>
              <a:off x="5699039" y="4927779"/>
              <a:ext cx="2059930" cy="1020780"/>
            </a:xfrm>
            <a:custGeom>
              <a:avLst/>
              <a:gdLst>
                <a:gd name="T0" fmla="*/ 0 w 768"/>
                <a:gd name="T1" fmla="*/ 2147483647 h 368"/>
                <a:gd name="T2" fmla="*/ 2147483647 w 768"/>
                <a:gd name="T3" fmla="*/ 2147483647 h 368"/>
                <a:gd name="T4" fmla="*/ 2147483647 w 768"/>
                <a:gd name="T5" fmla="*/ 2147483647 h 368"/>
                <a:gd name="T6" fmla="*/ 2147483647 w 768"/>
                <a:gd name="T7" fmla="*/ 2147483647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prstDash val="dash"/>
              <a:round/>
              <a:headEnd/>
              <a:tailEnd/>
            </a:ln>
          </p:spPr>
          <p:txBody>
            <a:bodyPr wrap="none" lIns="192911" tIns="96455" rIns="192911" bIns="96455" anchor="ctr"/>
            <a:lstStyle/>
            <a:p>
              <a:endParaRPr lang="en-US"/>
            </a:p>
          </p:txBody>
        </p:sp>
        <p:cxnSp>
          <p:nvCxnSpPr>
            <p:cNvPr id="5144" name="Straight Connector 63"/>
            <p:cNvCxnSpPr>
              <a:cxnSpLocks noChangeShapeType="1"/>
              <a:endCxn id="5175" idx="3"/>
            </p:cNvCxnSpPr>
            <p:nvPr/>
          </p:nvCxnSpPr>
          <p:spPr bwMode="auto">
            <a:xfrm flipV="1">
              <a:off x="3657515" y="3223739"/>
              <a:ext cx="3713783" cy="1322127"/>
            </a:xfrm>
            <a:prstGeom prst="line">
              <a:avLst/>
            </a:prstGeom>
            <a:noFill/>
            <a:ln w="9525" algn="ctr">
              <a:solidFill>
                <a:schemeClr val="tx1"/>
              </a:solidFill>
              <a:round/>
              <a:headEnd/>
              <a:tailEnd/>
            </a:ln>
          </p:spPr>
        </p:cxnSp>
        <p:cxnSp>
          <p:nvCxnSpPr>
            <p:cNvPr id="5145" name="Straight Connector 65"/>
            <p:cNvCxnSpPr>
              <a:cxnSpLocks noChangeShapeType="1"/>
              <a:endCxn id="5175" idx="3"/>
            </p:cNvCxnSpPr>
            <p:nvPr/>
          </p:nvCxnSpPr>
          <p:spPr bwMode="auto">
            <a:xfrm flipV="1">
              <a:off x="3826321" y="3223740"/>
              <a:ext cx="3544976" cy="1704699"/>
            </a:xfrm>
            <a:prstGeom prst="line">
              <a:avLst/>
            </a:prstGeom>
            <a:noFill/>
            <a:ln w="9525" algn="ctr">
              <a:solidFill>
                <a:schemeClr val="tx1"/>
              </a:solidFill>
              <a:round/>
              <a:headEnd/>
              <a:tailEnd/>
            </a:ln>
          </p:spPr>
        </p:cxnSp>
        <p:sp>
          <p:nvSpPr>
            <p:cNvPr id="5146" name="TextBox 67"/>
            <p:cNvSpPr txBox="1">
              <a:spLocks noChangeArrowheads="1"/>
            </p:cNvSpPr>
            <p:nvPr/>
          </p:nvSpPr>
          <p:spPr bwMode="auto">
            <a:xfrm>
              <a:off x="592706" y="3780720"/>
              <a:ext cx="2018241" cy="1949120"/>
            </a:xfrm>
            <a:prstGeom prst="rect">
              <a:avLst/>
            </a:prstGeom>
            <a:noFill/>
            <a:ln w="9525">
              <a:noFill/>
              <a:miter lim="800000"/>
              <a:headEnd/>
              <a:tailEnd/>
            </a:ln>
          </p:spPr>
          <p:txBody>
            <a:bodyPr wrap="none" lIns="192911" tIns="96455" rIns="192911" bIns="96455">
              <a:spAutoFit/>
            </a:bodyPr>
            <a:lstStyle/>
            <a:p>
              <a:r>
                <a:rPr lang="en-US"/>
                <a:t>Input</a:t>
              </a:r>
            </a:p>
            <a:p>
              <a:r>
                <a:rPr lang="en-US"/>
                <a:t>  </a:t>
              </a:r>
              <a:r>
                <a:rPr lang="en-US" i="1"/>
                <a:t>I(t)</a:t>
              </a:r>
            </a:p>
          </p:txBody>
        </p:sp>
        <p:sp>
          <p:nvSpPr>
            <p:cNvPr id="5147" name="Freeform 69"/>
            <p:cNvSpPr>
              <a:spLocks/>
            </p:cNvSpPr>
            <p:nvPr/>
          </p:nvSpPr>
          <p:spPr bwMode="auto">
            <a:xfrm>
              <a:off x="592706" y="5181611"/>
              <a:ext cx="3233617" cy="922676"/>
            </a:xfrm>
            <a:custGeom>
              <a:avLst/>
              <a:gdLst>
                <a:gd name="T0" fmla="*/ 0 w 1947553"/>
                <a:gd name="T1" fmla="*/ 520535 h 520535"/>
                <a:gd name="T2" fmla="*/ 58397 w 1947553"/>
                <a:gd name="T3" fmla="*/ 366156 h 520535"/>
                <a:gd name="T4" fmla="*/ 116793 w 1947553"/>
                <a:gd name="T5" fmla="*/ 283029 h 520535"/>
                <a:gd name="T6" fmla="*/ 225245 w 1947553"/>
                <a:gd name="T7" fmla="*/ 389907 h 520535"/>
                <a:gd name="T8" fmla="*/ 433804 w 1947553"/>
                <a:gd name="T9" fmla="*/ 116774 h 520535"/>
                <a:gd name="T10" fmla="*/ 600652 w 1947553"/>
                <a:gd name="T11" fmla="*/ 425533 h 520535"/>
                <a:gd name="T12" fmla="*/ 784185 w 1947553"/>
                <a:gd name="T13" fmla="*/ 211777 h 520535"/>
                <a:gd name="T14" fmla="*/ 1017771 w 1947553"/>
                <a:gd name="T15" fmla="*/ 389907 h 520535"/>
                <a:gd name="T16" fmla="*/ 1167935 w 1947553"/>
                <a:gd name="T17" fmla="*/ 9896 h 520535"/>
                <a:gd name="T18" fmla="*/ 1368152 w 1947553"/>
                <a:gd name="T19" fmla="*/ 330530 h 5205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47553" h="520535">
                  <a:moveTo>
                    <a:pt x="0" y="520535"/>
                  </a:moveTo>
                  <a:cubicBezTo>
                    <a:pt x="27709" y="463137"/>
                    <a:pt x="55418" y="405740"/>
                    <a:pt x="83127" y="366156"/>
                  </a:cubicBezTo>
                  <a:cubicBezTo>
                    <a:pt x="110836" y="326572"/>
                    <a:pt x="126670" y="279071"/>
                    <a:pt x="166254" y="283029"/>
                  </a:cubicBezTo>
                  <a:cubicBezTo>
                    <a:pt x="205838" y="286987"/>
                    <a:pt x="245424" y="417616"/>
                    <a:pt x="320634" y="389907"/>
                  </a:cubicBezTo>
                  <a:cubicBezTo>
                    <a:pt x="395844" y="362198"/>
                    <a:pt x="528452" y="110836"/>
                    <a:pt x="617517" y="116774"/>
                  </a:cubicBezTo>
                  <a:cubicBezTo>
                    <a:pt x="706582" y="122712"/>
                    <a:pt x="771896" y="409699"/>
                    <a:pt x="855023" y="425533"/>
                  </a:cubicBezTo>
                  <a:cubicBezTo>
                    <a:pt x="938150" y="441367"/>
                    <a:pt x="1017319" y="217715"/>
                    <a:pt x="1116280" y="211777"/>
                  </a:cubicBezTo>
                  <a:cubicBezTo>
                    <a:pt x="1215241" y="205839"/>
                    <a:pt x="1357745" y="423554"/>
                    <a:pt x="1448789" y="389907"/>
                  </a:cubicBezTo>
                  <a:cubicBezTo>
                    <a:pt x="1539833" y="356260"/>
                    <a:pt x="1579418" y="19792"/>
                    <a:pt x="1662545" y="9896"/>
                  </a:cubicBezTo>
                  <a:cubicBezTo>
                    <a:pt x="1745672" y="0"/>
                    <a:pt x="1846612" y="165265"/>
                    <a:pt x="1947553" y="330530"/>
                  </a:cubicBezTo>
                </a:path>
              </a:pathLst>
            </a:custGeom>
            <a:solidFill>
              <a:schemeClr val="bg1"/>
            </a:solidFill>
            <a:ln w="38100" cap="flat" cmpd="sng" algn="ctr">
              <a:solidFill>
                <a:schemeClr val="tx1"/>
              </a:solidFill>
              <a:prstDash val="solid"/>
              <a:round/>
              <a:headEnd type="none" w="med" len="med"/>
              <a:tailEnd type="none" w="med" len="med"/>
            </a:ln>
          </p:spPr>
          <p:txBody>
            <a:bodyPr lIns="192911" tIns="96455" rIns="192911" bIns="96455"/>
            <a:lstStyle/>
            <a:p>
              <a:endParaRPr lang="en-US"/>
            </a:p>
          </p:txBody>
        </p:sp>
        <p:graphicFrame>
          <p:nvGraphicFramePr>
            <p:cNvPr id="13" name="Object 60"/>
            <p:cNvGraphicFramePr>
              <a:graphicFrameLocks noChangeAspect="1"/>
            </p:cNvGraphicFramePr>
            <p:nvPr/>
          </p:nvGraphicFramePr>
          <p:xfrm>
            <a:off x="6429721" y="4672453"/>
            <a:ext cx="1860643" cy="1021131"/>
          </p:xfrm>
          <a:graphic>
            <a:graphicData uri="http://schemas.openxmlformats.org/presentationml/2006/ole">
              <mc:AlternateContent xmlns:mc="http://schemas.openxmlformats.org/markup-compatibility/2006">
                <mc:Choice xmlns:v="urn:schemas-microsoft-com:vml" Requires="v">
                  <p:oleObj spid="_x0000_s207945" name="Equation" r:id="rId18" imgW="317160" imgH="203040" progId="Equation.DSMT4">
                    <p:embed/>
                  </p:oleObj>
                </mc:Choice>
                <mc:Fallback>
                  <p:oleObj name="Equation" r:id="rId18" imgW="317160" imgH="20304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29721" y="4672453"/>
                          <a:ext cx="1860643" cy="10211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 name="Rounded Rectangle 64"/>
            <p:cNvSpPr/>
            <p:nvPr/>
          </p:nvSpPr>
          <p:spPr bwMode="auto">
            <a:xfrm>
              <a:off x="5528883" y="4672584"/>
              <a:ext cx="2892659" cy="1403573"/>
            </a:xfrm>
            <a:prstGeom prst="roundRect">
              <a:avLst/>
            </a:pr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67" name="Straight Arrow Connector 66"/>
            <p:cNvCxnSpPr/>
            <p:nvPr/>
          </p:nvCxnSpPr>
          <p:spPr bwMode="auto">
            <a:xfrm>
              <a:off x="5528883" y="5948559"/>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0" name="Right Arrow 69"/>
            <p:cNvSpPr/>
            <p:nvPr/>
          </p:nvSpPr>
          <p:spPr bwMode="auto">
            <a:xfrm>
              <a:off x="4337788" y="5182974"/>
              <a:ext cx="1020938" cy="382793"/>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1" name="Right Arrow 70"/>
            <p:cNvSpPr/>
            <p:nvPr/>
          </p:nvSpPr>
          <p:spPr bwMode="auto">
            <a:xfrm>
              <a:off x="8932011" y="5310571"/>
              <a:ext cx="1020938" cy="382793"/>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sp>
        <p:nvSpPr>
          <p:cNvPr id="72" name="TextBox 71"/>
          <p:cNvSpPr txBox="1"/>
          <p:nvPr/>
        </p:nvSpPr>
        <p:spPr>
          <a:xfrm>
            <a:off x="17372169" y="1218530"/>
            <a:ext cx="4124587" cy="1549011"/>
          </a:xfrm>
          <a:prstGeom prst="rect">
            <a:avLst/>
          </a:prstGeom>
          <a:noFill/>
        </p:spPr>
        <p:txBody>
          <a:bodyPr wrap="none" lIns="192911" tIns="96455" rIns="192911" bIns="96455" rtlCol="0">
            <a:spAutoFit/>
          </a:bodyPr>
          <a:lstStyle/>
          <a:p>
            <a:r>
              <a:rPr lang="en-US" sz="4400" i="1" dirty="0"/>
              <a:t>Gerstner et al.,</a:t>
            </a:r>
          </a:p>
          <a:p>
            <a:r>
              <a:rPr lang="en-US" sz="4400" i="1" dirty="0"/>
              <a:t>1993, 1996</a:t>
            </a:r>
          </a:p>
        </p:txBody>
      </p:sp>
      <p:sp>
        <p:nvSpPr>
          <p:cNvPr id="73" name="TextBox 72"/>
          <p:cNvSpPr txBox="1"/>
          <p:nvPr/>
        </p:nvSpPr>
        <p:spPr>
          <a:xfrm>
            <a:off x="16329504" y="6458949"/>
            <a:ext cx="1524516" cy="1102735"/>
          </a:xfrm>
          <a:prstGeom prst="rect">
            <a:avLst/>
          </a:prstGeom>
          <a:noFill/>
        </p:spPr>
        <p:txBody>
          <a:bodyPr wrap="none" lIns="192911" tIns="96455" rIns="192911" bIns="96455" rtlCol="0">
            <a:spAutoFit/>
          </a:bodyPr>
          <a:lstStyle/>
          <a:p>
            <a:r>
              <a:rPr lang="en-US" sz="5900" dirty="0">
                <a:solidFill>
                  <a:srgbClr val="FF0000"/>
                </a:solidFill>
              </a:rPr>
              <a:t>u(t)</a:t>
            </a:r>
          </a:p>
        </p:txBody>
      </p:sp>
      <p:sp>
        <p:nvSpPr>
          <p:cNvPr id="6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lang="en-US" sz="6000" dirty="0">
                <a:solidFill>
                  <a:srgbClr val="FF0000"/>
                </a:solidFill>
                <a:latin typeface="Impact" charset="0"/>
                <a:ea typeface="ＭＳ Ｐゴシック" charset="0"/>
                <a:cs typeface="Impact" charset="0"/>
              </a:rPr>
              <a:t> Spike Response Model </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(SRM)</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6" name="Straight Connector 65"/>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1" presetClass="entr" presetSubtype="0" fill="hold" nodeType="afterEffect">
                                  <p:stCondLst>
                                    <p:cond delay="0"/>
                                  </p:stCondLst>
                                  <p:childTnLst>
                                    <p:set>
                                      <p:cBhvr>
                                        <p:cTn id="10"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54764"/>
                                        </p:tgtEl>
                                        <p:attrNameLst>
                                          <p:attrName>style.visibility</p:attrName>
                                        </p:attrNameLst>
                                      </p:cBhvr>
                                      <p:to>
                                        <p:strVal val="visible"/>
                                      </p:to>
                                    </p:set>
                                    <p:animEffect transition="in" filter="wipe(left)">
                                      <p:cBhvr>
                                        <p:cTn id="15" dur="1000"/>
                                        <p:tgtEl>
                                          <p:spTgt spid="1054764"/>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10547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478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338" name="Picture 2"/>
          <p:cNvPicPr>
            <a:picLocks noChangeAspect="1" noChangeArrowheads="1"/>
          </p:cNvPicPr>
          <p:nvPr/>
        </p:nvPicPr>
        <p:blipFill>
          <a:blip r:embed="rId3" cstate="print"/>
          <a:srcRect/>
          <a:stretch>
            <a:fillRect/>
          </a:stretch>
        </p:blipFill>
        <p:spPr bwMode="auto">
          <a:xfrm>
            <a:off x="8879291" y="1434427"/>
            <a:ext cx="10759734" cy="7730221"/>
          </a:xfrm>
          <a:prstGeom prst="rect">
            <a:avLst/>
          </a:prstGeom>
          <a:noFill/>
          <a:ln w="9525">
            <a:noFill/>
            <a:miter lim="800000"/>
            <a:headEnd/>
            <a:tailEnd/>
          </a:ln>
        </p:spPr>
      </p:pic>
      <p:sp>
        <p:nvSpPr>
          <p:cNvPr id="3" name="TextBox 2"/>
          <p:cNvSpPr txBox="1"/>
          <p:nvPr/>
        </p:nvSpPr>
        <p:spPr>
          <a:xfrm>
            <a:off x="342698" y="2200793"/>
            <a:ext cx="7580661" cy="1672121"/>
          </a:xfrm>
          <a:prstGeom prst="rect">
            <a:avLst/>
          </a:prstGeom>
          <a:noFill/>
        </p:spPr>
        <p:txBody>
          <a:bodyPr wrap="none" lIns="192911" tIns="96455" rIns="192911" bIns="96455" rtlCol="0">
            <a:spAutoFit/>
          </a:bodyPr>
          <a:lstStyle/>
          <a:p>
            <a:r>
              <a:rPr lang="en-US" sz="4800" b="1" dirty="0"/>
              <a:t>SRM with appropriate     </a:t>
            </a:r>
          </a:p>
          <a:p>
            <a:r>
              <a:rPr lang="en-US" sz="4800" b="1" dirty="0"/>
              <a:t> leads to bursting</a:t>
            </a:r>
          </a:p>
        </p:txBody>
      </p:sp>
      <p:graphicFrame>
        <p:nvGraphicFramePr>
          <p:cNvPr id="398339" name="Object 3"/>
          <p:cNvGraphicFramePr>
            <a:graphicFrameLocks noChangeAspect="1"/>
          </p:cNvGraphicFramePr>
          <p:nvPr/>
        </p:nvGraphicFramePr>
        <p:xfrm>
          <a:off x="657892" y="8707438"/>
          <a:ext cx="11369675" cy="1985962"/>
        </p:xfrm>
        <a:graphic>
          <a:graphicData uri="http://schemas.openxmlformats.org/presentationml/2006/ole">
            <mc:AlternateContent xmlns:mc="http://schemas.openxmlformats.org/markup-compatibility/2006">
              <mc:Choice xmlns:v="urn:schemas-microsoft-com:vml" Requires="v">
                <p:oleObj spid="_x0000_s208922" name="Equation" r:id="rId4" imgW="2806560" imgH="469800" progId="Equation.DSMT4">
                  <p:embed/>
                </p:oleObj>
              </mc:Choice>
              <mc:Fallback>
                <p:oleObj name="Equation" r:id="rId4" imgW="2806560" imgH="4698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892" y="8707438"/>
                        <a:ext cx="11369675" cy="198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8340" name="Object 4"/>
          <p:cNvGraphicFramePr>
            <a:graphicFrameLocks noChangeAspect="1"/>
          </p:cNvGraphicFramePr>
          <p:nvPr/>
        </p:nvGraphicFramePr>
        <p:xfrm>
          <a:off x="6895146" y="2378960"/>
          <a:ext cx="720249" cy="697633"/>
        </p:xfrm>
        <a:graphic>
          <a:graphicData uri="http://schemas.openxmlformats.org/presentationml/2006/ole">
            <mc:AlternateContent xmlns:mc="http://schemas.openxmlformats.org/markup-compatibility/2006">
              <mc:Choice xmlns:v="urn:schemas-microsoft-com:vml" Requires="v">
                <p:oleObj spid="_x0000_s208923" name="Equation" r:id="rId6" imgW="126720" imgH="164880" progId="Equation.DSMT4">
                  <p:embed/>
                </p:oleObj>
              </mc:Choice>
              <mc:Fallback>
                <p:oleObj name="Equation" r:id="rId6" imgW="126720" imgH="1648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5146" y="2378960"/>
                        <a:ext cx="720249" cy="6976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Bursting in the  SRM</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7" name="Straight Connector 6"/>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208900" name="Object 4"/>
          <p:cNvGraphicFramePr>
            <a:graphicFrameLocks noChangeAspect="1"/>
          </p:cNvGraphicFramePr>
          <p:nvPr/>
        </p:nvGraphicFramePr>
        <p:xfrm>
          <a:off x="697827" y="10254106"/>
          <a:ext cx="11523663" cy="1985962"/>
        </p:xfrm>
        <a:graphic>
          <a:graphicData uri="http://schemas.openxmlformats.org/presentationml/2006/ole">
            <mc:AlternateContent xmlns:mc="http://schemas.openxmlformats.org/markup-compatibility/2006">
              <mc:Choice xmlns:v="urn:schemas-microsoft-com:vml" Requires="v">
                <p:oleObj spid="_x0000_s208924" name="Equation" r:id="rId8" imgW="2844720" imgH="469800" progId="Equation.DSMT4">
                  <p:embed/>
                </p:oleObj>
              </mc:Choice>
              <mc:Fallback>
                <p:oleObj name="Equation" r:id="rId8" imgW="2844720" imgH="4698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827" y="10254106"/>
                        <a:ext cx="11523663" cy="198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bwMode="auto">
          <a:xfrm>
            <a:off x="4507944" y="1309774"/>
            <a:ext cx="11570636" cy="5997083"/>
          </a:xfrm>
          <a:prstGeom prst="roundRect">
            <a:avLst/>
          </a:prstGeom>
          <a:solidFill>
            <a:srgbClr val="E6E6E6">
              <a:alpha val="29020"/>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5" name="Rounded Rectangle 64"/>
          <p:cNvSpPr/>
          <p:nvPr/>
        </p:nvSpPr>
        <p:spPr bwMode="auto">
          <a:xfrm>
            <a:off x="5528883" y="3477613"/>
            <a:ext cx="2892659" cy="1403573"/>
          </a:xfrm>
          <a:prstGeom prst="round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512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graphicFrame>
        <p:nvGraphicFramePr>
          <p:cNvPr id="5122" name="Object 4"/>
          <p:cNvGraphicFramePr>
            <a:graphicFrameLocks noChangeAspect="1"/>
          </p:cNvGraphicFramePr>
          <p:nvPr/>
        </p:nvGraphicFramePr>
        <p:xfrm>
          <a:off x="8421543" y="2967224"/>
          <a:ext cx="982839" cy="1220857"/>
        </p:xfrm>
        <a:graphic>
          <a:graphicData uri="http://schemas.openxmlformats.org/presentationml/2006/ole">
            <mc:AlternateContent xmlns:mc="http://schemas.openxmlformats.org/markup-compatibility/2006">
              <mc:Choice xmlns:v="urn:schemas-microsoft-com:vml" Requires="v">
                <p:oleObj spid="_x0000_s210002" name="Equation" r:id="rId4" imgW="139680" imgH="228600" progId="Equation.DSMT4">
                  <p:embed/>
                </p:oleObj>
              </mc:Choice>
              <mc:Fallback>
                <p:oleObj name="Equation" r:id="rId4" imgW="139680" imgH="228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1543" y="2967224"/>
                        <a:ext cx="982839"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36" name="Freeform 23"/>
          <p:cNvSpPr>
            <a:spLocks/>
          </p:cNvSpPr>
          <p:nvPr/>
        </p:nvSpPr>
        <p:spPr bwMode="auto">
          <a:xfrm>
            <a:off x="5699039" y="3732809"/>
            <a:ext cx="2059930" cy="1020780"/>
          </a:xfrm>
          <a:custGeom>
            <a:avLst/>
            <a:gdLst>
              <a:gd name="T0" fmla="*/ 0 w 768"/>
              <a:gd name="T1" fmla="*/ 2147483647 h 368"/>
              <a:gd name="T2" fmla="*/ 2147483647 w 768"/>
              <a:gd name="T3" fmla="*/ 2147483647 h 368"/>
              <a:gd name="T4" fmla="*/ 2147483647 w 768"/>
              <a:gd name="T5" fmla="*/ 2147483647 h 368"/>
              <a:gd name="T6" fmla="*/ 2147483647 w 768"/>
              <a:gd name="T7" fmla="*/ 2147483647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prstDash val="dash"/>
            <a:round/>
            <a:headEnd/>
            <a:tailEnd/>
          </a:ln>
        </p:spPr>
        <p:txBody>
          <a:bodyPr wrap="none" lIns="192911" tIns="96455" rIns="192911" bIns="96455" anchor="ctr"/>
          <a:lstStyle/>
          <a:p>
            <a:endParaRPr lang="en-US"/>
          </a:p>
        </p:txBody>
      </p:sp>
      <p:grpSp>
        <p:nvGrpSpPr>
          <p:cNvPr id="2" name="Group 46"/>
          <p:cNvGrpSpPr>
            <a:grpSpLocks/>
          </p:cNvGrpSpPr>
          <p:nvPr/>
        </p:nvGrpSpPr>
        <p:grpSpPr bwMode="auto">
          <a:xfrm>
            <a:off x="2805143" y="6796468"/>
            <a:ext cx="16876849" cy="2727854"/>
            <a:chOff x="-968" y="3156"/>
            <a:chExt cx="6386" cy="1102"/>
          </a:xfrm>
        </p:grpSpPr>
        <p:graphicFrame>
          <p:nvGraphicFramePr>
            <p:cNvPr id="5124" name="Object 47"/>
            <p:cNvGraphicFramePr>
              <a:graphicFrameLocks noChangeAspect="1"/>
            </p:cNvGraphicFramePr>
            <p:nvPr/>
          </p:nvGraphicFramePr>
          <p:xfrm>
            <a:off x="2615" y="3408"/>
            <a:ext cx="2803" cy="578"/>
          </p:xfrm>
          <a:graphic>
            <a:graphicData uri="http://schemas.openxmlformats.org/presentationml/2006/ole">
              <mc:AlternateContent xmlns:mc="http://schemas.openxmlformats.org/markup-compatibility/2006">
                <mc:Choice xmlns:v="urn:schemas-microsoft-com:vml" Requires="v">
                  <p:oleObj spid="_x0000_s210003" name="Equation" r:id="rId6" imgW="1600200" imgH="330120" progId="Equation.DSMT4">
                    <p:embed/>
                  </p:oleObj>
                </mc:Choice>
                <mc:Fallback>
                  <p:oleObj name="Equation" r:id="rId6" imgW="1600200" imgH="330120" progId="Equation.DSMT4">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5" y="3408"/>
                          <a:ext cx="2803"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53" name="Line 48"/>
            <p:cNvSpPr>
              <a:spLocks noChangeShapeType="1"/>
            </p:cNvSpPr>
            <p:nvPr/>
          </p:nvSpPr>
          <p:spPr bwMode="auto">
            <a:xfrm flipV="1">
              <a:off x="3153" y="3878"/>
              <a:ext cx="580" cy="1"/>
            </a:xfrm>
            <a:prstGeom prst="line">
              <a:avLst/>
            </a:prstGeom>
            <a:noFill/>
            <a:ln w="28575">
              <a:solidFill>
                <a:srgbClr val="FF0000"/>
              </a:solidFill>
              <a:round/>
              <a:headEnd/>
              <a:tailEnd/>
            </a:ln>
          </p:spPr>
          <p:txBody>
            <a:bodyPr wrap="none" anchor="ctr"/>
            <a:lstStyle/>
            <a:p>
              <a:endParaRPr lang="en-US"/>
            </a:p>
          </p:txBody>
        </p:sp>
        <p:sp>
          <p:nvSpPr>
            <p:cNvPr id="5154"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5155"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5156" name="Text Box 51"/>
            <p:cNvSpPr txBox="1">
              <a:spLocks noChangeArrowheads="1"/>
            </p:cNvSpPr>
            <p:nvPr/>
          </p:nvSpPr>
          <p:spPr bwMode="auto">
            <a:xfrm>
              <a:off x="-968" y="3517"/>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3" name="Group 52"/>
            <p:cNvGrpSpPr>
              <a:grpSpLocks/>
            </p:cNvGrpSpPr>
            <p:nvPr/>
          </p:nvGrpSpPr>
          <p:grpSpPr bwMode="auto">
            <a:xfrm>
              <a:off x="753" y="3156"/>
              <a:ext cx="1885" cy="928"/>
              <a:chOff x="657" y="2724"/>
              <a:chExt cx="1885" cy="928"/>
            </a:xfrm>
          </p:grpSpPr>
          <p:sp>
            <p:nvSpPr>
              <p:cNvPr id="5159"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4" name="Group 54"/>
              <p:cNvGrpSpPr>
                <a:grpSpLocks/>
              </p:cNvGrpSpPr>
              <p:nvPr/>
            </p:nvGrpSpPr>
            <p:grpSpPr bwMode="auto">
              <a:xfrm>
                <a:off x="657" y="2976"/>
                <a:ext cx="1885" cy="676"/>
                <a:chOff x="657" y="2976"/>
                <a:chExt cx="1885" cy="676"/>
              </a:xfrm>
            </p:grpSpPr>
            <p:graphicFrame>
              <p:nvGraphicFramePr>
                <p:cNvPr id="5125" name="Object 55"/>
                <p:cNvGraphicFramePr>
                  <a:graphicFrameLocks noChangeAspect="1"/>
                </p:cNvGraphicFramePr>
                <p:nvPr/>
              </p:nvGraphicFramePr>
              <p:xfrm>
                <a:off x="1276" y="3084"/>
                <a:ext cx="1266" cy="568"/>
              </p:xfrm>
              <a:graphic>
                <a:graphicData uri="http://schemas.openxmlformats.org/presentationml/2006/ole">
                  <mc:AlternateContent xmlns:mc="http://schemas.openxmlformats.org/markup-compatibility/2006">
                    <mc:Choice xmlns:v="urn:schemas-microsoft-com:vml" Requires="v">
                      <p:oleObj spid="_x0000_s210004" name="Equation" r:id="rId8" imgW="787320" imgH="355320" progId="Equation.DSMT4">
                        <p:embed/>
                      </p:oleObj>
                    </mc:Choice>
                    <mc:Fallback>
                      <p:oleObj name="Equation" r:id="rId8" imgW="787320" imgH="355320" progId="Equation.DSMT4">
                        <p:embed/>
                        <p:pic>
                          <p:nvPicPr>
                            <p:cNvPr id="0"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6" y="3084"/>
                              <a:ext cx="126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56"/>
                <p:cNvGraphicFramePr>
                  <a:graphicFrameLocks noChangeAspect="1"/>
                </p:cNvGraphicFramePr>
                <p:nvPr/>
              </p:nvGraphicFramePr>
              <p:xfrm>
                <a:off x="657" y="3082"/>
                <a:ext cx="654" cy="371"/>
              </p:xfrm>
              <a:graphic>
                <a:graphicData uri="http://schemas.openxmlformats.org/presentationml/2006/ole">
                  <mc:AlternateContent xmlns:mc="http://schemas.openxmlformats.org/markup-compatibility/2006">
                    <mc:Choice xmlns:v="urn:schemas-microsoft-com:vml" Requires="v">
                      <p:oleObj spid="_x0000_s210005" name="Equation" r:id="rId10" imgW="380880" imgH="215640" progId="Equation.3">
                        <p:embed/>
                      </p:oleObj>
                    </mc:Choice>
                    <mc:Fallback>
                      <p:oleObj name="Equation" r:id="rId10" imgW="380880" imgH="215640" progId="Equation.3">
                        <p:embed/>
                        <p:pic>
                          <p:nvPicPr>
                            <p:cNvPr id="0" name="Object 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61" name="Line 57"/>
                <p:cNvSpPr>
                  <a:spLocks noChangeShapeType="1"/>
                </p:cNvSpPr>
                <p:nvPr/>
              </p:nvSpPr>
              <p:spPr bwMode="auto">
                <a:xfrm>
                  <a:off x="1629" y="3497"/>
                  <a:ext cx="720" cy="0"/>
                </a:xfrm>
                <a:prstGeom prst="line">
                  <a:avLst/>
                </a:prstGeom>
                <a:noFill/>
                <a:ln w="28575">
                  <a:solidFill>
                    <a:srgbClr val="00B050"/>
                  </a:solidFill>
                  <a:round/>
                  <a:headEnd/>
                  <a:tailEnd/>
                </a:ln>
              </p:spPr>
              <p:txBody>
                <a:bodyPr wrap="none" anchor="ctr"/>
                <a:lstStyle/>
                <a:p>
                  <a:endParaRPr lang="en-US"/>
                </a:p>
              </p:txBody>
            </p:sp>
            <p:sp>
              <p:nvSpPr>
                <p:cNvPr id="5162"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5158"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graphicFrame>
        <p:nvGraphicFramePr>
          <p:cNvPr id="1054780" name="Object 60"/>
          <p:cNvGraphicFramePr>
            <a:graphicFrameLocks noChangeAspect="1"/>
          </p:cNvGraphicFramePr>
          <p:nvPr/>
        </p:nvGraphicFramePr>
        <p:xfrm>
          <a:off x="6819855" y="8838732"/>
          <a:ext cx="8481681" cy="1513413"/>
        </p:xfrm>
        <a:graphic>
          <a:graphicData uri="http://schemas.openxmlformats.org/presentationml/2006/ole">
            <mc:AlternateContent xmlns:mc="http://schemas.openxmlformats.org/markup-compatibility/2006">
              <mc:Choice xmlns:v="urn:schemas-microsoft-com:vml" Requires="v">
                <p:oleObj spid="_x0000_s210006" name="Equation" r:id="rId12" imgW="1447560" imgH="342720" progId="Equation.DSMT4">
                  <p:embed/>
                </p:oleObj>
              </mc:Choice>
              <mc:Fallback>
                <p:oleObj name="Equation" r:id="rId12" imgW="1447560" imgH="342720" progId="Equation.DSMT4">
                  <p:embed/>
                  <p:pic>
                    <p:nvPicPr>
                      <p:cNvPr id="0" name="Object 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19855" y="8838732"/>
                        <a:ext cx="8481681" cy="151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781" name="Text Box 61"/>
          <p:cNvSpPr txBox="1">
            <a:spLocks noChangeArrowheads="1"/>
          </p:cNvSpPr>
          <p:nvPr/>
        </p:nvSpPr>
        <p:spPr bwMode="auto">
          <a:xfrm>
            <a:off x="2805970" y="8965317"/>
            <a:ext cx="3505827" cy="1102735"/>
          </a:xfrm>
          <a:prstGeom prst="rect">
            <a:avLst/>
          </a:prstGeom>
          <a:noFill/>
          <a:ln w="9525">
            <a:noFill/>
            <a:miter lim="800000"/>
            <a:headEnd/>
            <a:tailEnd/>
          </a:ln>
        </p:spPr>
        <p:txBody>
          <a:bodyPr wrap="none" lIns="192911" tIns="96455" rIns="192911" bIns="96455">
            <a:spAutoFit/>
          </a:bodyPr>
          <a:lstStyle/>
          <a:p>
            <a:r>
              <a:rPr lang="fr-CH" sz="5900" dirty="0" err="1">
                <a:solidFill>
                  <a:srgbClr val="3550FE"/>
                </a:solidFill>
              </a:rPr>
              <a:t>threshold</a:t>
            </a:r>
            <a:endParaRPr lang="fr-FR" sz="5900" dirty="0">
              <a:solidFill>
                <a:srgbClr val="3550FE"/>
              </a:solidFill>
            </a:endParaRPr>
          </a:p>
        </p:txBody>
      </p:sp>
      <p:sp>
        <p:nvSpPr>
          <p:cNvPr id="5146" name="TextBox 67"/>
          <p:cNvSpPr txBox="1">
            <a:spLocks noChangeArrowheads="1"/>
          </p:cNvSpPr>
          <p:nvPr/>
        </p:nvSpPr>
        <p:spPr bwMode="auto">
          <a:xfrm>
            <a:off x="592706" y="2585749"/>
            <a:ext cx="2018241" cy="1949120"/>
          </a:xfrm>
          <a:prstGeom prst="rect">
            <a:avLst/>
          </a:prstGeom>
          <a:noFill/>
          <a:ln w="9525">
            <a:noFill/>
            <a:miter lim="800000"/>
            <a:headEnd/>
            <a:tailEnd/>
          </a:ln>
        </p:spPr>
        <p:txBody>
          <a:bodyPr wrap="none" lIns="192911" tIns="96455" rIns="192911" bIns="96455">
            <a:spAutoFit/>
          </a:bodyPr>
          <a:lstStyle/>
          <a:p>
            <a:r>
              <a:rPr lang="en-US"/>
              <a:t>Input</a:t>
            </a:r>
          </a:p>
          <a:p>
            <a:r>
              <a:rPr lang="en-US"/>
              <a:t>  </a:t>
            </a:r>
            <a:r>
              <a:rPr lang="en-US" i="1"/>
              <a:t>I(t)</a:t>
            </a:r>
          </a:p>
        </p:txBody>
      </p:sp>
      <p:sp>
        <p:nvSpPr>
          <p:cNvPr id="5147" name="Freeform 69"/>
          <p:cNvSpPr>
            <a:spLocks/>
          </p:cNvSpPr>
          <p:nvPr/>
        </p:nvSpPr>
        <p:spPr bwMode="auto">
          <a:xfrm>
            <a:off x="592706" y="3986641"/>
            <a:ext cx="3233617" cy="922676"/>
          </a:xfrm>
          <a:custGeom>
            <a:avLst/>
            <a:gdLst>
              <a:gd name="T0" fmla="*/ 0 w 1947553"/>
              <a:gd name="T1" fmla="*/ 520535 h 520535"/>
              <a:gd name="T2" fmla="*/ 58397 w 1947553"/>
              <a:gd name="T3" fmla="*/ 366156 h 520535"/>
              <a:gd name="T4" fmla="*/ 116793 w 1947553"/>
              <a:gd name="T5" fmla="*/ 283029 h 520535"/>
              <a:gd name="T6" fmla="*/ 225245 w 1947553"/>
              <a:gd name="T7" fmla="*/ 389907 h 520535"/>
              <a:gd name="T8" fmla="*/ 433804 w 1947553"/>
              <a:gd name="T9" fmla="*/ 116774 h 520535"/>
              <a:gd name="T10" fmla="*/ 600652 w 1947553"/>
              <a:gd name="T11" fmla="*/ 425533 h 520535"/>
              <a:gd name="T12" fmla="*/ 784185 w 1947553"/>
              <a:gd name="T13" fmla="*/ 211777 h 520535"/>
              <a:gd name="T14" fmla="*/ 1017771 w 1947553"/>
              <a:gd name="T15" fmla="*/ 389907 h 520535"/>
              <a:gd name="T16" fmla="*/ 1167935 w 1947553"/>
              <a:gd name="T17" fmla="*/ 9896 h 520535"/>
              <a:gd name="T18" fmla="*/ 1368152 w 1947553"/>
              <a:gd name="T19" fmla="*/ 330530 h 5205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47553" h="520535">
                <a:moveTo>
                  <a:pt x="0" y="520535"/>
                </a:moveTo>
                <a:cubicBezTo>
                  <a:pt x="27709" y="463137"/>
                  <a:pt x="55418" y="405740"/>
                  <a:pt x="83127" y="366156"/>
                </a:cubicBezTo>
                <a:cubicBezTo>
                  <a:pt x="110836" y="326572"/>
                  <a:pt x="126670" y="279071"/>
                  <a:pt x="166254" y="283029"/>
                </a:cubicBezTo>
                <a:cubicBezTo>
                  <a:pt x="205838" y="286987"/>
                  <a:pt x="245424" y="417616"/>
                  <a:pt x="320634" y="389907"/>
                </a:cubicBezTo>
                <a:cubicBezTo>
                  <a:pt x="395844" y="362198"/>
                  <a:pt x="528452" y="110836"/>
                  <a:pt x="617517" y="116774"/>
                </a:cubicBezTo>
                <a:cubicBezTo>
                  <a:pt x="706582" y="122712"/>
                  <a:pt x="771896" y="409699"/>
                  <a:pt x="855023" y="425533"/>
                </a:cubicBezTo>
                <a:cubicBezTo>
                  <a:pt x="938150" y="441367"/>
                  <a:pt x="1017319" y="217715"/>
                  <a:pt x="1116280" y="211777"/>
                </a:cubicBezTo>
                <a:cubicBezTo>
                  <a:pt x="1215241" y="205839"/>
                  <a:pt x="1357745" y="423554"/>
                  <a:pt x="1448789" y="389907"/>
                </a:cubicBezTo>
                <a:cubicBezTo>
                  <a:pt x="1539833" y="356260"/>
                  <a:pt x="1579418" y="19792"/>
                  <a:pt x="1662545" y="9896"/>
                </a:cubicBezTo>
                <a:cubicBezTo>
                  <a:pt x="1745672" y="0"/>
                  <a:pt x="1846612" y="165265"/>
                  <a:pt x="1947553" y="330530"/>
                </a:cubicBezTo>
              </a:path>
            </a:pathLst>
          </a:custGeom>
          <a:solidFill>
            <a:schemeClr val="bg1"/>
          </a:solidFill>
          <a:ln w="38100" cap="flat" cmpd="sng" algn="ctr">
            <a:solidFill>
              <a:schemeClr val="tx1"/>
            </a:solidFill>
            <a:prstDash val="solid"/>
            <a:round/>
            <a:headEnd type="none" w="med" len="med"/>
            <a:tailEnd type="none" w="med" len="med"/>
          </a:ln>
        </p:spPr>
        <p:txBody>
          <a:bodyPr lIns="192911" tIns="96455" rIns="192911" bIns="96455"/>
          <a:lstStyle/>
          <a:p>
            <a:endParaRPr lang="en-US"/>
          </a:p>
        </p:txBody>
      </p:sp>
      <p:graphicFrame>
        <p:nvGraphicFramePr>
          <p:cNvPr id="13" name="Object 60"/>
          <p:cNvGraphicFramePr>
            <a:graphicFrameLocks noChangeAspect="1"/>
          </p:cNvGraphicFramePr>
          <p:nvPr/>
        </p:nvGraphicFramePr>
        <p:xfrm>
          <a:off x="6429721" y="3478009"/>
          <a:ext cx="1860643" cy="1021133"/>
        </p:xfrm>
        <a:graphic>
          <a:graphicData uri="http://schemas.openxmlformats.org/presentationml/2006/ole">
            <mc:AlternateContent xmlns:mc="http://schemas.openxmlformats.org/markup-compatibility/2006">
              <mc:Choice xmlns:v="urn:schemas-microsoft-com:vml" Requires="v">
                <p:oleObj spid="_x0000_s210007" name="Equation" r:id="rId14" imgW="317160" imgH="203040" progId="Equation.DSMT4">
                  <p:embed/>
                </p:oleObj>
              </mc:Choice>
              <mc:Fallback>
                <p:oleObj name="Equation" r:id="rId14" imgW="317160" imgH="20304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29721" y="3478009"/>
                        <a:ext cx="1860643" cy="10211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7" name="Straight Arrow Connector 66"/>
          <p:cNvCxnSpPr/>
          <p:nvPr/>
        </p:nvCxnSpPr>
        <p:spPr bwMode="auto">
          <a:xfrm>
            <a:off x="5528883" y="4753589"/>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0" name="Right Arrow 69"/>
          <p:cNvSpPr/>
          <p:nvPr/>
        </p:nvSpPr>
        <p:spPr bwMode="auto">
          <a:xfrm>
            <a:off x="4337788" y="3988003"/>
            <a:ext cx="1020938" cy="382793"/>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1" name="Right Arrow 70"/>
          <p:cNvSpPr/>
          <p:nvPr/>
        </p:nvSpPr>
        <p:spPr bwMode="auto">
          <a:xfrm>
            <a:off x="8591698" y="4115601"/>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8" name="Rounded Rectangle 67"/>
          <p:cNvSpPr/>
          <p:nvPr/>
        </p:nvSpPr>
        <p:spPr bwMode="auto">
          <a:xfrm>
            <a:off x="11314201" y="5775687"/>
            <a:ext cx="2892659" cy="1403573"/>
          </a:xfrm>
          <a:prstGeom prst="round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69" name="Straight Arrow Connector 68"/>
          <p:cNvCxnSpPr/>
          <p:nvPr/>
        </p:nvCxnSpPr>
        <p:spPr bwMode="auto">
          <a:xfrm>
            <a:off x="11314201" y="6668870"/>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4" name="Freeform 73"/>
          <p:cNvSpPr/>
          <p:nvPr/>
        </p:nvSpPr>
        <p:spPr bwMode="auto">
          <a:xfrm>
            <a:off x="11484357" y="6158480"/>
            <a:ext cx="2190757" cy="1034611"/>
          </a:xfrm>
          <a:custGeom>
            <a:avLst/>
            <a:gdLst>
              <a:gd name="connsiteX0" fmla="*/ 0 w 927100"/>
              <a:gd name="connsiteY0" fmla="*/ 186267 h 342900"/>
              <a:gd name="connsiteX1" fmla="*/ 139700 w 927100"/>
              <a:gd name="connsiteY1" fmla="*/ 21167 h 342900"/>
              <a:gd name="connsiteX2" fmla="*/ 317500 w 927100"/>
              <a:gd name="connsiteY2" fmla="*/ 313267 h 342900"/>
              <a:gd name="connsiteX3" fmla="*/ 927100 w 927100"/>
              <a:gd name="connsiteY3" fmla="*/ 198967 h 342900"/>
            </a:gdLst>
            <a:ahLst/>
            <a:cxnLst>
              <a:cxn ang="0">
                <a:pos x="connsiteX0" y="connsiteY0"/>
              </a:cxn>
              <a:cxn ang="0">
                <a:pos x="connsiteX1" y="connsiteY1"/>
              </a:cxn>
              <a:cxn ang="0">
                <a:pos x="connsiteX2" y="connsiteY2"/>
              </a:cxn>
              <a:cxn ang="0">
                <a:pos x="connsiteX3" y="connsiteY3"/>
              </a:cxn>
            </a:cxnLst>
            <a:rect l="l" t="t" r="r" b="b"/>
            <a:pathLst>
              <a:path w="927100" h="342900">
                <a:moveTo>
                  <a:pt x="0" y="186267"/>
                </a:moveTo>
                <a:cubicBezTo>
                  <a:pt x="43391" y="93133"/>
                  <a:pt x="86783" y="0"/>
                  <a:pt x="139700" y="21167"/>
                </a:cubicBezTo>
                <a:cubicBezTo>
                  <a:pt x="192617" y="42334"/>
                  <a:pt x="186267" y="283634"/>
                  <a:pt x="317500" y="313267"/>
                </a:cubicBezTo>
                <a:cubicBezTo>
                  <a:pt x="448733" y="342900"/>
                  <a:pt x="687916" y="270933"/>
                  <a:pt x="927100" y="198967"/>
                </a:cubicBezTo>
              </a:path>
            </a:pathLst>
          </a:custGeom>
          <a:noFill/>
          <a:ln w="28575"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0" name="Object 10"/>
          <p:cNvGraphicFramePr>
            <a:graphicFrameLocks noChangeAspect="1"/>
          </p:cNvGraphicFramePr>
          <p:nvPr/>
        </p:nvGraphicFramePr>
        <p:xfrm>
          <a:off x="12164983" y="5903285"/>
          <a:ext cx="1562491" cy="893533"/>
        </p:xfrm>
        <a:graphic>
          <a:graphicData uri="http://schemas.openxmlformats.org/presentationml/2006/ole">
            <mc:AlternateContent xmlns:mc="http://schemas.openxmlformats.org/markup-compatibility/2006">
              <mc:Choice xmlns:v="urn:schemas-microsoft-com:vml" Requires="v">
                <p:oleObj spid="_x0000_s210008" name="Equation" r:id="rId16" imgW="304560" imgH="203040" progId="Equation.DSMT4">
                  <p:embed/>
                </p:oleObj>
              </mc:Choice>
              <mc:Fallback>
                <p:oleObj name="Equation" r:id="rId16" imgW="304560" imgH="20304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164983" y="5903285"/>
                        <a:ext cx="1562491" cy="893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6" name="Straight Connector 75"/>
          <p:cNvCxnSpPr/>
          <p:nvPr/>
        </p:nvCxnSpPr>
        <p:spPr bwMode="auto">
          <a:xfrm>
            <a:off x="15227798" y="4882504"/>
            <a:ext cx="51046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15738267" y="4116919"/>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79" name="Straight Connector 78"/>
          <p:cNvCxnSpPr/>
          <p:nvPr/>
        </p:nvCxnSpPr>
        <p:spPr bwMode="auto">
          <a:xfrm>
            <a:off x="16589049" y="4116919"/>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80" name="Straight Connector 79"/>
          <p:cNvCxnSpPr/>
          <p:nvPr/>
        </p:nvCxnSpPr>
        <p:spPr bwMode="auto">
          <a:xfrm>
            <a:off x="18630926" y="4116919"/>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sp>
        <p:nvSpPr>
          <p:cNvPr id="81" name="TextBox 80"/>
          <p:cNvSpPr txBox="1"/>
          <p:nvPr/>
        </p:nvSpPr>
        <p:spPr>
          <a:xfrm>
            <a:off x="17609989" y="3223737"/>
            <a:ext cx="1607872" cy="1102735"/>
          </a:xfrm>
          <a:prstGeom prst="rect">
            <a:avLst/>
          </a:prstGeom>
          <a:noFill/>
        </p:spPr>
        <p:txBody>
          <a:bodyPr wrap="none" lIns="192911" tIns="96455" rIns="192911" bIns="96455" rtlCol="0">
            <a:spAutoFit/>
          </a:bodyPr>
          <a:lstStyle/>
          <a:p>
            <a:r>
              <a:rPr lang="en-US" sz="5900" dirty="0"/>
              <a:t>S(t)</a:t>
            </a:r>
          </a:p>
        </p:txBody>
      </p:sp>
      <p:sp>
        <p:nvSpPr>
          <p:cNvPr id="82" name="Rounded Rectangle 81"/>
          <p:cNvSpPr/>
          <p:nvPr/>
        </p:nvSpPr>
        <p:spPr bwMode="auto">
          <a:xfrm>
            <a:off x="15057642" y="3096139"/>
            <a:ext cx="5445005" cy="2041560"/>
          </a:xfrm>
          <a:prstGeom prst="roundRect">
            <a:avLst/>
          </a:prstGeom>
          <a:no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7" name="Bent-Up Arrow 86"/>
          <p:cNvSpPr/>
          <p:nvPr/>
        </p:nvSpPr>
        <p:spPr bwMode="auto">
          <a:xfrm flipH="1">
            <a:off x="9952950" y="5392895"/>
            <a:ext cx="1361251"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8" name="Bent-Up Arrow 87"/>
          <p:cNvSpPr/>
          <p:nvPr/>
        </p:nvSpPr>
        <p:spPr bwMode="auto">
          <a:xfrm rot="16200000" flipH="1">
            <a:off x="14377135" y="5477894"/>
            <a:ext cx="1531170" cy="850782"/>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9" name="Bent-Up Arrow 88"/>
          <p:cNvSpPr/>
          <p:nvPr/>
        </p:nvSpPr>
        <p:spPr bwMode="auto">
          <a:xfrm rot="5400000" flipH="1" flipV="1">
            <a:off x="14440933" y="1968962"/>
            <a:ext cx="1403573" cy="850782"/>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0" name="Rounded Rectangle 89"/>
          <p:cNvSpPr/>
          <p:nvPr/>
        </p:nvSpPr>
        <p:spPr bwMode="auto">
          <a:xfrm>
            <a:off x="12164983" y="1437371"/>
            <a:ext cx="2892659" cy="1403573"/>
          </a:xfrm>
          <a:prstGeom prst="roundRect">
            <a:avLst/>
          </a:prstGeom>
          <a:solidFill>
            <a:schemeClr val="bg1"/>
          </a:solidFill>
          <a:ln w="9525" cap="flat" cmpd="sng" algn="ctr">
            <a:solidFill>
              <a:schemeClr val="accent2"/>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91" name="Straight Arrow Connector 90"/>
          <p:cNvCxnSpPr/>
          <p:nvPr/>
        </p:nvCxnSpPr>
        <p:spPr bwMode="auto">
          <a:xfrm>
            <a:off x="12164983" y="2713347"/>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aphicFrame>
        <p:nvGraphicFramePr>
          <p:cNvPr id="93" name="Object 10"/>
          <p:cNvGraphicFramePr>
            <a:graphicFrameLocks noChangeAspect="1"/>
          </p:cNvGraphicFramePr>
          <p:nvPr/>
        </p:nvGraphicFramePr>
        <p:xfrm>
          <a:off x="12918702" y="1508885"/>
          <a:ext cx="1755606" cy="1007067"/>
        </p:xfrm>
        <a:graphic>
          <a:graphicData uri="http://schemas.openxmlformats.org/presentationml/2006/ole">
            <mc:AlternateContent xmlns:mc="http://schemas.openxmlformats.org/markup-compatibility/2006">
              <mc:Choice xmlns:v="urn:schemas-microsoft-com:vml" Requires="v">
                <p:oleObj spid="_x0000_s210009" name="Equation" r:id="rId18" imgW="342720" imgH="228600" progId="Equation.DSMT4">
                  <p:embed/>
                </p:oleObj>
              </mc:Choice>
              <mc:Fallback>
                <p:oleObj name="Equation" r:id="rId18" imgW="342720" imgH="22860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918702" y="1508885"/>
                        <a:ext cx="1755606" cy="1007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 name="Freeform 93"/>
          <p:cNvSpPr/>
          <p:nvPr/>
        </p:nvSpPr>
        <p:spPr bwMode="auto">
          <a:xfrm>
            <a:off x="12505296" y="1692566"/>
            <a:ext cx="2070715" cy="855163"/>
          </a:xfrm>
          <a:custGeom>
            <a:avLst/>
            <a:gdLst>
              <a:gd name="connsiteX0" fmla="*/ 0 w 876300"/>
              <a:gd name="connsiteY0" fmla="*/ 0 h 482600"/>
              <a:gd name="connsiteX1" fmla="*/ 317500 w 876300"/>
              <a:gd name="connsiteY1" fmla="*/ 355600 h 482600"/>
              <a:gd name="connsiteX2" fmla="*/ 876300 w 876300"/>
              <a:gd name="connsiteY2" fmla="*/ 482600 h 482600"/>
            </a:gdLst>
            <a:ahLst/>
            <a:cxnLst>
              <a:cxn ang="0">
                <a:pos x="connsiteX0" y="connsiteY0"/>
              </a:cxn>
              <a:cxn ang="0">
                <a:pos x="connsiteX1" y="connsiteY1"/>
              </a:cxn>
              <a:cxn ang="0">
                <a:pos x="connsiteX2" y="connsiteY2"/>
              </a:cxn>
            </a:cxnLst>
            <a:rect l="l" t="t" r="r" b="b"/>
            <a:pathLst>
              <a:path w="876300" h="482600">
                <a:moveTo>
                  <a:pt x="0" y="0"/>
                </a:moveTo>
                <a:cubicBezTo>
                  <a:pt x="85725" y="137583"/>
                  <a:pt x="171450" y="275167"/>
                  <a:pt x="317500" y="355600"/>
                </a:cubicBezTo>
                <a:cubicBezTo>
                  <a:pt x="463550" y="436033"/>
                  <a:pt x="669925" y="459316"/>
                  <a:pt x="876300" y="482600"/>
                </a:cubicBezTo>
              </a:path>
            </a:pathLst>
          </a:custGeom>
          <a:noFill/>
          <a:ln w="38100"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5" name="Bent-Up Arrow 94"/>
          <p:cNvSpPr/>
          <p:nvPr/>
        </p:nvSpPr>
        <p:spPr bwMode="auto">
          <a:xfrm flipH="1" flipV="1">
            <a:off x="11484357" y="1947762"/>
            <a:ext cx="680626"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5" name="Group 99"/>
          <p:cNvGrpSpPr/>
          <p:nvPr/>
        </p:nvGrpSpPr>
        <p:grpSpPr>
          <a:xfrm>
            <a:off x="9782793" y="3734127"/>
            <a:ext cx="1020938" cy="1261885"/>
            <a:chOff x="7748736" y="701080"/>
            <a:chExt cx="432048" cy="712128"/>
          </a:xfrm>
        </p:grpSpPr>
        <p:sp>
          <p:nvSpPr>
            <p:cNvPr id="98" name="Rounded Rectangle 97"/>
            <p:cNvSpPr/>
            <p:nvPr/>
          </p:nvSpPr>
          <p:spPr bwMode="auto">
            <a:xfrm>
              <a:off x="7748736" y="84509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9" name="TextBox 98"/>
            <p:cNvSpPr txBox="1"/>
            <p:nvPr/>
          </p:nvSpPr>
          <p:spPr>
            <a:xfrm>
              <a:off x="7748736" y="701080"/>
              <a:ext cx="432048" cy="712128"/>
            </a:xfrm>
            <a:prstGeom prst="rect">
              <a:avLst/>
            </a:prstGeom>
            <a:noFill/>
          </p:spPr>
          <p:txBody>
            <a:bodyPr wrap="square" rtlCol="0">
              <a:spAutoFit/>
            </a:bodyPr>
            <a:lstStyle/>
            <a:p>
              <a:r>
                <a:rPr lang="en-US" sz="7600" b="1" dirty="0"/>
                <a:t>+</a:t>
              </a:r>
            </a:p>
          </p:txBody>
        </p:sp>
      </p:grpSp>
      <p:sp>
        <p:nvSpPr>
          <p:cNvPr id="101" name="Rectangle 100"/>
          <p:cNvSpPr/>
          <p:nvPr/>
        </p:nvSpPr>
        <p:spPr bwMode="auto">
          <a:xfrm>
            <a:off x="11314201" y="3478932"/>
            <a:ext cx="2892659"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2" name="Freeform 101"/>
          <p:cNvSpPr/>
          <p:nvPr/>
        </p:nvSpPr>
        <p:spPr bwMode="auto">
          <a:xfrm>
            <a:off x="11433949" y="3899964"/>
            <a:ext cx="2280788" cy="1102710"/>
          </a:xfrm>
          <a:custGeom>
            <a:avLst/>
            <a:gdLst>
              <a:gd name="connsiteX0" fmla="*/ 0 w 965200"/>
              <a:gd name="connsiteY0" fmla="*/ 622300 h 622300"/>
              <a:gd name="connsiteX1" fmla="*/ 177800 w 965200"/>
              <a:gd name="connsiteY1" fmla="*/ 444500 h 622300"/>
              <a:gd name="connsiteX2" fmla="*/ 508000 w 965200"/>
              <a:gd name="connsiteY2" fmla="*/ 444500 h 622300"/>
              <a:gd name="connsiteX3" fmla="*/ 723900 w 965200"/>
              <a:gd name="connsiteY3" fmla="*/ 139700 h 622300"/>
              <a:gd name="connsiteX4" fmla="*/ 965200 w 965200"/>
              <a:gd name="connsiteY4" fmla="*/ 0 h 622300"/>
              <a:gd name="connsiteX5" fmla="*/ 965200 w 965200"/>
              <a:gd name="connsiteY5" fmla="*/ 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622300">
                <a:moveTo>
                  <a:pt x="0" y="622300"/>
                </a:moveTo>
                <a:cubicBezTo>
                  <a:pt x="46566" y="548216"/>
                  <a:pt x="93133" y="474133"/>
                  <a:pt x="177800" y="444500"/>
                </a:cubicBezTo>
                <a:cubicBezTo>
                  <a:pt x="262467" y="414867"/>
                  <a:pt x="416983" y="495300"/>
                  <a:pt x="508000" y="444500"/>
                </a:cubicBezTo>
                <a:cubicBezTo>
                  <a:pt x="599017" y="393700"/>
                  <a:pt x="647700" y="213783"/>
                  <a:pt x="723900" y="139700"/>
                </a:cubicBezTo>
                <a:cubicBezTo>
                  <a:pt x="800100" y="65617"/>
                  <a:pt x="965200" y="0"/>
                  <a:pt x="965200" y="0"/>
                </a:cubicBezTo>
                <a:lnTo>
                  <a:pt x="965200" y="0"/>
                </a:lnTo>
              </a:path>
            </a:pathLst>
          </a:cu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4" name="Freeform 103"/>
          <p:cNvSpPr/>
          <p:nvPr/>
        </p:nvSpPr>
        <p:spPr bwMode="auto">
          <a:xfrm>
            <a:off x="11493970" y="3562400"/>
            <a:ext cx="2580891" cy="337564"/>
          </a:xfrm>
          <a:custGeom>
            <a:avLst/>
            <a:gdLst>
              <a:gd name="connsiteX0" fmla="*/ 0 w 1092200"/>
              <a:gd name="connsiteY0" fmla="*/ 0 h 190500"/>
              <a:gd name="connsiteX1" fmla="*/ 431800 w 1092200"/>
              <a:gd name="connsiteY1" fmla="*/ 139700 h 190500"/>
              <a:gd name="connsiteX2" fmla="*/ 1092200 w 1092200"/>
              <a:gd name="connsiteY2" fmla="*/ 190500 h 190500"/>
            </a:gdLst>
            <a:ahLst/>
            <a:cxnLst>
              <a:cxn ang="0">
                <a:pos x="connsiteX0" y="connsiteY0"/>
              </a:cxn>
              <a:cxn ang="0">
                <a:pos x="connsiteX1" y="connsiteY1"/>
              </a:cxn>
              <a:cxn ang="0">
                <a:pos x="connsiteX2" y="connsiteY2"/>
              </a:cxn>
            </a:cxnLst>
            <a:rect l="l" t="t" r="r" b="b"/>
            <a:pathLst>
              <a:path w="1092200" h="190500">
                <a:moveTo>
                  <a:pt x="0" y="0"/>
                </a:moveTo>
                <a:cubicBezTo>
                  <a:pt x="124883" y="53975"/>
                  <a:pt x="249767" y="107950"/>
                  <a:pt x="431800" y="139700"/>
                </a:cubicBezTo>
                <a:cubicBezTo>
                  <a:pt x="613833" y="171450"/>
                  <a:pt x="853016" y="180975"/>
                  <a:pt x="1092200" y="190500"/>
                </a:cubicBezTo>
              </a:path>
            </a:pathLst>
          </a:custGeom>
          <a:noFill/>
          <a:ln w="9525"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5" name="Right Arrow 104"/>
          <p:cNvSpPr/>
          <p:nvPr/>
        </p:nvSpPr>
        <p:spPr bwMode="auto">
          <a:xfrm>
            <a:off x="14206860" y="4116919"/>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6" name="Right Arrow 105"/>
          <p:cNvSpPr/>
          <p:nvPr/>
        </p:nvSpPr>
        <p:spPr bwMode="auto">
          <a:xfrm>
            <a:off x="10803732" y="4116919"/>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1" name="Object 60"/>
          <p:cNvGraphicFramePr>
            <a:graphicFrameLocks noChangeAspect="1"/>
          </p:cNvGraphicFramePr>
          <p:nvPr/>
        </p:nvGraphicFramePr>
        <p:xfrm>
          <a:off x="12675452" y="4627310"/>
          <a:ext cx="1421740" cy="627308"/>
        </p:xfrm>
        <a:graphic>
          <a:graphicData uri="http://schemas.openxmlformats.org/presentationml/2006/ole">
            <mc:AlternateContent xmlns:mc="http://schemas.openxmlformats.org/markup-compatibility/2006">
              <mc:Choice xmlns:v="urn:schemas-microsoft-com:vml" Requires="v">
                <p:oleObj spid="_x0000_s210010" name="Equation" r:id="rId20" imgW="368280" imgH="177480" progId="Equation.DSMT4">
                  <p:embed/>
                </p:oleObj>
              </mc:Choice>
              <mc:Fallback>
                <p:oleObj name="Equation" r:id="rId20" imgW="368280" imgH="177480" progId="Equation.DSMT4">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675452" y="4627310"/>
                        <a:ext cx="1421740" cy="627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 name="TextBox 107"/>
          <p:cNvSpPr txBox="1"/>
          <p:nvPr/>
        </p:nvSpPr>
        <p:spPr>
          <a:xfrm>
            <a:off x="2976537" y="10395791"/>
            <a:ext cx="2544026" cy="1071957"/>
          </a:xfrm>
          <a:prstGeom prst="rect">
            <a:avLst/>
          </a:prstGeom>
          <a:noFill/>
        </p:spPr>
        <p:txBody>
          <a:bodyPr wrap="none" lIns="192911" tIns="96455" rIns="192911" bIns="96455" rtlCol="0">
            <a:spAutoFit/>
          </a:bodyPr>
          <a:lstStyle/>
          <a:p>
            <a:r>
              <a:rPr lang="en-US" dirty="0">
                <a:solidFill>
                  <a:srgbClr val="3550FE"/>
                </a:solidFill>
              </a:rPr>
              <a:t>firing if</a:t>
            </a:r>
          </a:p>
        </p:txBody>
      </p:sp>
      <p:cxnSp>
        <p:nvCxnSpPr>
          <p:cNvPr id="110" name="Straight Connector 109"/>
          <p:cNvCxnSpPr/>
          <p:nvPr/>
        </p:nvCxnSpPr>
        <p:spPr bwMode="auto">
          <a:xfrm>
            <a:off x="12335139" y="9858808"/>
            <a:ext cx="2722503" cy="0"/>
          </a:xfrm>
          <a:prstGeom prst="line">
            <a:avLst/>
          </a:prstGeom>
          <a:solidFill>
            <a:schemeClr val="accent1"/>
          </a:solidFill>
          <a:ln w="57150" cap="flat" cmpd="sng" algn="ctr">
            <a:solidFill>
              <a:srgbClr val="3550FE"/>
            </a:solidFill>
            <a:prstDash val="dash"/>
            <a:round/>
            <a:headEnd type="none" w="med" len="med"/>
            <a:tailEnd type="none" w="med" len="med"/>
          </a:ln>
          <a:effectLst/>
        </p:spPr>
      </p:cxnSp>
      <p:graphicFrame>
        <p:nvGraphicFramePr>
          <p:cNvPr id="14" name="Object 60"/>
          <p:cNvGraphicFramePr>
            <a:graphicFrameLocks noChangeAspect="1"/>
          </p:cNvGraphicFramePr>
          <p:nvPr/>
        </p:nvGraphicFramePr>
        <p:xfrm>
          <a:off x="6890134" y="10241599"/>
          <a:ext cx="3865392" cy="1045395"/>
        </p:xfrm>
        <a:graphic>
          <a:graphicData uri="http://schemas.openxmlformats.org/presentationml/2006/ole">
            <mc:AlternateContent xmlns:mc="http://schemas.openxmlformats.org/markup-compatibility/2006">
              <mc:Choice xmlns:v="urn:schemas-microsoft-com:vml" Requires="v">
                <p:oleObj spid="_x0000_s210011" name="Equation" r:id="rId22" imgW="685800" imgH="203040" progId="Equation.DSMT4">
                  <p:embed/>
                </p:oleObj>
              </mc:Choice>
              <mc:Fallback>
                <p:oleObj name="Equation" r:id="rId22" imgW="685800" imgH="203040" progId="Equation.DSMT4">
                  <p:embed/>
                  <p:pic>
                    <p:nvPicPr>
                      <p:cNvPr id="0" name="Picture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90134" y="10241599"/>
                        <a:ext cx="3865392" cy="10453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 name="TextBox 60"/>
          <p:cNvSpPr txBox="1"/>
          <p:nvPr/>
        </p:nvSpPr>
        <p:spPr>
          <a:xfrm>
            <a:off x="17372169" y="1218530"/>
            <a:ext cx="4124587" cy="1549011"/>
          </a:xfrm>
          <a:prstGeom prst="rect">
            <a:avLst/>
          </a:prstGeom>
          <a:noFill/>
        </p:spPr>
        <p:txBody>
          <a:bodyPr wrap="none" lIns="192911" tIns="96455" rIns="192911" bIns="96455" rtlCol="0">
            <a:spAutoFit/>
          </a:bodyPr>
          <a:lstStyle/>
          <a:p>
            <a:r>
              <a:rPr lang="en-US" sz="4400" i="1" dirty="0"/>
              <a:t>Gerstner et al.,</a:t>
            </a:r>
          </a:p>
          <a:p>
            <a:r>
              <a:rPr lang="en-US" sz="4400" i="1" dirty="0"/>
              <a:t>1993, 1996</a:t>
            </a:r>
          </a:p>
        </p:txBody>
      </p:sp>
      <p:sp>
        <p:nvSpPr>
          <p:cNvPr id="62"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.3</a:t>
            </a:r>
            <a:r>
              <a:rPr lang="en-US" sz="6000" dirty="0">
                <a:solidFill>
                  <a:srgbClr val="FF0000"/>
                </a:solidFill>
                <a:latin typeface="Impact" charset="0"/>
                <a:ea typeface="ＭＳ Ｐゴシック" charset="0"/>
                <a:cs typeface="Impact" charset="0"/>
              </a:rPr>
              <a:t> Spike Response Model </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(SRM)</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3" name="Straight Connector 62"/>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547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478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grpSp>
        <p:nvGrpSpPr>
          <p:cNvPr id="2" name="Group 63"/>
          <p:cNvGrpSpPr/>
          <p:nvPr/>
        </p:nvGrpSpPr>
        <p:grpSpPr>
          <a:xfrm>
            <a:off x="11165304" y="1653201"/>
            <a:ext cx="10190270" cy="4465913"/>
            <a:chOff x="1969097" y="1309774"/>
            <a:chExt cx="16661830" cy="5997083"/>
          </a:xfrm>
        </p:grpSpPr>
        <p:sp>
          <p:nvSpPr>
            <p:cNvPr id="60" name="Rounded Rectangle 59"/>
            <p:cNvSpPr/>
            <p:nvPr/>
          </p:nvSpPr>
          <p:spPr bwMode="auto">
            <a:xfrm>
              <a:off x="4507944" y="1309774"/>
              <a:ext cx="11570636" cy="5997083"/>
            </a:xfrm>
            <a:prstGeom prst="roundRect">
              <a:avLst/>
            </a:prstGeom>
            <a:solidFill>
              <a:srgbClr val="E6E6E6">
                <a:alpha val="29020"/>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5" name="Rounded Rectangle 64"/>
            <p:cNvSpPr/>
            <p:nvPr/>
          </p:nvSpPr>
          <p:spPr bwMode="auto">
            <a:xfrm>
              <a:off x="5528883" y="3477613"/>
              <a:ext cx="2892659" cy="1403573"/>
            </a:xfrm>
            <a:prstGeom prst="round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5136" name="Freeform 23"/>
            <p:cNvSpPr>
              <a:spLocks/>
            </p:cNvSpPr>
            <p:nvPr/>
          </p:nvSpPr>
          <p:spPr bwMode="auto">
            <a:xfrm>
              <a:off x="5699039" y="3732809"/>
              <a:ext cx="2059930" cy="1020780"/>
            </a:xfrm>
            <a:custGeom>
              <a:avLst/>
              <a:gdLst>
                <a:gd name="T0" fmla="*/ 0 w 768"/>
                <a:gd name="T1" fmla="*/ 2147483647 h 368"/>
                <a:gd name="T2" fmla="*/ 2147483647 w 768"/>
                <a:gd name="T3" fmla="*/ 2147483647 h 368"/>
                <a:gd name="T4" fmla="*/ 2147483647 w 768"/>
                <a:gd name="T5" fmla="*/ 2147483647 h 368"/>
                <a:gd name="T6" fmla="*/ 2147483647 w 768"/>
                <a:gd name="T7" fmla="*/ 2147483647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prstDash val="dash"/>
              <a:round/>
              <a:headEnd/>
              <a:tailEnd/>
            </a:ln>
          </p:spPr>
          <p:txBody>
            <a:bodyPr wrap="none" lIns="192911" tIns="96455" rIns="192911" bIns="96455" anchor="ctr"/>
            <a:lstStyle/>
            <a:p>
              <a:endParaRPr lang="en-US"/>
            </a:p>
          </p:txBody>
        </p:sp>
        <p:sp>
          <p:nvSpPr>
            <p:cNvPr id="5147" name="Freeform 69"/>
            <p:cNvSpPr>
              <a:spLocks/>
            </p:cNvSpPr>
            <p:nvPr/>
          </p:nvSpPr>
          <p:spPr bwMode="auto">
            <a:xfrm>
              <a:off x="1969097" y="3986641"/>
              <a:ext cx="1857227" cy="922676"/>
            </a:xfrm>
            <a:custGeom>
              <a:avLst/>
              <a:gdLst>
                <a:gd name="T0" fmla="*/ 0 w 1947553"/>
                <a:gd name="T1" fmla="*/ 520535 h 520535"/>
                <a:gd name="T2" fmla="*/ 58397 w 1947553"/>
                <a:gd name="T3" fmla="*/ 366156 h 520535"/>
                <a:gd name="T4" fmla="*/ 116793 w 1947553"/>
                <a:gd name="T5" fmla="*/ 283029 h 520535"/>
                <a:gd name="T6" fmla="*/ 225245 w 1947553"/>
                <a:gd name="T7" fmla="*/ 389907 h 520535"/>
                <a:gd name="T8" fmla="*/ 433804 w 1947553"/>
                <a:gd name="T9" fmla="*/ 116774 h 520535"/>
                <a:gd name="T10" fmla="*/ 600652 w 1947553"/>
                <a:gd name="T11" fmla="*/ 425533 h 520535"/>
                <a:gd name="T12" fmla="*/ 784185 w 1947553"/>
                <a:gd name="T13" fmla="*/ 211777 h 520535"/>
                <a:gd name="T14" fmla="*/ 1017771 w 1947553"/>
                <a:gd name="T15" fmla="*/ 389907 h 520535"/>
                <a:gd name="T16" fmla="*/ 1167935 w 1947553"/>
                <a:gd name="T17" fmla="*/ 9896 h 520535"/>
                <a:gd name="T18" fmla="*/ 1368152 w 1947553"/>
                <a:gd name="T19" fmla="*/ 330530 h 5205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47553" h="520535">
                  <a:moveTo>
                    <a:pt x="0" y="520535"/>
                  </a:moveTo>
                  <a:cubicBezTo>
                    <a:pt x="27709" y="463137"/>
                    <a:pt x="55418" y="405740"/>
                    <a:pt x="83127" y="366156"/>
                  </a:cubicBezTo>
                  <a:cubicBezTo>
                    <a:pt x="110836" y="326572"/>
                    <a:pt x="126670" y="279071"/>
                    <a:pt x="166254" y="283029"/>
                  </a:cubicBezTo>
                  <a:cubicBezTo>
                    <a:pt x="205838" y="286987"/>
                    <a:pt x="245424" y="417616"/>
                    <a:pt x="320634" y="389907"/>
                  </a:cubicBezTo>
                  <a:cubicBezTo>
                    <a:pt x="395844" y="362198"/>
                    <a:pt x="528452" y="110836"/>
                    <a:pt x="617517" y="116774"/>
                  </a:cubicBezTo>
                  <a:cubicBezTo>
                    <a:pt x="706582" y="122712"/>
                    <a:pt x="771896" y="409699"/>
                    <a:pt x="855023" y="425533"/>
                  </a:cubicBezTo>
                  <a:cubicBezTo>
                    <a:pt x="938150" y="441367"/>
                    <a:pt x="1017319" y="217715"/>
                    <a:pt x="1116280" y="211777"/>
                  </a:cubicBezTo>
                  <a:cubicBezTo>
                    <a:pt x="1215241" y="205839"/>
                    <a:pt x="1357745" y="423554"/>
                    <a:pt x="1448789" y="389907"/>
                  </a:cubicBezTo>
                  <a:cubicBezTo>
                    <a:pt x="1539833" y="356260"/>
                    <a:pt x="1579418" y="19792"/>
                    <a:pt x="1662545" y="9896"/>
                  </a:cubicBezTo>
                  <a:cubicBezTo>
                    <a:pt x="1745672" y="0"/>
                    <a:pt x="1846612" y="165265"/>
                    <a:pt x="1947553" y="330530"/>
                  </a:cubicBezTo>
                </a:path>
              </a:pathLst>
            </a:custGeom>
            <a:solidFill>
              <a:schemeClr val="bg1"/>
            </a:solidFill>
            <a:ln w="38100" cap="flat" cmpd="sng" algn="ctr">
              <a:solidFill>
                <a:schemeClr val="tx1"/>
              </a:solidFill>
              <a:prstDash val="solid"/>
              <a:round/>
              <a:headEnd type="none" w="med" len="med"/>
              <a:tailEnd type="none" w="med" len="med"/>
            </a:ln>
          </p:spPr>
          <p:txBody>
            <a:bodyPr lIns="192911" tIns="96455" rIns="192911" bIns="96455"/>
            <a:lstStyle/>
            <a:p>
              <a:endParaRPr lang="en-US"/>
            </a:p>
          </p:txBody>
        </p:sp>
        <p:cxnSp>
          <p:nvCxnSpPr>
            <p:cNvPr id="67" name="Straight Arrow Connector 66"/>
            <p:cNvCxnSpPr/>
            <p:nvPr/>
          </p:nvCxnSpPr>
          <p:spPr bwMode="auto">
            <a:xfrm>
              <a:off x="5528883" y="4753589"/>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0" name="Right Arrow 69"/>
            <p:cNvSpPr/>
            <p:nvPr/>
          </p:nvSpPr>
          <p:spPr bwMode="auto">
            <a:xfrm>
              <a:off x="4337788" y="3988003"/>
              <a:ext cx="1020938" cy="382793"/>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1" name="Right Arrow 70"/>
            <p:cNvSpPr/>
            <p:nvPr/>
          </p:nvSpPr>
          <p:spPr bwMode="auto">
            <a:xfrm>
              <a:off x="8591698" y="4115601"/>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8" name="Rounded Rectangle 67"/>
            <p:cNvSpPr/>
            <p:nvPr/>
          </p:nvSpPr>
          <p:spPr bwMode="auto">
            <a:xfrm>
              <a:off x="11314201" y="5775687"/>
              <a:ext cx="2892659" cy="1403573"/>
            </a:xfrm>
            <a:prstGeom prst="round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69" name="Straight Arrow Connector 68"/>
            <p:cNvCxnSpPr/>
            <p:nvPr/>
          </p:nvCxnSpPr>
          <p:spPr bwMode="auto">
            <a:xfrm>
              <a:off x="11314201" y="6668870"/>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4" name="Freeform 73"/>
            <p:cNvSpPr/>
            <p:nvPr/>
          </p:nvSpPr>
          <p:spPr bwMode="auto">
            <a:xfrm>
              <a:off x="11484357" y="6158480"/>
              <a:ext cx="2190757" cy="1034611"/>
            </a:xfrm>
            <a:custGeom>
              <a:avLst/>
              <a:gdLst>
                <a:gd name="connsiteX0" fmla="*/ 0 w 927100"/>
                <a:gd name="connsiteY0" fmla="*/ 186267 h 342900"/>
                <a:gd name="connsiteX1" fmla="*/ 139700 w 927100"/>
                <a:gd name="connsiteY1" fmla="*/ 21167 h 342900"/>
                <a:gd name="connsiteX2" fmla="*/ 317500 w 927100"/>
                <a:gd name="connsiteY2" fmla="*/ 313267 h 342900"/>
                <a:gd name="connsiteX3" fmla="*/ 927100 w 927100"/>
                <a:gd name="connsiteY3" fmla="*/ 198967 h 342900"/>
              </a:gdLst>
              <a:ahLst/>
              <a:cxnLst>
                <a:cxn ang="0">
                  <a:pos x="connsiteX0" y="connsiteY0"/>
                </a:cxn>
                <a:cxn ang="0">
                  <a:pos x="connsiteX1" y="connsiteY1"/>
                </a:cxn>
                <a:cxn ang="0">
                  <a:pos x="connsiteX2" y="connsiteY2"/>
                </a:cxn>
                <a:cxn ang="0">
                  <a:pos x="connsiteX3" y="connsiteY3"/>
                </a:cxn>
              </a:cxnLst>
              <a:rect l="l" t="t" r="r" b="b"/>
              <a:pathLst>
                <a:path w="927100" h="342900">
                  <a:moveTo>
                    <a:pt x="0" y="186267"/>
                  </a:moveTo>
                  <a:cubicBezTo>
                    <a:pt x="43391" y="93133"/>
                    <a:pt x="86783" y="0"/>
                    <a:pt x="139700" y="21167"/>
                  </a:cubicBezTo>
                  <a:cubicBezTo>
                    <a:pt x="192617" y="42334"/>
                    <a:pt x="186267" y="283634"/>
                    <a:pt x="317500" y="313267"/>
                  </a:cubicBezTo>
                  <a:cubicBezTo>
                    <a:pt x="448733" y="342900"/>
                    <a:pt x="687916" y="270933"/>
                    <a:pt x="927100" y="198967"/>
                  </a:cubicBezTo>
                </a:path>
              </a:pathLst>
            </a:custGeom>
            <a:noFill/>
            <a:ln w="28575"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76" name="Straight Connector 75"/>
            <p:cNvCxnSpPr/>
            <p:nvPr/>
          </p:nvCxnSpPr>
          <p:spPr bwMode="auto">
            <a:xfrm flipV="1">
              <a:off x="15227799" y="4881186"/>
              <a:ext cx="3403127" cy="13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15738267" y="4116919"/>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79" name="Straight Connector 78"/>
            <p:cNvCxnSpPr/>
            <p:nvPr/>
          </p:nvCxnSpPr>
          <p:spPr bwMode="auto">
            <a:xfrm>
              <a:off x="16589049" y="4116919"/>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80" name="Straight Connector 79"/>
            <p:cNvCxnSpPr/>
            <p:nvPr/>
          </p:nvCxnSpPr>
          <p:spPr bwMode="auto">
            <a:xfrm>
              <a:off x="18630926" y="4116919"/>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sp>
          <p:nvSpPr>
            <p:cNvPr id="82" name="Rounded Rectangle 81"/>
            <p:cNvSpPr/>
            <p:nvPr/>
          </p:nvSpPr>
          <p:spPr bwMode="auto">
            <a:xfrm>
              <a:off x="15057643" y="3096139"/>
              <a:ext cx="3573284" cy="2041560"/>
            </a:xfrm>
            <a:prstGeom prst="roundRect">
              <a:avLst/>
            </a:prstGeom>
            <a:no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7" name="Bent-Up Arrow 86"/>
            <p:cNvSpPr/>
            <p:nvPr/>
          </p:nvSpPr>
          <p:spPr bwMode="auto">
            <a:xfrm flipH="1">
              <a:off x="9952950" y="5392895"/>
              <a:ext cx="1361251"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8" name="Bent-Up Arrow 87"/>
            <p:cNvSpPr/>
            <p:nvPr/>
          </p:nvSpPr>
          <p:spPr bwMode="auto">
            <a:xfrm rot="16200000" flipH="1">
              <a:off x="14377135" y="5477894"/>
              <a:ext cx="1531170" cy="850782"/>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9" name="Bent-Up Arrow 88"/>
            <p:cNvSpPr/>
            <p:nvPr/>
          </p:nvSpPr>
          <p:spPr bwMode="auto">
            <a:xfrm rot="5400000" flipH="1" flipV="1">
              <a:off x="14440933" y="1968962"/>
              <a:ext cx="1403573" cy="850782"/>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0" name="Rounded Rectangle 89"/>
            <p:cNvSpPr/>
            <p:nvPr/>
          </p:nvSpPr>
          <p:spPr bwMode="auto">
            <a:xfrm>
              <a:off x="12164983" y="1437371"/>
              <a:ext cx="2892659" cy="1403573"/>
            </a:xfrm>
            <a:prstGeom prst="roundRect">
              <a:avLst/>
            </a:prstGeom>
            <a:solidFill>
              <a:schemeClr val="bg1"/>
            </a:solidFill>
            <a:ln w="9525" cap="flat" cmpd="sng" algn="ctr">
              <a:solidFill>
                <a:schemeClr val="accent2"/>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91" name="Straight Arrow Connector 90"/>
            <p:cNvCxnSpPr/>
            <p:nvPr/>
          </p:nvCxnSpPr>
          <p:spPr bwMode="auto">
            <a:xfrm>
              <a:off x="12164983" y="2713347"/>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94" name="Freeform 93"/>
            <p:cNvSpPr/>
            <p:nvPr/>
          </p:nvSpPr>
          <p:spPr bwMode="auto">
            <a:xfrm>
              <a:off x="12505296" y="1692566"/>
              <a:ext cx="2070715" cy="855163"/>
            </a:xfrm>
            <a:custGeom>
              <a:avLst/>
              <a:gdLst>
                <a:gd name="connsiteX0" fmla="*/ 0 w 876300"/>
                <a:gd name="connsiteY0" fmla="*/ 0 h 482600"/>
                <a:gd name="connsiteX1" fmla="*/ 317500 w 876300"/>
                <a:gd name="connsiteY1" fmla="*/ 355600 h 482600"/>
                <a:gd name="connsiteX2" fmla="*/ 876300 w 876300"/>
                <a:gd name="connsiteY2" fmla="*/ 482600 h 482600"/>
              </a:gdLst>
              <a:ahLst/>
              <a:cxnLst>
                <a:cxn ang="0">
                  <a:pos x="connsiteX0" y="connsiteY0"/>
                </a:cxn>
                <a:cxn ang="0">
                  <a:pos x="connsiteX1" y="connsiteY1"/>
                </a:cxn>
                <a:cxn ang="0">
                  <a:pos x="connsiteX2" y="connsiteY2"/>
                </a:cxn>
              </a:cxnLst>
              <a:rect l="l" t="t" r="r" b="b"/>
              <a:pathLst>
                <a:path w="876300" h="482600">
                  <a:moveTo>
                    <a:pt x="0" y="0"/>
                  </a:moveTo>
                  <a:cubicBezTo>
                    <a:pt x="85725" y="137583"/>
                    <a:pt x="171450" y="275167"/>
                    <a:pt x="317500" y="355600"/>
                  </a:cubicBezTo>
                  <a:cubicBezTo>
                    <a:pt x="463550" y="436033"/>
                    <a:pt x="669925" y="459316"/>
                    <a:pt x="876300" y="482600"/>
                  </a:cubicBezTo>
                </a:path>
              </a:pathLst>
            </a:custGeom>
            <a:noFill/>
            <a:ln w="38100"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5" name="Bent-Up Arrow 94"/>
            <p:cNvSpPr/>
            <p:nvPr/>
          </p:nvSpPr>
          <p:spPr bwMode="auto">
            <a:xfrm flipH="1" flipV="1">
              <a:off x="11484357" y="1947762"/>
              <a:ext cx="680626"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3" name="Group 99"/>
            <p:cNvGrpSpPr/>
            <p:nvPr/>
          </p:nvGrpSpPr>
          <p:grpSpPr>
            <a:xfrm>
              <a:off x="9782793" y="3734127"/>
              <a:ext cx="1020938" cy="1261885"/>
              <a:chOff x="7748736" y="701080"/>
              <a:chExt cx="432048" cy="712128"/>
            </a:xfrm>
          </p:grpSpPr>
          <p:sp>
            <p:nvSpPr>
              <p:cNvPr id="98" name="Rounded Rectangle 97"/>
              <p:cNvSpPr/>
              <p:nvPr/>
            </p:nvSpPr>
            <p:spPr bwMode="auto">
              <a:xfrm>
                <a:off x="7748736" y="84509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9" name="TextBox 98"/>
              <p:cNvSpPr txBox="1"/>
              <p:nvPr/>
            </p:nvSpPr>
            <p:spPr>
              <a:xfrm>
                <a:off x="7748736" y="701080"/>
                <a:ext cx="432048" cy="712128"/>
              </a:xfrm>
              <a:prstGeom prst="rect">
                <a:avLst/>
              </a:prstGeom>
              <a:noFill/>
            </p:spPr>
            <p:txBody>
              <a:bodyPr wrap="square" rtlCol="0">
                <a:spAutoFit/>
              </a:bodyPr>
              <a:lstStyle/>
              <a:p>
                <a:r>
                  <a:rPr lang="en-US" sz="7600" b="1" dirty="0"/>
                  <a:t>+</a:t>
                </a:r>
              </a:p>
            </p:txBody>
          </p:sp>
        </p:grpSp>
        <p:sp>
          <p:nvSpPr>
            <p:cNvPr id="101" name="Rectangle 100"/>
            <p:cNvSpPr/>
            <p:nvPr/>
          </p:nvSpPr>
          <p:spPr bwMode="auto">
            <a:xfrm>
              <a:off x="11314201" y="3478932"/>
              <a:ext cx="2892659"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2" name="Freeform 101"/>
            <p:cNvSpPr/>
            <p:nvPr/>
          </p:nvSpPr>
          <p:spPr bwMode="auto">
            <a:xfrm>
              <a:off x="11433949" y="3899964"/>
              <a:ext cx="2280788" cy="1102710"/>
            </a:xfrm>
            <a:custGeom>
              <a:avLst/>
              <a:gdLst>
                <a:gd name="connsiteX0" fmla="*/ 0 w 965200"/>
                <a:gd name="connsiteY0" fmla="*/ 622300 h 622300"/>
                <a:gd name="connsiteX1" fmla="*/ 177800 w 965200"/>
                <a:gd name="connsiteY1" fmla="*/ 444500 h 622300"/>
                <a:gd name="connsiteX2" fmla="*/ 508000 w 965200"/>
                <a:gd name="connsiteY2" fmla="*/ 444500 h 622300"/>
                <a:gd name="connsiteX3" fmla="*/ 723900 w 965200"/>
                <a:gd name="connsiteY3" fmla="*/ 139700 h 622300"/>
                <a:gd name="connsiteX4" fmla="*/ 965200 w 965200"/>
                <a:gd name="connsiteY4" fmla="*/ 0 h 622300"/>
                <a:gd name="connsiteX5" fmla="*/ 965200 w 965200"/>
                <a:gd name="connsiteY5" fmla="*/ 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622300">
                  <a:moveTo>
                    <a:pt x="0" y="622300"/>
                  </a:moveTo>
                  <a:cubicBezTo>
                    <a:pt x="46566" y="548216"/>
                    <a:pt x="93133" y="474133"/>
                    <a:pt x="177800" y="444500"/>
                  </a:cubicBezTo>
                  <a:cubicBezTo>
                    <a:pt x="262467" y="414867"/>
                    <a:pt x="416983" y="495300"/>
                    <a:pt x="508000" y="444500"/>
                  </a:cubicBezTo>
                  <a:cubicBezTo>
                    <a:pt x="599017" y="393700"/>
                    <a:pt x="647700" y="213783"/>
                    <a:pt x="723900" y="139700"/>
                  </a:cubicBezTo>
                  <a:cubicBezTo>
                    <a:pt x="800100" y="65617"/>
                    <a:pt x="965200" y="0"/>
                    <a:pt x="965200" y="0"/>
                  </a:cubicBezTo>
                  <a:lnTo>
                    <a:pt x="965200" y="0"/>
                  </a:lnTo>
                </a:path>
              </a:pathLst>
            </a:cu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4" name="Freeform 103"/>
            <p:cNvSpPr/>
            <p:nvPr/>
          </p:nvSpPr>
          <p:spPr bwMode="auto">
            <a:xfrm>
              <a:off x="11493970" y="3562400"/>
              <a:ext cx="2580891" cy="337564"/>
            </a:xfrm>
            <a:custGeom>
              <a:avLst/>
              <a:gdLst>
                <a:gd name="connsiteX0" fmla="*/ 0 w 1092200"/>
                <a:gd name="connsiteY0" fmla="*/ 0 h 190500"/>
                <a:gd name="connsiteX1" fmla="*/ 431800 w 1092200"/>
                <a:gd name="connsiteY1" fmla="*/ 139700 h 190500"/>
                <a:gd name="connsiteX2" fmla="*/ 1092200 w 1092200"/>
                <a:gd name="connsiteY2" fmla="*/ 190500 h 190500"/>
              </a:gdLst>
              <a:ahLst/>
              <a:cxnLst>
                <a:cxn ang="0">
                  <a:pos x="connsiteX0" y="connsiteY0"/>
                </a:cxn>
                <a:cxn ang="0">
                  <a:pos x="connsiteX1" y="connsiteY1"/>
                </a:cxn>
                <a:cxn ang="0">
                  <a:pos x="connsiteX2" y="connsiteY2"/>
                </a:cxn>
              </a:cxnLst>
              <a:rect l="l" t="t" r="r" b="b"/>
              <a:pathLst>
                <a:path w="1092200" h="190500">
                  <a:moveTo>
                    <a:pt x="0" y="0"/>
                  </a:moveTo>
                  <a:cubicBezTo>
                    <a:pt x="124883" y="53975"/>
                    <a:pt x="249767" y="107950"/>
                    <a:pt x="431800" y="139700"/>
                  </a:cubicBezTo>
                  <a:cubicBezTo>
                    <a:pt x="613833" y="171450"/>
                    <a:pt x="853016" y="180975"/>
                    <a:pt x="1092200" y="190500"/>
                  </a:cubicBezTo>
                </a:path>
              </a:pathLst>
            </a:custGeom>
            <a:noFill/>
            <a:ln w="9525"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5" name="Right Arrow 104"/>
            <p:cNvSpPr/>
            <p:nvPr/>
          </p:nvSpPr>
          <p:spPr bwMode="auto">
            <a:xfrm>
              <a:off x="14206860" y="4116919"/>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6" name="Right Arrow 105"/>
            <p:cNvSpPr/>
            <p:nvPr/>
          </p:nvSpPr>
          <p:spPr bwMode="auto">
            <a:xfrm>
              <a:off x="10803732" y="4116919"/>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sp>
        <p:nvSpPr>
          <p:cNvPr id="62"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9.3</a:t>
            </a:r>
            <a:r>
              <a:rPr lang="en-US" sz="6000" dirty="0">
                <a:solidFill>
                  <a:srgbClr val="FF0000"/>
                </a:solidFill>
                <a:latin typeface="Impact" charset="0"/>
                <a:ea typeface="ＭＳ Ｐゴシック" charset="0"/>
                <a:cs typeface="Impact" charset="0"/>
              </a:rPr>
              <a:t> Spike Response Model </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(SRM)</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3" name="Straight Connector 62"/>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12479960" y="6809874"/>
            <a:ext cx="5471370" cy="3600986"/>
          </a:xfrm>
          <a:prstGeom prst="rect">
            <a:avLst/>
          </a:prstGeom>
          <a:noFill/>
        </p:spPr>
        <p:txBody>
          <a:bodyPr wrap="none" rtlCol="0">
            <a:spAutoFit/>
          </a:bodyPr>
          <a:lstStyle/>
          <a:p>
            <a:r>
              <a:rPr lang="en-US" dirty="0"/>
              <a:t>Linear filters for</a:t>
            </a:r>
          </a:p>
          <a:p>
            <a:r>
              <a:rPr lang="en-US" dirty="0"/>
              <a:t>  - input</a:t>
            </a:r>
          </a:p>
          <a:p>
            <a:r>
              <a:rPr lang="en-US" dirty="0"/>
              <a:t>  - threshold</a:t>
            </a:r>
          </a:p>
          <a:p>
            <a:r>
              <a:rPr lang="en-US" dirty="0"/>
              <a:t>  - refractoriness</a:t>
            </a:r>
          </a:p>
        </p:txBody>
      </p:sp>
      <p:grpSp>
        <p:nvGrpSpPr>
          <p:cNvPr id="4" name="Group 46"/>
          <p:cNvGrpSpPr>
            <a:grpSpLocks/>
          </p:cNvGrpSpPr>
          <p:nvPr/>
        </p:nvGrpSpPr>
        <p:grpSpPr bwMode="auto">
          <a:xfrm>
            <a:off x="317262" y="3643158"/>
            <a:ext cx="12149822" cy="3200649"/>
            <a:chOff x="753" y="2965"/>
            <a:chExt cx="4665" cy="1293"/>
          </a:xfrm>
        </p:grpSpPr>
        <p:graphicFrame>
          <p:nvGraphicFramePr>
            <p:cNvPr id="75" name="Object 47"/>
            <p:cNvGraphicFramePr>
              <a:graphicFrameLocks noChangeAspect="1"/>
            </p:cNvGraphicFramePr>
            <p:nvPr/>
          </p:nvGraphicFramePr>
          <p:xfrm>
            <a:off x="2615" y="3408"/>
            <a:ext cx="2803" cy="578"/>
          </p:xfrm>
          <a:graphic>
            <a:graphicData uri="http://schemas.openxmlformats.org/presentationml/2006/ole">
              <mc:AlternateContent xmlns:mc="http://schemas.openxmlformats.org/markup-compatibility/2006">
                <mc:Choice xmlns:v="urn:schemas-microsoft-com:vml" Requires="v">
                  <p:oleObj spid="_x0000_s210978" name="Equation" r:id="rId4" imgW="1600200" imgH="330120" progId="Equation.DSMT4">
                    <p:embed/>
                  </p:oleObj>
                </mc:Choice>
                <mc:Fallback>
                  <p:oleObj name="Equation" r:id="rId4" imgW="1600200" imgH="33012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5" y="3408"/>
                          <a:ext cx="2803"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 name="Line 48"/>
            <p:cNvSpPr>
              <a:spLocks noChangeShapeType="1"/>
            </p:cNvSpPr>
            <p:nvPr/>
          </p:nvSpPr>
          <p:spPr bwMode="auto">
            <a:xfrm flipV="1">
              <a:off x="3153" y="3878"/>
              <a:ext cx="580" cy="1"/>
            </a:xfrm>
            <a:prstGeom prst="line">
              <a:avLst/>
            </a:prstGeom>
            <a:noFill/>
            <a:ln w="28575">
              <a:solidFill>
                <a:srgbClr val="FF0000"/>
              </a:solidFill>
              <a:round/>
              <a:headEnd/>
              <a:tailEnd/>
            </a:ln>
          </p:spPr>
          <p:txBody>
            <a:bodyPr wrap="none" anchor="ctr"/>
            <a:lstStyle/>
            <a:p>
              <a:endParaRPr lang="en-US"/>
            </a:p>
          </p:txBody>
        </p:sp>
        <p:sp>
          <p:nvSpPr>
            <p:cNvPr id="83"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84"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85" name="Text Box 51"/>
            <p:cNvSpPr txBox="1">
              <a:spLocks noChangeArrowheads="1"/>
            </p:cNvSpPr>
            <p:nvPr/>
          </p:nvSpPr>
          <p:spPr bwMode="auto">
            <a:xfrm>
              <a:off x="753" y="2965"/>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5" name="Group 52"/>
            <p:cNvGrpSpPr>
              <a:grpSpLocks/>
            </p:cNvGrpSpPr>
            <p:nvPr/>
          </p:nvGrpSpPr>
          <p:grpSpPr bwMode="auto">
            <a:xfrm>
              <a:off x="753" y="3156"/>
              <a:ext cx="1848" cy="908"/>
              <a:chOff x="657" y="2724"/>
              <a:chExt cx="1848" cy="908"/>
            </a:xfrm>
          </p:grpSpPr>
          <p:sp>
            <p:nvSpPr>
              <p:cNvPr id="96"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6" name="Group 54"/>
              <p:cNvGrpSpPr>
                <a:grpSpLocks/>
              </p:cNvGrpSpPr>
              <p:nvPr/>
            </p:nvGrpSpPr>
            <p:grpSpPr bwMode="auto">
              <a:xfrm>
                <a:off x="657" y="2976"/>
                <a:ext cx="1848" cy="656"/>
                <a:chOff x="657" y="2976"/>
                <a:chExt cx="1848" cy="656"/>
              </a:xfrm>
            </p:grpSpPr>
            <p:graphicFrame>
              <p:nvGraphicFramePr>
                <p:cNvPr id="100" name="Object 55"/>
                <p:cNvGraphicFramePr>
                  <a:graphicFrameLocks noChangeAspect="1"/>
                </p:cNvGraphicFramePr>
                <p:nvPr/>
              </p:nvGraphicFramePr>
              <p:xfrm>
                <a:off x="1239" y="3064"/>
                <a:ext cx="1266" cy="568"/>
              </p:xfrm>
              <a:graphic>
                <a:graphicData uri="http://schemas.openxmlformats.org/presentationml/2006/ole">
                  <mc:AlternateContent xmlns:mc="http://schemas.openxmlformats.org/markup-compatibility/2006">
                    <mc:Choice xmlns:v="urn:schemas-microsoft-com:vml" Requires="v">
                      <p:oleObj spid="_x0000_s210979" name="Equation" r:id="rId6" imgW="787320" imgH="355320" progId="Equation.DSMT4">
                        <p:embed/>
                      </p:oleObj>
                    </mc:Choice>
                    <mc:Fallback>
                      <p:oleObj name="Equation" r:id="rId6" imgW="787320" imgH="35532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9" y="3064"/>
                              <a:ext cx="126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 name="Object 56"/>
                <p:cNvGraphicFramePr>
                  <a:graphicFrameLocks noChangeAspect="1"/>
                </p:cNvGraphicFramePr>
                <p:nvPr/>
              </p:nvGraphicFramePr>
              <p:xfrm>
                <a:off x="657" y="3082"/>
                <a:ext cx="654" cy="371"/>
              </p:xfrm>
              <a:graphic>
                <a:graphicData uri="http://schemas.openxmlformats.org/presentationml/2006/ole">
                  <mc:AlternateContent xmlns:mc="http://schemas.openxmlformats.org/markup-compatibility/2006">
                    <mc:Choice xmlns:v="urn:schemas-microsoft-com:vml" Requires="v">
                      <p:oleObj spid="_x0000_s210980" name="Equation" r:id="rId8" imgW="380880" imgH="215640" progId="Equation.3">
                        <p:embed/>
                      </p:oleObj>
                    </mc:Choice>
                    <mc:Fallback>
                      <p:oleObj name="Equation" r:id="rId8" imgW="380880" imgH="215640" progId="Equation.3">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07" name="Line 57"/>
                <p:cNvSpPr>
                  <a:spLocks noChangeShapeType="1"/>
                </p:cNvSpPr>
                <p:nvPr/>
              </p:nvSpPr>
              <p:spPr bwMode="auto">
                <a:xfrm>
                  <a:off x="1629" y="3497"/>
                  <a:ext cx="720" cy="0"/>
                </a:xfrm>
                <a:prstGeom prst="line">
                  <a:avLst/>
                </a:prstGeom>
                <a:noFill/>
                <a:ln w="28575">
                  <a:solidFill>
                    <a:srgbClr val="00B050"/>
                  </a:solidFill>
                  <a:round/>
                  <a:headEnd/>
                  <a:tailEnd/>
                </a:ln>
              </p:spPr>
              <p:txBody>
                <a:bodyPr wrap="none" anchor="ctr"/>
                <a:lstStyle/>
                <a:p>
                  <a:endParaRPr lang="en-US"/>
                </a:p>
              </p:txBody>
            </p:sp>
            <p:sp>
              <p:nvSpPr>
                <p:cNvPr id="109"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92"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grpSp>
        <p:nvGrpSpPr>
          <p:cNvPr id="7" name="Group 115"/>
          <p:cNvGrpSpPr/>
          <p:nvPr/>
        </p:nvGrpSpPr>
        <p:grpSpPr>
          <a:xfrm>
            <a:off x="317262" y="6809874"/>
            <a:ext cx="6655177" cy="2559851"/>
            <a:chOff x="317262" y="6809874"/>
            <a:chExt cx="6655177" cy="2559851"/>
          </a:xfrm>
        </p:grpSpPr>
        <p:graphicFrame>
          <p:nvGraphicFramePr>
            <p:cNvPr id="111" name="Object 60"/>
            <p:cNvGraphicFramePr>
              <a:graphicFrameLocks noChangeAspect="1"/>
            </p:cNvGraphicFramePr>
            <p:nvPr/>
          </p:nvGraphicFramePr>
          <p:xfrm>
            <a:off x="317262" y="7856312"/>
            <a:ext cx="6472865" cy="1513413"/>
          </p:xfrm>
          <a:graphic>
            <a:graphicData uri="http://schemas.openxmlformats.org/presentationml/2006/ole">
              <mc:AlternateContent xmlns:mc="http://schemas.openxmlformats.org/markup-compatibility/2006">
                <mc:Choice xmlns:v="urn:schemas-microsoft-com:vml" Requires="v">
                  <p:oleObj spid="_x0000_s210981" name="Equation" r:id="rId10" imgW="1447560" imgH="342720" progId="Equation.DSMT4">
                    <p:embed/>
                  </p:oleObj>
                </mc:Choice>
                <mc:Fallback>
                  <p:oleObj name="Equation" r:id="rId10" imgW="1447560" imgH="342720" progId="Equation.DSMT4">
                    <p:embed/>
                    <p:pic>
                      <p:nvPicPr>
                        <p:cNvPr id="0" name="Object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7262" y="7856312"/>
                          <a:ext cx="6472865" cy="151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 name="Text Box 61"/>
            <p:cNvSpPr txBox="1">
              <a:spLocks noChangeArrowheads="1"/>
            </p:cNvSpPr>
            <p:nvPr/>
          </p:nvSpPr>
          <p:spPr bwMode="auto">
            <a:xfrm>
              <a:off x="317262" y="6809874"/>
              <a:ext cx="3505827" cy="1102735"/>
            </a:xfrm>
            <a:prstGeom prst="rect">
              <a:avLst/>
            </a:prstGeom>
            <a:noFill/>
            <a:ln w="9525">
              <a:noFill/>
              <a:miter lim="800000"/>
              <a:headEnd/>
              <a:tailEnd/>
            </a:ln>
          </p:spPr>
          <p:txBody>
            <a:bodyPr wrap="none" lIns="192911" tIns="96455" rIns="192911" bIns="96455">
              <a:spAutoFit/>
            </a:bodyPr>
            <a:lstStyle/>
            <a:p>
              <a:r>
                <a:rPr lang="fr-CH" sz="5900" dirty="0" err="1">
                  <a:solidFill>
                    <a:srgbClr val="3550FE"/>
                  </a:solidFill>
                </a:rPr>
                <a:t>threshold</a:t>
              </a:r>
              <a:endParaRPr lang="fr-FR" sz="5900" dirty="0">
                <a:solidFill>
                  <a:srgbClr val="3550FE"/>
                </a:solidFill>
              </a:endParaRPr>
            </a:p>
          </p:txBody>
        </p:sp>
        <p:cxnSp>
          <p:nvCxnSpPr>
            <p:cNvPr id="114" name="Straight Connector 113"/>
            <p:cNvCxnSpPr/>
            <p:nvPr/>
          </p:nvCxnSpPr>
          <p:spPr bwMode="auto">
            <a:xfrm>
              <a:off x="4249936" y="8951495"/>
              <a:ext cx="2722503" cy="0"/>
            </a:xfrm>
            <a:prstGeom prst="line">
              <a:avLst/>
            </a:prstGeom>
            <a:solidFill>
              <a:schemeClr val="accent1"/>
            </a:solidFill>
            <a:ln w="57150" cap="flat" cmpd="sng" algn="ctr">
              <a:solidFill>
                <a:srgbClr val="3550FE"/>
              </a:solidFill>
              <a:prstDash val="dash"/>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A35777D-B6AF-480B-83F7-538A83C968F4}"/>
              </a:ext>
            </a:extLst>
          </p:cNvPr>
          <p:cNvPicPr>
            <a:picLocks noChangeAspect="1"/>
          </p:cNvPicPr>
          <p:nvPr/>
        </p:nvPicPr>
        <p:blipFill>
          <a:blip r:embed="rId3"/>
          <a:stretch>
            <a:fillRect/>
          </a:stretch>
        </p:blipFill>
        <p:spPr>
          <a:xfrm>
            <a:off x="0" y="-1"/>
            <a:ext cx="21517534" cy="12152313"/>
          </a:xfrm>
          <a:prstGeom prst="rect">
            <a:avLst/>
          </a:prstGeom>
        </p:spPr>
      </p:pic>
    </p:spTree>
    <p:extLst>
      <p:ext uri="{BB962C8B-B14F-4D97-AF65-F5344CB8AC3E}">
        <p14:creationId xmlns:p14="http://schemas.microsoft.com/office/powerpoint/2010/main" val="232533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3" cstate="print"/>
          <a:srcRect/>
          <a:stretch>
            <a:fillRect/>
          </a:stretch>
        </p:blipFill>
        <p:spPr bwMode="auto">
          <a:xfrm>
            <a:off x="3248525" y="1119486"/>
            <a:ext cx="16981929" cy="6857916"/>
          </a:xfrm>
          <a:prstGeom prst="rect">
            <a:avLst/>
          </a:prstGeom>
          <a:noFill/>
          <a:ln w="9525">
            <a:noFill/>
            <a:miter lim="800000"/>
            <a:headEnd/>
            <a:tailEnd/>
          </a:ln>
        </p:spPr>
      </p:pic>
      <p:graphicFrame>
        <p:nvGraphicFramePr>
          <p:cNvPr id="374787" name="Object 4"/>
          <p:cNvGraphicFramePr>
            <a:graphicFrameLocks noChangeAspect="1"/>
          </p:cNvGraphicFramePr>
          <p:nvPr/>
        </p:nvGraphicFramePr>
        <p:xfrm>
          <a:off x="3801977" y="7528491"/>
          <a:ext cx="5967663" cy="1665317"/>
        </p:xfrm>
        <a:graphic>
          <a:graphicData uri="http://schemas.openxmlformats.org/presentationml/2006/ole">
            <mc:AlternateContent xmlns:mc="http://schemas.openxmlformats.org/markup-compatibility/2006">
              <mc:Choice xmlns:v="urn:schemas-microsoft-com:vml" Requires="v">
                <p:oleObj spid="_x0000_s164890" name="Equation" r:id="rId4" imgW="1257120" imgH="393480" progId="Equation.DSMT4">
                  <p:embed/>
                </p:oleObj>
              </mc:Choice>
              <mc:Fallback>
                <p:oleObj name="Equation" r:id="rId4" imgW="1257120" imgH="39348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977" y="7528491"/>
                        <a:ext cx="5967663"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491539" y="9697650"/>
            <a:ext cx="9460984" cy="1071957"/>
          </a:xfrm>
          <a:prstGeom prst="rect">
            <a:avLst/>
          </a:prstGeom>
          <a:noFill/>
        </p:spPr>
        <p:txBody>
          <a:bodyPr wrap="none" lIns="192911" tIns="96455" rIns="192911" bIns="96455" rtlCol="0">
            <a:spAutoFit/>
          </a:bodyPr>
          <a:lstStyle/>
          <a:p>
            <a:r>
              <a:rPr lang="en-US" dirty="0"/>
              <a:t>What is a good choice of </a:t>
            </a:r>
            <a:r>
              <a:rPr lang="en-US" b="1" dirty="0"/>
              <a:t>f </a:t>
            </a:r>
            <a:r>
              <a:rPr lang="en-US" dirty="0"/>
              <a:t>?</a:t>
            </a:r>
          </a:p>
        </p:txBody>
      </p:sp>
      <p:cxnSp>
        <p:nvCxnSpPr>
          <p:cNvPr id="7" name="Straight Arrow Connector 6"/>
          <p:cNvCxnSpPr>
            <a:stCxn id="5" idx="0"/>
          </p:cNvCxnSpPr>
          <p:nvPr/>
        </p:nvCxnSpPr>
        <p:spPr bwMode="auto">
          <a:xfrm flipH="1" flipV="1">
            <a:off x="6085764" y="8804467"/>
            <a:ext cx="136267" cy="89318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374788" name="Object 4"/>
          <p:cNvGraphicFramePr>
            <a:graphicFrameLocks noChangeAspect="1"/>
          </p:cNvGraphicFramePr>
          <p:nvPr/>
        </p:nvGraphicFramePr>
        <p:xfrm>
          <a:off x="15809495" y="8036343"/>
          <a:ext cx="4207419" cy="2903053"/>
        </p:xfrm>
        <a:graphic>
          <a:graphicData uri="http://schemas.openxmlformats.org/presentationml/2006/ole">
            <mc:AlternateContent xmlns:mc="http://schemas.openxmlformats.org/markup-compatibility/2006">
              <mc:Choice xmlns:v="urn:schemas-microsoft-com:vml" Requires="v">
                <p:oleObj spid="_x0000_s164891" name="Equation" r:id="rId6" imgW="914400" imgH="685800" progId="Equation.DSMT4">
                  <p:embed/>
                </p:oleObj>
              </mc:Choice>
              <mc:Fallback>
                <p:oleObj name="Equation" r:id="rId6" imgW="914400" imgH="6858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09495" y="8036343"/>
                        <a:ext cx="4207419" cy="29030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Straight Arrow Connector 10"/>
          <p:cNvCxnSpPr/>
          <p:nvPr/>
        </p:nvCxnSpPr>
        <p:spPr bwMode="auto">
          <a:xfrm flipV="1">
            <a:off x="19141396" y="7371764"/>
            <a:ext cx="510469" cy="6379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374789" name="Object 4"/>
          <p:cNvGraphicFramePr>
            <a:graphicFrameLocks noChangeAspect="1"/>
          </p:cNvGraphicFramePr>
          <p:nvPr/>
        </p:nvGraphicFramePr>
        <p:xfrm>
          <a:off x="12925611" y="6607322"/>
          <a:ext cx="934074" cy="967684"/>
        </p:xfrm>
        <a:graphic>
          <a:graphicData uri="http://schemas.openxmlformats.org/presentationml/2006/ole">
            <mc:AlternateContent xmlns:mc="http://schemas.openxmlformats.org/markup-compatibility/2006">
              <mc:Choice xmlns:v="urn:schemas-microsoft-com:vml" Requires="v">
                <p:oleObj spid="_x0000_s164892" name="Equation" r:id="rId8" imgW="164880" imgH="228600" progId="Equation.DSMT4">
                  <p:embed/>
                </p:oleObj>
              </mc:Choice>
              <mc:Fallback>
                <p:oleObj name="Equation" r:id="rId8" imgW="164880" imgH="2286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25611" y="6607322"/>
                        <a:ext cx="934074" cy="9676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Review</a:t>
            </a:r>
            <a:r>
              <a:rPr lang="en-US" sz="6600" dirty="0">
                <a:solidFill>
                  <a:srgbClr val="FF0000"/>
                </a:solidFill>
                <a:latin typeface="Impact" charset="0"/>
                <a:ea typeface="ＭＳ Ｐゴシック" charset="0"/>
                <a:cs typeface="Impact" charset="0"/>
              </a:rPr>
              <a:t>: </a:t>
            </a:r>
            <a:r>
              <a:rPr lang="en-US" sz="6000" dirty="0">
                <a:solidFill>
                  <a:srgbClr val="FF0000"/>
                </a:solidFill>
                <a:latin typeface="Impact" charset="0"/>
                <a:ea typeface="ＭＳ Ｐゴシック" charset="0"/>
                <a:cs typeface="Impact" charset="0"/>
              </a:rPr>
              <a:t>Nonlinear Integrate-and-fire</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 name="Straight Connector 1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12677" y="3465095"/>
            <a:ext cx="3416320" cy="2585323"/>
          </a:xfrm>
          <a:prstGeom prst="rect">
            <a:avLst/>
          </a:prstGeom>
          <a:noFill/>
        </p:spPr>
        <p:txBody>
          <a:bodyPr wrap="none" rtlCol="0">
            <a:spAutoFit/>
          </a:bodyPr>
          <a:lstStyle/>
          <a:p>
            <a:r>
              <a:rPr lang="en-US" sz="5400" i="1" dirty="0">
                <a:solidFill>
                  <a:srgbClr val="FF0000"/>
                </a:solidFill>
              </a:rPr>
              <a:t>See:</a:t>
            </a:r>
          </a:p>
          <a:p>
            <a:r>
              <a:rPr lang="en-US" sz="5400" i="1" dirty="0">
                <a:solidFill>
                  <a:srgbClr val="FF0000"/>
                </a:solidFill>
              </a:rPr>
              <a:t>week 1,</a:t>
            </a:r>
          </a:p>
          <a:p>
            <a:r>
              <a:rPr lang="en-US" sz="5400" i="1" dirty="0">
                <a:solidFill>
                  <a:srgbClr val="FF0000"/>
                </a:solidFill>
              </a:rPr>
              <a:t>lecture 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2021951" y="1099853"/>
          <a:ext cx="8409873" cy="1665317"/>
        </p:xfrm>
        <a:graphic>
          <a:graphicData uri="http://schemas.openxmlformats.org/presentationml/2006/ole">
            <mc:AlternateContent xmlns:mc="http://schemas.openxmlformats.org/markup-compatibility/2006">
              <mc:Choice xmlns:v="urn:schemas-microsoft-com:vml" Requires="v">
                <p:oleObj spid="_x0000_s212058" name="Equation" r:id="rId4" imgW="1803240" imgH="393480" progId="Equation.DSMT4">
                  <p:embed/>
                </p:oleObj>
              </mc:Choice>
              <mc:Fallback>
                <p:oleObj name="Equation" r:id="rId4" imgW="1803240" imgH="3934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1951" y="1099853"/>
                        <a:ext cx="8409873"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4"/>
          <p:cNvGraphicFramePr>
            <a:graphicFrameLocks noChangeAspect="1"/>
          </p:cNvGraphicFramePr>
          <p:nvPr/>
        </p:nvGraphicFramePr>
        <p:xfrm>
          <a:off x="1222749" y="2886174"/>
          <a:ext cx="9966619" cy="1665317"/>
        </p:xfrm>
        <a:graphic>
          <a:graphicData uri="http://schemas.openxmlformats.org/presentationml/2006/ole">
            <mc:AlternateContent xmlns:mc="http://schemas.openxmlformats.org/markup-compatibility/2006">
              <mc:Choice xmlns:v="urn:schemas-microsoft-com:vml" Requires="v">
                <p:oleObj spid="_x0000_s212059" name="Equation" r:id="rId6" imgW="2019240" imgH="393480" progId="Equation.DSMT4">
                  <p:embed/>
                </p:oleObj>
              </mc:Choice>
              <mc:Fallback>
                <p:oleObj name="Equation" r:id="rId6" imgW="2019240" imgH="39348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2749" y="2886174"/>
                        <a:ext cx="9966619"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 y="-48523"/>
            <a:ext cx="15222176" cy="1241234"/>
          </a:xfrm>
          <a:prstGeom prst="rect">
            <a:avLst/>
          </a:prstGeom>
          <a:noFill/>
        </p:spPr>
        <p:txBody>
          <a:bodyPr wrap="none" lIns="192911" tIns="96455" rIns="192911" bIns="96455" rtlCol="0">
            <a:spAutoFit/>
          </a:bodyPr>
          <a:lstStyle/>
          <a:p>
            <a:r>
              <a:rPr lang="en-US" sz="6800" b="1" dirty="0">
                <a:solidFill>
                  <a:srgbClr val="FF0000"/>
                </a:solidFill>
              </a:rPr>
              <a:t>Exercise 1: from adaptive IF to SRM</a:t>
            </a:r>
          </a:p>
        </p:txBody>
      </p:sp>
      <p:sp>
        <p:nvSpPr>
          <p:cNvPr id="37" name="Rectangle 36"/>
          <p:cNvSpPr/>
          <p:nvPr/>
        </p:nvSpPr>
        <p:spPr bwMode="auto">
          <a:xfrm>
            <a:off x="1" y="1099853"/>
            <a:ext cx="21521183" cy="11356179"/>
          </a:xfrm>
          <a:prstGeom prst="rect">
            <a:avLst/>
          </a:prstGeom>
          <a:solidFill>
            <a:srgbClr val="FFC000">
              <a:alpha val="22745"/>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30" name="TextBox 29"/>
          <p:cNvSpPr txBox="1"/>
          <p:nvPr/>
        </p:nvSpPr>
        <p:spPr>
          <a:xfrm>
            <a:off x="424191" y="4694210"/>
            <a:ext cx="17696266" cy="1949120"/>
          </a:xfrm>
          <a:prstGeom prst="rect">
            <a:avLst/>
          </a:prstGeom>
          <a:noFill/>
        </p:spPr>
        <p:txBody>
          <a:bodyPr wrap="square" lIns="192911" tIns="96455" rIns="192911" bIns="96455" rtlCol="0">
            <a:spAutoFit/>
          </a:bodyPr>
          <a:lstStyle/>
          <a:p>
            <a:r>
              <a:rPr lang="en-US" i="0" dirty="0"/>
              <a:t>Integrate the above system of two  differential equations  so as to  rewrite the equations as</a:t>
            </a:r>
          </a:p>
        </p:txBody>
      </p:sp>
      <p:grpSp>
        <p:nvGrpSpPr>
          <p:cNvPr id="2" name="Group 46"/>
          <p:cNvGrpSpPr>
            <a:grpSpLocks/>
          </p:cNvGrpSpPr>
          <p:nvPr/>
        </p:nvGrpSpPr>
        <p:grpSpPr bwMode="auto">
          <a:xfrm>
            <a:off x="764503" y="5842588"/>
            <a:ext cx="17016917" cy="2727854"/>
            <a:chOff x="-968" y="3156"/>
            <a:chExt cx="6439" cy="1102"/>
          </a:xfrm>
        </p:grpSpPr>
        <p:graphicFrame>
          <p:nvGraphicFramePr>
            <p:cNvPr id="42" name="Object 47"/>
            <p:cNvGraphicFramePr>
              <a:graphicFrameLocks noChangeAspect="1"/>
            </p:cNvGraphicFramePr>
            <p:nvPr/>
          </p:nvGraphicFramePr>
          <p:xfrm>
            <a:off x="2690" y="3362"/>
            <a:ext cx="2781" cy="578"/>
          </p:xfrm>
          <a:graphic>
            <a:graphicData uri="http://schemas.openxmlformats.org/presentationml/2006/ole">
              <mc:AlternateContent xmlns:mc="http://schemas.openxmlformats.org/markup-compatibility/2006">
                <mc:Choice xmlns:v="urn:schemas-microsoft-com:vml" Requires="v">
                  <p:oleObj spid="_x0000_s212060" name="Equation" r:id="rId8" imgW="1587240" imgH="330120" progId="Equation.DSMT4">
                    <p:embed/>
                  </p:oleObj>
                </mc:Choice>
                <mc:Fallback>
                  <p:oleObj name="Equation" r:id="rId8" imgW="1587240" imgH="330120" progId="Equation.DSMT4">
                    <p:embed/>
                    <p:pic>
                      <p:nvPicPr>
                        <p:cNvPr id="0" name="Object 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0" y="3362"/>
                          <a:ext cx="2781"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Line 48"/>
            <p:cNvSpPr>
              <a:spLocks noChangeShapeType="1"/>
            </p:cNvSpPr>
            <p:nvPr/>
          </p:nvSpPr>
          <p:spPr bwMode="auto">
            <a:xfrm flipV="1">
              <a:off x="3153" y="3878"/>
              <a:ext cx="580" cy="1"/>
            </a:xfrm>
            <a:prstGeom prst="line">
              <a:avLst/>
            </a:prstGeom>
            <a:noFill/>
            <a:ln w="28575">
              <a:solidFill>
                <a:srgbClr val="FF0000"/>
              </a:solidFill>
              <a:round/>
              <a:headEnd/>
              <a:tailEnd/>
            </a:ln>
          </p:spPr>
          <p:txBody>
            <a:bodyPr wrap="none" anchor="ctr"/>
            <a:lstStyle/>
            <a:p>
              <a:endParaRPr lang="en-US"/>
            </a:p>
          </p:txBody>
        </p:sp>
        <p:sp>
          <p:nvSpPr>
            <p:cNvPr id="44"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45"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46" name="Text Box 51"/>
            <p:cNvSpPr txBox="1">
              <a:spLocks noChangeArrowheads="1"/>
            </p:cNvSpPr>
            <p:nvPr/>
          </p:nvSpPr>
          <p:spPr bwMode="auto">
            <a:xfrm>
              <a:off x="-968" y="3517"/>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5" name="Group 52"/>
            <p:cNvGrpSpPr>
              <a:grpSpLocks/>
            </p:cNvGrpSpPr>
            <p:nvPr/>
          </p:nvGrpSpPr>
          <p:grpSpPr bwMode="auto">
            <a:xfrm>
              <a:off x="449" y="3156"/>
              <a:ext cx="2193" cy="908"/>
              <a:chOff x="353" y="2724"/>
              <a:chExt cx="2193" cy="908"/>
            </a:xfrm>
          </p:grpSpPr>
          <p:sp>
            <p:nvSpPr>
              <p:cNvPr id="49"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7" name="Group 54"/>
              <p:cNvGrpSpPr>
                <a:grpSpLocks/>
              </p:cNvGrpSpPr>
              <p:nvPr/>
            </p:nvGrpSpPr>
            <p:grpSpPr bwMode="auto">
              <a:xfrm>
                <a:off x="353" y="2881"/>
                <a:ext cx="2193" cy="751"/>
                <a:chOff x="353" y="2881"/>
                <a:chExt cx="2193" cy="751"/>
              </a:xfrm>
            </p:grpSpPr>
            <p:graphicFrame>
              <p:nvGraphicFramePr>
                <p:cNvPr id="51" name="Object 55"/>
                <p:cNvGraphicFramePr>
                  <a:graphicFrameLocks noChangeAspect="1"/>
                </p:cNvGraphicFramePr>
                <p:nvPr/>
              </p:nvGraphicFramePr>
              <p:xfrm>
                <a:off x="932" y="2881"/>
                <a:ext cx="1614" cy="751"/>
              </p:xfrm>
              <a:graphic>
                <a:graphicData uri="http://schemas.openxmlformats.org/presentationml/2006/ole">
                  <mc:AlternateContent xmlns:mc="http://schemas.openxmlformats.org/markup-compatibility/2006">
                    <mc:Choice xmlns:v="urn:schemas-microsoft-com:vml" Requires="v">
                      <p:oleObj spid="_x0000_s212061" name="Equation" r:id="rId10" imgW="1002960" imgH="469800" progId="Equation.DSMT4">
                        <p:embed/>
                      </p:oleObj>
                    </mc:Choice>
                    <mc:Fallback>
                      <p:oleObj name="Equation" r:id="rId10" imgW="1002960" imgH="469800" progId="Equation.DSMT4">
                        <p:embed/>
                        <p:pic>
                          <p:nvPicPr>
                            <p:cNvPr id="0" name="Object 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 y="2881"/>
                              <a:ext cx="1614" cy="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56"/>
                <p:cNvGraphicFramePr>
                  <a:graphicFrameLocks noChangeAspect="1"/>
                </p:cNvGraphicFramePr>
                <p:nvPr/>
              </p:nvGraphicFramePr>
              <p:xfrm>
                <a:off x="353" y="3082"/>
                <a:ext cx="654" cy="371"/>
              </p:xfrm>
              <a:graphic>
                <a:graphicData uri="http://schemas.openxmlformats.org/presentationml/2006/ole">
                  <mc:AlternateContent xmlns:mc="http://schemas.openxmlformats.org/markup-compatibility/2006">
                    <mc:Choice xmlns:v="urn:schemas-microsoft-com:vml" Requires="v">
                      <p:oleObj spid="_x0000_s212062" name="Equation" r:id="rId12" imgW="380880" imgH="215640" progId="Equation.3">
                        <p:embed/>
                      </p:oleObj>
                    </mc:Choice>
                    <mc:Fallback>
                      <p:oleObj name="Equation" r:id="rId12" imgW="380880" imgH="215640" progId="Equation.3">
                        <p:embed/>
                        <p:pic>
                          <p:nvPicPr>
                            <p:cNvPr id="0" name="Object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3"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3" name="Line 57"/>
                <p:cNvSpPr>
                  <a:spLocks noChangeShapeType="1"/>
                </p:cNvSpPr>
                <p:nvPr/>
              </p:nvSpPr>
              <p:spPr bwMode="auto">
                <a:xfrm>
                  <a:off x="1114" y="3445"/>
                  <a:ext cx="398" cy="0"/>
                </a:xfrm>
                <a:prstGeom prst="line">
                  <a:avLst/>
                </a:prstGeom>
                <a:noFill/>
                <a:ln w="28575">
                  <a:solidFill>
                    <a:srgbClr val="006600"/>
                  </a:solidFill>
                  <a:round/>
                  <a:headEnd/>
                  <a:tailEnd/>
                </a:ln>
              </p:spPr>
              <p:txBody>
                <a:bodyPr wrap="none" anchor="ctr"/>
                <a:lstStyle/>
                <a:p>
                  <a:endParaRPr lang="en-US"/>
                </a:p>
              </p:txBody>
            </p:sp>
            <p:sp>
              <p:nvSpPr>
                <p:cNvPr id="54"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48"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sp>
        <p:nvSpPr>
          <p:cNvPr id="55" name="TextBox 54"/>
          <p:cNvSpPr txBox="1"/>
          <p:nvPr/>
        </p:nvSpPr>
        <p:spPr>
          <a:xfrm>
            <a:off x="424191" y="8266940"/>
            <a:ext cx="7058851" cy="1102735"/>
          </a:xfrm>
          <a:prstGeom prst="rect">
            <a:avLst/>
          </a:prstGeom>
          <a:noFill/>
        </p:spPr>
        <p:txBody>
          <a:bodyPr wrap="none" lIns="192911" tIns="96455" rIns="192911" bIns="96455" rtlCol="0">
            <a:spAutoFit/>
          </a:bodyPr>
          <a:lstStyle/>
          <a:p>
            <a:r>
              <a:rPr lang="en-US" sz="5900" b="1" dirty="0"/>
              <a:t>A – what is         </a:t>
            </a:r>
            <a:r>
              <a:rPr lang="en-US" b="1" i="0" dirty="0"/>
              <a:t>?</a:t>
            </a:r>
            <a:r>
              <a:rPr lang="en-US" i="0" dirty="0"/>
              <a:t>  </a:t>
            </a:r>
          </a:p>
        </p:txBody>
      </p:sp>
      <p:sp>
        <p:nvSpPr>
          <p:cNvPr id="56" name="TextBox 55"/>
          <p:cNvSpPr txBox="1"/>
          <p:nvPr/>
        </p:nvSpPr>
        <p:spPr>
          <a:xfrm>
            <a:off x="424192" y="9393692"/>
            <a:ext cx="6904194" cy="1102735"/>
          </a:xfrm>
          <a:prstGeom prst="rect">
            <a:avLst/>
          </a:prstGeom>
          <a:noFill/>
        </p:spPr>
        <p:txBody>
          <a:bodyPr wrap="none" lIns="192911" tIns="96455" rIns="192911" bIns="96455" rtlCol="0">
            <a:spAutoFit/>
          </a:bodyPr>
          <a:lstStyle/>
          <a:p>
            <a:r>
              <a:rPr lang="en-US" sz="5900" b="1" dirty="0"/>
              <a:t>B – what is        ?  </a:t>
            </a:r>
          </a:p>
        </p:txBody>
      </p:sp>
      <p:graphicFrame>
        <p:nvGraphicFramePr>
          <p:cNvPr id="57" name="Object 55"/>
          <p:cNvGraphicFramePr>
            <a:graphicFrameLocks noChangeAspect="1"/>
          </p:cNvGraphicFramePr>
          <p:nvPr/>
        </p:nvGraphicFramePr>
        <p:xfrm>
          <a:off x="4806525" y="8261840"/>
          <a:ext cx="1402985" cy="1004255"/>
        </p:xfrm>
        <a:graphic>
          <a:graphicData uri="http://schemas.openxmlformats.org/presentationml/2006/ole">
            <mc:AlternateContent xmlns:mc="http://schemas.openxmlformats.org/markup-compatibility/2006">
              <mc:Choice xmlns:v="urn:schemas-microsoft-com:vml" Requires="v">
                <p:oleObj spid="_x0000_s212063" name="Equation" r:id="rId14" imgW="330120" imgH="253800" progId="Equation.DSMT4">
                  <p:embed/>
                </p:oleObj>
              </mc:Choice>
              <mc:Fallback>
                <p:oleObj name="Equation" r:id="rId14" imgW="330120" imgH="25380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6525" y="8261840"/>
                        <a:ext cx="1402985" cy="1004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2920" name="Object 55"/>
          <p:cNvGraphicFramePr>
            <a:graphicFrameLocks noChangeAspect="1"/>
          </p:cNvGraphicFramePr>
          <p:nvPr/>
        </p:nvGraphicFramePr>
        <p:xfrm>
          <a:off x="4806525" y="9393693"/>
          <a:ext cx="1402985" cy="1004253"/>
        </p:xfrm>
        <a:graphic>
          <a:graphicData uri="http://schemas.openxmlformats.org/presentationml/2006/ole">
            <mc:AlternateContent xmlns:mc="http://schemas.openxmlformats.org/markup-compatibility/2006">
              <mc:Choice xmlns:v="urn:schemas-microsoft-com:vml" Requires="v">
                <p:oleObj spid="_x0000_s212064" name="Equation" r:id="rId16" imgW="330120" imgH="253800" progId="Equation.DSMT4">
                  <p:embed/>
                </p:oleObj>
              </mc:Choice>
              <mc:Fallback>
                <p:oleObj name="Equation" r:id="rId16" imgW="330120" imgH="25380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06525" y="9393693"/>
                        <a:ext cx="1402985" cy="1004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2922" name="Object 55"/>
          <p:cNvGraphicFramePr>
            <a:graphicFrameLocks noChangeAspect="1"/>
          </p:cNvGraphicFramePr>
          <p:nvPr/>
        </p:nvGraphicFramePr>
        <p:xfrm>
          <a:off x="7911074" y="7990120"/>
          <a:ext cx="4910445" cy="1558422"/>
        </p:xfrm>
        <a:graphic>
          <a:graphicData uri="http://schemas.openxmlformats.org/presentationml/2006/ole">
            <mc:AlternateContent xmlns:mc="http://schemas.openxmlformats.org/markup-compatibility/2006">
              <mc:Choice xmlns:v="urn:schemas-microsoft-com:vml" Requires="v">
                <p:oleObj spid="_x0000_s212065" name="Equation" r:id="rId18" imgW="1155600" imgH="393480" progId="Equation.DSMT4">
                  <p:embed/>
                </p:oleObj>
              </mc:Choice>
              <mc:Fallback>
                <p:oleObj name="Equation" r:id="rId18" imgW="1155600" imgH="39348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11074" y="7990120"/>
                        <a:ext cx="4910445" cy="15584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2923" name="Object 55"/>
          <p:cNvGraphicFramePr>
            <a:graphicFrameLocks noChangeAspect="1"/>
          </p:cNvGraphicFramePr>
          <p:nvPr/>
        </p:nvGraphicFramePr>
        <p:xfrm>
          <a:off x="15275971" y="7990119"/>
          <a:ext cx="5341845" cy="1707512"/>
        </p:xfrm>
        <a:graphic>
          <a:graphicData uri="http://schemas.openxmlformats.org/presentationml/2006/ole">
            <mc:AlternateContent xmlns:mc="http://schemas.openxmlformats.org/markup-compatibility/2006">
              <mc:Choice xmlns:v="urn:schemas-microsoft-com:vml" Requires="v">
                <p:oleObj spid="_x0000_s212066" name="Equation" r:id="rId20" imgW="1257120" imgH="431640" progId="Equation.DSMT4">
                  <p:embed/>
                </p:oleObj>
              </mc:Choice>
              <mc:Fallback>
                <p:oleObj name="Equation" r:id="rId20" imgW="1257120" imgH="431640" progId="Equation.DSMT4">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275971" y="7990119"/>
                        <a:ext cx="5341845" cy="170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2924" name="Object 55"/>
          <p:cNvGraphicFramePr>
            <a:graphicFrameLocks noChangeAspect="1"/>
          </p:cNvGraphicFramePr>
          <p:nvPr/>
        </p:nvGraphicFramePr>
        <p:xfrm>
          <a:off x="7842336" y="9775825"/>
          <a:ext cx="8413750" cy="1706563"/>
        </p:xfrm>
        <a:graphic>
          <a:graphicData uri="http://schemas.openxmlformats.org/presentationml/2006/ole">
            <mc:AlternateContent xmlns:mc="http://schemas.openxmlformats.org/markup-compatibility/2006">
              <mc:Choice xmlns:v="urn:schemas-microsoft-com:vml" Requires="v">
                <p:oleObj spid="_x0000_s212067" name="Equation" r:id="rId22" imgW="1981080" imgH="431640" progId="Equation.DSMT4">
                  <p:embed/>
                </p:oleObj>
              </mc:Choice>
              <mc:Fallback>
                <p:oleObj name="Equation" r:id="rId22" imgW="1981080" imgH="431640" progId="Equation.DSMT4">
                  <p:embed/>
                  <p:pic>
                    <p:nvPicPr>
                      <p:cNvPr id="0" name="Picture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42336" y="9775825"/>
                        <a:ext cx="8413750" cy="170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TextBox 57"/>
          <p:cNvSpPr txBox="1"/>
          <p:nvPr/>
        </p:nvSpPr>
        <p:spPr>
          <a:xfrm>
            <a:off x="6890134" y="8372913"/>
            <a:ext cx="1080485" cy="1071957"/>
          </a:xfrm>
          <a:prstGeom prst="rect">
            <a:avLst/>
          </a:prstGeom>
          <a:noFill/>
        </p:spPr>
        <p:txBody>
          <a:bodyPr wrap="none" lIns="192911" tIns="96455" rIns="192911" bIns="96455" rtlCol="0">
            <a:spAutoFit/>
          </a:bodyPr>
          <a:lstStyle/>
          <a:p>
            <a:r>
              <a:rPr lang="en-US" b="1" i="0" dirty="0"/>
              <a:t>(</a:t>
            </a:r>
            <a:r>
              <a:rPr lang="en-US" b="1" i="0" dirty="0" err="1"/>
              <a:t>i</a:t>
            </a:r>
            <a:r>
              <a:rPr lang="en-US" b="1" i="0" dirty="0"/>
              <a:t>)</a:t>
            </a:r>
          </a:p>
        </p:txBody>
      </p:sp>
      <p:sp>
        <p:nvSpPr>
          <p:cNvPr id="59" name="TextBox 58"/>
          <p:cNvSpPr txBox="1"/>
          <p:nvPr/>
        </p:nvSpPr>
        <p:spPr>
          <a:xfrm>
            <a:off x="13811560" y="8372913"/>
            <a:ext cx="1284065" cy="1071957"/>
          </a:xfrm>
          <a:prstGeom prst="rect">
            <a:avLst/>
          </a:prstGeom>
          <a:noFill/>
        </p:spPr>
        <p:txBody>
          <a:bodyPr wrap="none" lIns="192911" tIns="96455" rIns="192911" bIns="96455" rtlCol="0">
            <a:spAutoFit/>
          </a:bodyPr>
          <a:lstStyle/>
          <a:p>
            <a:r>
              <a:rPr lang="en-US" b="1" i="0" dirty="0"/>
              <a:t>(ii)</a:t>
            </a:r>
          </a:p>
        </p:txBody>
      </p:sp>
      <p:sp>
        <p:nvSpPr>
          <p:cNvPr id="60" name="TextBox 59"/>
          <p:cNvSpPr txBox="1"/>
          <p:nvPr/>
        </p:nvSpPr>
        <p:spPr>
          <a:xfrm>
            <a:off x="6209508" y="10159278"/>
            <a:ext cx="1487647" cy="1071957"/>
          </a:xfrm>
          <a:prstGeom prst="rect">
            <a:avLst/>
          </a:prstGeom>
          <a:noFill/>
        </p:spPr>
        <p:txBody>
          <a:bodyPr wrap="none" lIns="192911" tIns="96455" rIns="192911" bIns="96455" rtlCol="0">
            <a:spAutoFit/>
          </a:bodyPr>
          <a:lstStyle/>
          <a:p>
            <a:r>
              <a:rPr lang="en-US" b="1" i="0" dirty="0"/>
              <a:t>(iii)</a:t>
            </a:r>
          </a:p>
        </p:txBody>
      </p:sp>
      <p:sp>
        <p:nvSpPr>
          <p:cNvPr id="61" name="TextBox 60"/>
          <p:cNvSpPr txBox="1"/>
          <p:nvPr/>
        </p:nvSpPr>
        <p:spPr>
          <a:xfrm>
            <a:off x="16360329" y="9960448"/>
            <a:ext cx="4860365" cy="1949120"/>
          </a:xfrm>
          <a:prstGeom prst="rect">
            <a:avLst/>
          </a:prstGeom>
          <a:noFill/>
        </p:spPr>
        <p:txBody>
          <a:bodyPr wrap="none" lIns="192911" tIns="96455" rIns="192911" bIns="96455" rtlCol="0">
            <a:spAutoFit/>
          </a:bodyPr>
          <a:lstStyle/>
          <a:p>
            <a:r>
              <a:rPr lang="en-US" b="1" i="0" dirty="0"/>
              <a:t>(iv) </a:t>
            </a:r>
            <a:r>
              <a:rPr lang="en-US" b="1" dirty="0" err="1"/>
              <a:t>Combi</a:t>
            </a:r>
            <a:r>
              <a:rPr lang="en-US" b="1" dirty="0"/>
              <a:t> of</a:t>
            </a:r>
          </a:p>
          <a:p>
            <a:r>
              <a:rPr lang="en-US" b="1" i="0" dirty="0"/>
              <a:t>       (</a:t>
            </a:r>
            <a:r>
              <a:rPr lang="en-US" b="1" i="0" dirty="0" err="1"/>
              <a:t>i</a:t>
            </a:r>
            <a:r>
              <a:rPr lang="en-US" b="1" i="0" dirty="0"/>
              <a:t>) + (iii)</a:t>
            </a:r>
          </a:p>
        </p:txBody>
      </p:sp>
      <p:sp>
        <p:nvSpPr>
          <p:cNvPr id="62" name="Line 57"/>
          <p:cNvSpPr>
            <a:spLocks noChangeShapeType="1"/>
          </p:cNvSpPr>
          <p:nvPr/>
        </p:nvSpPr>
        <p:spPr bwMode="auto">
          <a:xfrm>
            <a:off x="4817367" y="9266094"/>
            <a:ext cx="1051830" cy="0"/>
          </a:xfrm>
          <a:prstGeom prst="line">
            <a:avLst/>
          </a:prstGeom>
          <a:noFill/>
          <a:ln w="28575">
            <a:solidFill>
              <a:srgbClr val="006600"/>
            </a:solidFill>
            <a:round/>
            <a:headEnd/>
            <a:tailEnd/>
          </a:ln>
        </p:spPr>
        <p:txBody>
          <a:bodyPr wrap="none" lIns="192911" tIns="96455" rIns="192911" bIns="96455" anchor="ctr"/>
          <a:lstStyle/>
          <a:p>
            <a:endParaRPr lang="en-US"/>
          </a:p>
        </p:txBody>
      </p:sp>
      <p:sp>
        <p:nvSpPr>
          <p:cNvPr id="63" name="Line 48"/>
          <p:cNvSpPr>
            <a:spLocks noChangeShapeType="1"/>
          </p:cNvSpPr>
          <p:nvPr/>
        </p:nvSpPr>
        <p:spPr bwMode="auto">
          <a:xfrm flipV="1">
            <a:off x="4848259" y="10286876"/>
            <a:ext cx="1532818" cy="2475"/>
          </a:xfrm>
          <a:prstGeom prst="line">
            <a:avLst/>
          </a:prstGeom>
          <a:noFill/>
          <a:ln w="28575">
            <a:solidFill>
              <a:srgbClr val="FF0000"/>
            </a:solidFill>
            <a:round/>
            <a:headEnd/>
            <a:tailEnd/>
          </a:ln>
        </p:spPr>
        <p:txBody>
          <a:bodyPr wrap="none" lIns="192911" tIns="96455" rIns="192911" bIns="96455" anchor="ctr"/>
          <a:lstStyle/>
          <a:p>
            <a:endParaRPr lang="en-US"/>
          </a:p>
        </p:txBody>
      </p:sp>
      <p:graphicFrame>
        <p:nvGraphicFramePr>
          <p:cNvPr id="422925" name="Object 13"/>
          <p:cNvGraphicFramePr>
            <a:graphicFrameLocks noChangeAspect="1"/>
          </p:cNvGraphicFramePr>
          <p:nvPr/>
        </p:nvGraphicFramePr>
        <p:xfrm>
          <a:off x="12583054" y="2281328"/>
          <a:ext cx="8317926" cy="967684"/>
        </p:xfrm>
        <a:graphic>
          <a:graphicData uri="http://schemas.openxmlformats.org/presentationml/2006/ole">
            <mc:AlternateContent xmlns:mc="http://schemas.openxmlformats.org/markup-compatibility/2006">
              <mc:Choice xmlns:v="urn:schemas-microsoft-com:vml" Requires="v">
                <p:oleObj spid="_x0000_s212068" name="Equation" r:id="rId24" imgW="1803240" imgH="228600" progId="Equation.DSMT4">
                  <p:embed/>
                </p:oleObj>
              </mc:Choice>
              <mc:Fallback>
                <p:oleObj name="Equation" r:id="rId24" imgW="1803240" imgH="228600" progId="Equation.DSMT4">
                  <p:embed/>
                  <p:pic>
                    <p:nvPicPr>
                      <p:cNvPr id="0" name="Picture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583054" y="2281328"/>
                        <a:ext cx="8317926" cy="9676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TextBox 34"/>
          <p:cNvSpPr txBox="1"/>
          <p:nvPr/>
        </p:nvSpPr>
        <p:spPr>
          <a:xfrm>
            <a:off x="16813001" y="3995929"/>
            <a:ext cx="4459875" cy="1846659"/>
          </a:xfrm>
          <a:prstGeom prst="rect">
            <a:avLst/>
          </a:prstGeom>
          <a:solidFill>
            <a:srgbClr val="FFFF00"/>
          </a:solidFill>
        </p:spPr>
        <p:txBody>
          <a:bodyPr wrap="none" rtlCol="0">
            <a:spAutoFit/>
          </a:bodyPr>
          <a:lstStyle/>
          <a:p>
            <a:r>
              <a:rPr lang="en-US" dirty="0">
                <a:solidFill>
                  <a:srgbClr val="FF0000"/>
                </a:solidFill>
              </a:rPr>
              <a:t>Next lecture</a:t>
            </a:r>
          </a:p>
          <a:p>
            <a:r>
              <a:rPr lang="en-US" dirty="0">
                <a:solidFill>
                  <a:srgbClr val="FF0000"/>
                </a:solidFill>
              </a:rPr>
              <a:t>at 9:57/10:15</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t>
            </a:r>
            <a:br>
              <a:rPr lang="en-US" dirty="0">
                <a:latin typeface="Impact" charset="0"/>
                <a:cs typeface="Impact" charset="0"/>
              </a:rPr>
            </a:br>
            <a:r>
              <a:rPr lang="en-US" dirty="0">
                <a:latin typeface="Impact" charset="0"/>
                <a:cs typeface="Impact" charset="0"/>
              </a:rPr>
              <a:t>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9 – Optimizing Neuron Models</a:t>
            </a:r>
          </a:p>
          <a:p>
            <a:r>
              <a:rPr lang="en-US" sz="5400" dirty="0">
                <a:latin typeface="Arial Narrow" pitchFamily="34" charset="0"/>
                <a:ea typeface="ＭＳ Ｐゴシック" pitchFamily="34" charset="-128"/>
              </a:rPr>
              <a:t>For Coding and Decoding</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089107"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noProof="0" dirty="0" err="1">
                <a:latin typeface="Arial Narrow" pitchFamily="34" charset="0"/>
                <a:cs typeface="ＭＳ Ｐゴシック" charset="0"/>
              </a:rPr>
              <a:t>What</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is</a:t>
            </a:r>
            <a:r>
              <a:rPr lang="fr-CH" sz="5400" b="1" noProof="0" dirty="0">
                <a:latin typeface="Arial Narrow" pitchFamily="34" charset="0"/>
                <a:cs typeface="ＭＳ Ｐゴシック" charset="0"/>
              </a:rPr>
              <a:t> a good </a:t>
            </a:r>
            <a:r>
              <a:rPr lang="fr-CH" sz="5400" b="1" noProof="0" dirty="0" err="1">
                <a:latin typeface="Arial Narrow" pitchFamily="34" charset="0"/>
                <a:cs typeface="ＭＳ Ｐゴシック" charset="0"/>
              </a:rPr>
              <a:t>neuron</a:t>
            </a:r>
            <a:r>
              <a:rPr lang="fr-CH" sz="5400" b="1" noProof="0" dirty="0">
                <a:latin typeface="Arial Narrow" pitchFamily="34" charset="0"/>
                <a:cs typeface="ＭＳ Ｐゴシック" charset="0"/>
              </a:rPr>
              <a:t> model?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8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4800" dirty="0" err="1">
                <a:latin typeface="Arial Narrow" pitchFamily="34" charset="0"/>
                <a:cs typeface="ＭＳ Ｐゴシック" charset="0"/>
              </a:rPr>
              <a:t>Models</a:t>
            </a:r>
            <a:r>
              <a:rPr lang="fr-CH" sz="4800" dirty="0">
                <a:latin typeface="Arial Narrow" pitchFamily="34" charset="0"/>
                <a:cs typeface="ＭＳ Ｐゴシック" charset="0"/>
              </a:rPr>
              <a:t> and data</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a:t>
            </a:r>
            <a:r>
              <a:rPr lang="fr-CH" sz="5400" b="1" noProof="0" dirty="0" err="1">
                <a:latin typeface="Arial Narrow" pitchFamily="34" charset="0"/>
                <a:cs typeface="ＭＳ Ｐゴシック" charset="0"/>
              </a:rPr>
              <a:t>AdEx</a:t>
            </a:r>
            <a:r>
              <a:rPr lang="fr-CH" sz="5400" b="1" noProof="0" dirty="0">
                <a:latin typeface="Arial Narrow" pitchFamily="34" charset="0"/>
                <a:cs typeface="ＭＳ Ｐゴシック" charset="0"/>
              </a:rPr>
              <a:t> model</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mn-cs"/>
              </a:rPr>
              <a:t>Firing</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patterns and adaptation</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Spike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Response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Model (SRM)</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rPr>
              <a:t>         - </a:t>
            </a:r>
            <a:r>
              <a:rPr lang="fr-CH" sz="4400" dirty="0" err="1">
                <a:latin typeface="Arial Narrow" pitchFamily="34" charset="0"/>
              </a:rPr>
              <a:t>Integral</a:t>
            </a:r>
            <a:r>
              <a:rPr lang="fr-CH" sz="4400" dirty="0">
                <a:latin typeface="Arial Narrow" pitchFamily="34" charset="0"/>
              </a:rPr>
              <a:t> formulation</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Generalized</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Linear</a:t>
            </a:r>
            <a:r>
              <a:rPr lang="fr-CH" sz="5400" b="1" dirty="0">
                <a:latin typeface="Arial Narrow" pitchFamily="34" charset="0"/>
                <a:cs typeface="ＭＳ Ｐゴシック" charset="0"/>
              </a:rPr>
              <a:t>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Adding</a:t>
            </a:r>
            <a:r>
              <a:rPr lang="fr-CH" sz="4400" dirty="0">
                <a:latin typeface="Arial Narrow" pitchFamily="34" charset="0"/>
                <a:cs typeface="ＭＳ Ｐゴシック" charset="0"/>
              </a:rPr>
              <a:t> noise to the SRM </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Parameter</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Estimation</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Quadratic</a:t>
            </a:r>
            <a:r>
              <a:rPr lang="fr-CH" sz="4400" dirty="0">
                <a:latin typeface="Arial Narrow" pitchFamily="34" charset="0"/>
                <a:cs typeface="ＭＳ Ｐゴシック" charset="0"/>
              </a:rPr>
              <a:t> and </a:t>
            </a:r>
            <a:r>
              <a:rPr lang="fr-CH" sz="4400" dirty="0" err="1">
                <a:latin typeface="Arial Narrow" pitchFamily="34" charset="0"/>
                <a:cs typeface="ＭＳ Ｐゴシック" charset="0"/>
              </a:rPr>
              <a:t>convex</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optimization</a:t>
            </a:r>
            <a:endParaRPr lang="fr-CH" sz="4400" dirty="0">
              <a:latin typeface="Arial Narrow" pitchFamily="34" charset="0"/>
              <a:cs typeface="ＭＳ Ｐゴシック" charset="0"/>
            </a:endParaRPr>
          </a:p>
          <a:p>
            <a:pPr marL="1079500" lvl="0" indent="-568325" eaLnBrk="0" hangingPunct="0">
              <a:buClr>
                <a:srgbClr val="FF0000"/>
              </a:buClr>
              <a:buSzPct val="150000"/>
              <a:defRPr/>
            </a:pPr>
            <a:r>
              <a:rPr lang="fr-CH" sz="4800" b="1" dirty="0">
                <a:latin typeface="Arial Narrow" pitchFamily="34" charset="0"/>
                <a:cs typeface="ＭＳ Ｐゴシック" charset="0"/>
              </a:rPr>
              <a:t>9.6. </a:t>
            </a:r>
            <a:r>
              <a:rPr lang="fr-CH" sz="4800" b="1" dirty="0" err="1">
                <a:latin typeface="Arial Narrow" pitchFamily="34" charset="0"/>
                <a:cs typeface="ＭＳ Ｐゴシック" charset="0"/>
              </a:rPr>
              <a:t>Modeling</a:t>
            </a:r>
            <a:r>
              <a:rPr lang="fr-CH" sz="4800" b="1" dirty="0">
                <a:latin typeface="Arial Narrow" pitchFamily="34" charset="0"/>
                <a:cs typeface="ＭＳ Ｐゴシック" charset="0"/>
              </a:rPr>
              <a:t> in vitro data</a:t>
            </a:r>
          </a:p>
          <a:p>
            <a:pPr marL="1079500" lvl="0" indent="-568325" eaLnBrk="0" hangingPunct="0">
              <a:buClr>
                <a:srgbClr val="FF0000"/>
              </a:buClr>
              <a:buSzPct val="150000"/>
              <a:defRPr/>
            </a:pPr>
            <a:r>
              <a:rPr lang="fr-CH" sz="4400" dirty="0">
                <a:latin typeface="Arial Narrow" pitchFamily="34" charset="0"/>
                <a:cs typeface="ＭＳ Ｐゴシック" charset="0"/>
              </a:rPr>
              <a:t>         -  how long </a:t>
            </a:r>
            <a:r>
              <a:rPr lang="fr-CH" sz="4400" dirty="0" err="1">
                <a:latin typeface="Arial Narrow" pitchFamily="34" charset="0"/>
                <a:cs typeface="ＭＳ Ｐゴシック" charset="0"/>
              </a:rPr>
              <a:t>lasts</a:t>
            </a:r>
            <a:r>
              <a:rPr lang="fr-CH" sz="4400" dirty="0">
                <a:latin typeface="Arial Narrow" pitchFamily="34" charset="0"/>
                <a:cs typeface="ＭＳ Ｐゴシック" charset="0"/>
              </a:rPr>
              <a:t> the </a:t>
            </a:r>
            <a:r>
              <a:rPr lang="fr-CH" sz="4400" dirty="0" err="1">
                <a:latin typeface="Arial Narrow" pitchFamily="34" charset="0"/>
                <a:cs typeface="ＭＳ Ｐゴシック" charset="0"/>
              </a:rPr>
              <a:t>effect</a:t>
            </a:r>
            <a:r>
              <a:rPr lang="fr-CH" sz="4400" dirty="0">
                <a:latin typeface="Arial Narrow" pitchFamily="34" charset="0"/>
                <a:cs typeface="ＭＳ Ｐゴシック" charset="0"/>
              </a:rPr>
              <a:t> of a </a:t>
            </a:r>
            <a:r>
              <a:rPr lang="fr-CH" sz="4400" dirty="0" err="1">
                <a:latin typeface="Arial Narrow" pitchFamily="34" charset="0"/>
                <a:cs typeface="ＭＳ Ｐゴシック" charset="0"/>
              </a:rPr>
              <a:t>spike</a:t>
            </a:r>
            <a:r>
              <a:rPr lang="fr-CH" sz="4400" dirty="0">
                <a:latin typeface="Arial Narrow" pitchFamily="34" charset="0"/>
                <a:cs typeface="ＭＳ Ｐゴシック" charset="0"/>
              </a:rPr>
              <a:t>?</a:t>
            </a:r>
          </a:p>
          <a:p>
            <a:pPr marL="1079500" lvl="0" indent="-568325" eaLnBrk="0" hangingPunct="0">
              <a:buClr>
                <a:srgbClr val="FF0000"/>
              </a:buClr>
              <a:buSzPct val="150000"/>
              <a:defRPr/>
            </a:pPr>
            <a:endParaRPr lang="fr-CH" sz="4400" dirty="0">
              <a:latin typeface="Arial Narrow" pitchFamily="34" charset="0"/>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9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4: Generalized Linear Model (GLM)</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sp>
        <p:nvSpPr>
          <p:cNvPr id="9" name="Rounded Rectangle 8"/>
          <p:cNvSpPr/>
          <p:nvPr/>
        </p:nvSpPr>
        <p:spPr>
          <a:xfrm>
            <a:off x="11341769" y="5952629"/>
            <a:ext cx="10265694" cy="1675392"/>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12"/>
          <p:cNvGrpSpPr/>
          <p:nvPr/>
        </p:nvGrpSpPr>
        <p:grpSpPr>
          <a:xfrm>
            <a:off x="11149262" y="1509570"/>
            <a:ext cx="312822" cy="659981"/>
            <a:chOff x="11381873" y="2275724"/>
            <a:chExt cx="312822" cy="659981"/>
          </a:xfrm>
        </p:grpSpPr>
        <p:cxnSp>
          <p:nvCxnSpPr>
            <p:cNvPr id="11" name="Straight Connector 1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11157284" y="3202002"/>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2"/>
          <p:cNvGrpSpPr/>
          <p:nvPr/>
        </p:nvGrpSpPr>
        <p:grpSpPr>
          <a:xfrm>
            <a:off x="11189369" y="4750056"/>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sp>
        <p:nvSpPr>
          <p:cNvPr id="5129" name="Text Box 3"/>
          <p:cNvSpPr txBox="1">
            <a:spLocks noChangeArrowheads="1"/>
          </p:cNvSpPr>
          <p:nvPr/>
        </p:nvSpPr>
        <p:spPr bwMode="auto">
          <a:xfrm>
            <a:off x="1274972" y="0"/>
            <a:ext cx="13133463" cy="2287675"/>
          </a:xfrm>
          <a:prstGeom prst="rect">
            <a:avLst/>
          </a:prstGeom>
          <a:noFill/>
          <a:ln w="9525">
            <a:noFill/>
            <a:miter lim="800000"/>
            <a:headEnd/>
            <a:tailEnd/>
          </a:ln>
        </p:spPr>
        <p:txBody>
          <a:bodyPr wrap="none" lIns="192911" tIns="96455" rIns="192911" bIns="96455">
            <a:spAutoFit/>
          </a:bodyPr>
          <a:lstStyle/>
          <a:p>
            <a:r>
              <a:rPr lang="en-US" sz="6800" b="1" dirty="0"/>
              <a:t>Spike Response Model (SRM)</a:t>
            </a:r>
          </a:p>
          <a:p>
            <a:r>
              <a:rPr lang="en-US" sz="6800" b="1" dirty="0"/>
              <a:t>Generalized Linear Model GLM</a:t>
            </a:r>
          </a:p>
        </p:txBody>
      </p:sp>
      <p:grpSp>
        <p:nvGrpSpPr>
          <p:cNvPr id="2" name="Group 46"/>
          <p:cNvGrpSpPr>
            <a:grpSpLocks/>
          </p:cNvGrpSpPr>
          <p:nvPr/>
        </p:nvGrpSpPr>
        <p:grpSpPr bwMode="auto">
          <a:xfrm>
            <a:off x="2805143" y="7229602"/>
            <a:ext cx="15988184" cy="2727854"/>
            <a:chOff x="-968" y="3156"/>
            <a:chExt cx="6450" cy="1102"/>
          </a:xfrm>
        </p:grpSpPr>
        <p:graphicFrame>
          <p:nvGraphicFramePr>
            <p:cNvPr id="5124" name="Object 47"/>
            <p:cNvGraphicFramePr>
              <a:graphicFrameLocks noChangeAspect="1"/>
            </p:cNvGraphicFramePr>
            <p:nvPr/>
          </p:nvGraphicFramePr>
          <p:xfrm>
            <a:off x="2680" y="3362"/>
            <a:ext cx="2802" cy="578"/>
          </p:xfrm>
          <a:graphic>
            <a:graphicData uri="http://schemas.openxmlformats.org/presentationml/2006/ole">
              <mc:AlternateContent xmlns:mc="http://schemas.openxmlformats.org/markup-compatibility/2006">
                <mc:Choice xmlns:v="urn:schemas-microsoft-com:vml" Requires="v">
                  <p:oleObj spid="_x0000_s213074" name="Equation" r:id="rId4" imgW="1600200" imgH="330120" progId="Equation.DSMT4">
                    <p:embed/>
                  </p:oleObj>
                </mc:Choice>
                <mc:Fallback>
                  <p:oleObj name="Equation" r:id="rId4" imgW="1600200" imgH="33012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0" y="3362"/>
                          <a:ext cx="2802"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53" name="Line 48"/>
            <p:cNvSpPr>
              <a:spLocks noChangeShapeType="1"/>
            </p:cNvSpPr>
            <p:nvPr/>
          </p:nvSpPr>
          <p:spPr bwMode="auto">
            <a:xfrm flipV="1">
              <a:off x="3153" y="3878"/>
              <a:ext cx="580" cy="1"/>
            </a:xfrm>
            <a:prstGeom prst="line">
              <a:avLst/>
            </a:prstGeom>
            <a:noFill/>
            <a:ln w="28575">
              <a:solidFill>
                <a:srgbClr val="FF0000"/>
              </a:solidFill>
              <a:round/>
              <a:headEnd/>
              <a:tailEnd/>
            </a:ln>
          </p:spPr>
          <p:txBody>
            <a:bodyPr wrap="none" anchor="ctr"/>
            <a:lstStyle/>
            <a:p>
              <a:endParaRPr lang="en-US"/>
            </a:p>
          </p:txBody>
        </p:sp>
        <p:sp>
          <p:nvSpPr>
            <p:cNvPr id="5154"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5155"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5156" name="Text Box 51"/>
            <p:cNvSpPr txBox="1">
              <a:spLocks noChangeArrowheads="1"/>
            </p:cNvSpPr>
            <p:nvPr/>
          </p:nvSpPr>
          <p:spPr bwMode="auto">
            <a:xfrm>
              <a:off x="-968" y="3517"/>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3" name="Group 52"/>
            <p:cNvGrpSpPr>
              <a:grpSpLocks/>
            </p:cNvGrpSpPr>
            <p:nvPr/>
          </p:nvGrpSpPr>
          <p:grpSpPr bwMode="auto">
            <a:xfrm>
              <a:off x="449" y="3156"/>
              <a:ext cx="2193" cy="756"/>
              <a:chOff x="353" y="2724"/>
              <a:chExt cx="2193" cy="756"/>
            </a:xfrm>
          </p:grpSpPr>
          <p:sp>
            <p:nvSpPr>
              <p:cNvPr id="5159"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4" name="Group 54"/>
              <p:cNvGrpSpPr>
                <a:grpSpLocks/>
              </p:cNvGrpSpPr>
              <p:nvPr/>
            </p:nvGrpSpPr>
            <p:grpSpPr bwMode="auto">
              <a:xfrm>
                <a:off x="353" y="2976"/>
                <a:ext cx="2193" cy="504"/>
                <a:chOff x="353" y="2976"/>
                <a:chExt cx="2193" cy="504"/>
              </a:xfrm>
            </p:grpSpPr>
            <p:graphicFrame>
              <p:nvGraphicFramePr>
                <p:cNvPr id="5125" name="Object 55"/>
                <p:cNvGraphicFramePr>
                  <a:graphicFrameLocks noChangeAspect="1"/>
                </p:cNvGraphicFramePr>
                <p:nvPr/>
              </p:nvGraphicFramePr>
              <p:xfrm>
                <a:off x="932" y="3033"/>
                <a:ext cx="1614" cy="447"/>
              </p:xfrm>
              <a:graphic>
                <a:graphicData uri="http://schemas.openxmlformats.org/presentationml/2006/ole">
                  <mc:AlternateContent xmlns:mc="http://schemas.openxmlformats.org/markup-compatibility/2006">
                    <mc:Choice xmlns:v="urn:schemas-microsoft-com:vml" Requires="v">
                      <p:oleObj spid="_x0000_s213075" name="Equation" r:id="rId6" imgW="1002960" imgH="279360" progId="Equation.DSMT4">
                        <p:embed/>
                      </p:oleObj>
                    </mc:Choice>
                    <mc:Fallback>
                      <p:oleObj name="Equation" r:id="rId6" imgW="1002960" imgH="27936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 y="3033"/>
                              <a:ext cx="1614"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56"/>
                <p:cNvGraphicFramePr>
                  <a:graphicFrameLocks noChangeAspect="1"/>
                </p:cNvGraphicFramePr>
                <p:nvPr/>
              </p:nvGraphicFramePr>
              <p:xfrm>
                <a:off x="353" y="3082"/>
                <a:ext cx="654" cy="371"/>
              </p:xfrm>
              <a:graphic>
                <a:graphicData uri="http://schemas.openxmlformats.org/presentationml/2006/ole">
                  <mc:AlternateContent xmlns:mc="http://schemas.openxmlformats.org/markup-compatibility/2006">
                    <mc:Choice xmlns:v="urn:schemas-microsoft-com:vml" Requires="v">
                      <p:oleObj spid="_x0000_s213076" name="Equation" r:id="rId8" imgW="380880" imgH="215640" progId="Equation.3">
                        <p:embed/>
                      </p:oleObj>
                    </mc:Choice>
                    <mc:Fallback>
                      <p:oleObj name="Equation" r:id="rId8" imgW="380880" imgH="215640" progId="Equation.3">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61" name="Line 57"/>
                <p:cNvSpPr>
                  <a:spLocks noChangeShapeType="1"/>
                </p:cNvSpPr>
                <p:nvPr/>
              </p:nvSpPr>
              <p:spPr bwMode="auto">
                <a:xfrm>
                  <a:off x="1114" y="3445"/>
                  <a:ext cx="398" cy="0"/>
                </a:xfrm>
                <a:prstGeom prst="line">
                  <a:avLst/>
                </a:prstGeom>
                <a:noFill/>
                <a:ln w="28575">
                  <a:solidFill>
                    <a:srgbClr val="00B050"/>
                  </a:solidFill>
                  <a:round/>
                  <a:headEnd/>
                  <a:tailEnd/>
                </a:ln>
              </p:spPr>
              <p:txBody>
                <a:bodyPr wrap="none" anchor="ctr"/>
                <a:lstStyle/>
                <a:p>
                  <a:endParaRPr lang="en-US"/>
                </a:p>
              </p:txBody>
            </p:sp>
            <p:sp>
              <p:nvSpPr>
                <p:cNvPr id="5162"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5158"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graphicFrame>
        <p:nvGraphicFramePr>
          <p:cNvPr id="1054780" name="Object 60"/>
          <p:cNvGraphicFramePr>
            <a:graphicFrameLocks noChangeAspect="1"/>
          </p:cNvGraphicFramePr>
          <p:nvPr/>
        </p:nvGraphicFramePr>
        <p:xfrm>
          <a:off x="6110451" y="9439812"/>
          <a:ext cx="8256309" cy="1234922"/>
        </p:xfrm>
        <a:graphic>
          <a:graphicData uri="http://schemas.openxmlformats.org/presentationml/2006/ole">
            <mc:AlternateContent xmlns:mc="http://schemas.openxmlformats.org/markup-compatibility/2006">
              <mc:Choice xmlns:v="urn:schemas-microsoft-com:vml" Requires="v">
                <p:oleObj spid="_x0000_s213077" name="Equation" r:id="rId10" imgW="1676160" imgH="279360" progId="Equation.DSMT4">
                  <p:embed/>
                </p:oleObj>
              </mc:Choice>
              <mc:Fallback>
                <p:oleObj name="Equation" r:id="rId10" imgW="1676160" imgH="279360" progId="Equation.DSMT4">
                  <p:embed/>
                  <p:pic>
                    <p:nvPicPr>
                      <p:cNvPr id="0" name="Object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0451" y="9439812"/>
                        <a:ext cx="8256309" cy="12349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781" name="Text Box 61"/>
          <p:cNvSpPr txBox="1">
            <a:spLocks noChangeArrowheads="1"/>
          </p:cNvSpPr>
          <p:nvPr/>
        </p:nvSpPr>
        <p:spPr bwMode="auto">
          <a:xfrm>
            <a:off x="2589403" y="9398451"/>
            <a:ext cx="3505827" cy="1102735"/>
          </a:xfrm>
          <a:prstGeom prst="rect">
            <a:avLst/>
          </a:prstGeom>
          <a:noFill/>
          <a:ln w="9525">
            <a:noFill/>
            <a:miter lim="800000"/>
            <a:headEnd/>
            <a:tailEnd/>
          </a:ln>
        </p:spPr>
        <p:txBody>
          <a:bodyPr wrap="none" lIns="192911" tIns="96455" rIns="192911" bIns="96455">
            <a:spAutoFit/>
          </a:bodyPr>
          <a:lstStyle/>
          <a:p>
            <a:r>
              <a:rPr lang="fr-CH" sz="5900" dirty="0" err="1">
                <a:solidFill>
                  <a:srgbClr val="3550FE"/>
                </a:solidFill>
              </a:rPr>
              <a:t>threshold</a:t>
            </a:r>
            <a:endParaRPr lang="fr-FR" sz="5900" dirty="0">
              <a:solidFill>
                <a:srgbClr val="3550FE"/>
              </a:solidFill>
            </a:endParaRPr>
          </a:p>
        </p:txBody>
      </p:sp>
      <p:sp>
        <p:nvSpPr>
          <p:cNvPr id="108" name="TextBox 107"/>
          <p:cNvSpPr txBox="1"/>
          <p:nvPr/>
        </p:nvSpPr>
        <p:spPr>
          <a:xfrm>
            <a:off x="1274972" y="10674734"/>
            <a:ext cx="5019062" cy="1102735"/>
          </a:xfrm>
          <a:prstGeom prst="rect">
            <a:avLst/>
          </a:prstGeom>
          <a:noFill/>
        </p:spPr>
        <p:txBody>
          <a:bodyPr wrap="none" lIns="192911" tIns="96455" rIns="192911" bIns="96455" rtlCol="0">
            <a:spAutoFit/>
          </a:bodyPr>
          <a:lstStyle/>
          <a:p>
            <a:r>
              <a:rPr lang="en-US" sz="5900" dirty="0"/>
              <a:t>firing intensity</a:t>
            </a:r>
          </a:p>
        </p:txBody>
      </p:sp>
      <p:cxnSp>
        <p:nvCxnSpPr>
          <p:cNvPr id="110" name="Straight Connector 109"/>
          <p:cNvCxnSpPr/>
          <p:nvPr/>
        </p:nvCxnSpPr>
        <p:spPr bwMode="auto">
          <a:xfrm>
            <a:off x="9839496" y="10467665"/>
            <a:ext cx="1701564" cy="0"/>
          </a:xfrm>
          <a:prstGeom prst="line">
            <a:avLst/>
          </a:prstGeom>
          <a:solidFill>
            <a:schemeClr val="accent1"/>
          </a:solidFill>
          <a:ln w="28575" cap="flat" cmpd="sng" algn="ctr">
            <a:solidFill>
              <a:srgbClr val="0076FF"/>
            </a:solidFill>
            <a:prstDash val="dash"/>
            <a:round/>
            <a:headEnd type="none" w="med" len="med"/>
            <a:tailEnd type="none" w="med" len="med"/>
          </a:ln>
          <a:effectLst/>
        </p:spPr>
      </p:cxnSp>
      <p:graphicFrame>
        <p:nvGraphicFramePr>
          <p:cNvPr id="14" name="Object 60"/>
          <p:cNvGraphicFramePr>
            <a:graphicFrameLocks noChangeAspect="1"/>
          </p:cNvGraphicFramePr>
          <p:nvPr/>
        </p:nvGraphicFramePr>
        <p:xfrm>
          <a:off x="6164694" y="10744919"/>
          <a:ext cx="5376366" cy="1046449"/>
        </p:xfrm>
        <a:graphic>
          <a:graphicData uri="http://schemas.openxmlformats.org/presentationml/2006/ole">
            <mc:AlternateContent xmlns:mc="http://schemas.openxmlformats.org/markup-compatibility/2006">
              <mc:Choice xmlns:v="urn:schemas-microsoft-com:vml" Requires="v">
                <p:oleObj spid="_x0000_s213078" name="Equation" r:id="rId12" imgW="1282680" imgH="203040" progId="Equation.DSMT4">
                  <p:embed/>
                </p:oleObj>
              </mc:Choice>
              <mc:Fallback>
                <p:oleObj name="Equation" r:id="rId12" imgW="1282680" imgH="203040" progId="Equation.DSMT4">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4694" y="10744919"/>
                        <a:ext cx="5376366" cy="1046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 name="TextBox 111"/>
          <p:cNvSpPr txBox="1"/>
          <p:nvPr/>
        </p:nvSpPr>
        <p:spPr>
          <a:xfrm>
            <a:off x="15397956" y="1"/>
            <a:ext cx="4506101" cy="1672121"/>
          </a:xfrm>
          <a:prstGeom prst="rect">
            <a:avLst/>
          </a:prstGeom>
          <a:noFill/>
        </p:spPr>
        <p:txBody>
          <a:bodyPr wrap="none" lIns="192911" tIns="96455" rIns="192911" bIns="96455" rtlCol="0">
            <a:spAutoFit/>
          </a:bodyPr>
          <a:lstStyle/>
          <a:p>
            <a:r>
              <a:rPr lang="en-US" sz="4800" i="1" dirty="0"/>
              <a:t>Gerstner et al.,</a:t>
            </a:r>
          </a:p>
          <a:p>
            <a:r>
              <a:rPr lang="en-US" sz="4800" i="1" dirty="0"/>
              <a:t>       1992,2000</a:t>
            </a:r>
          </a:p>
        </p:txBody>
      </p:sp>
      <p:sp>
        <p:nvSpPr>
          <p:cNvPr id="62" name="TextBox 61"/>
          <p:cNvSpPr txBox="1"/>
          <p:nvPr/>
        </p:nvSpPr>
        <p:spPr>
          <a:xfrm>
            <a:off x="15227799" y="1268295"/>
            <a:ext cx="5953229" cy="1672121"/>
          </a:xfrm>
          <a:prstGeom prst="rect">
            <a:avLst/>
          </a:prstGeom>
          <a:noFill/>
        </p:spPr>
        <p:txBody>
          <a:bodyPr wrap="none" lIns="192911" tIns="96455" rIns="192911" bIns="96455" rtlCol="0">
            <a:spAutoFit/>
          </a:bodyPr>
          <a:lstStyle/>
          <a:p>
            <a:r>
              <a:rPr lang="en-US" sz="4800" i="1" dirty="0" err="1"/>
              <a:t>Truccolo</a:t>
            </a:r>
            <a:r>
              <a:rPr lang="en-US" sz="4800" i="1" dirty="0"/>
              <a:t> et al., 2005</a:t>
            </a:r>
          </a:p>
          <a:p>
            <a:r>
              <a:rPr lang="en-US" sz="4800" i="1" dirty="0"/>
              <a:t>Pillow et al. 2008</a:t>
            </a:r>
          </a:p>
        </p:txBody>
      </p:sp>
      <p:grpSp>
        <p:nvGrpSpPr>
          <p:cNvPr id="5" name="Group 65"/>
          <p:cNvGrpSpPr/>
          <p:nvPr/>
        </p:nvGrpSpPr>
        <p:grpSpPr>
          <a:xfrm>
            <a:off x="424193" y="2248232"/>
            <a:ext cx="17659544" cy="5487044"/>
            <a:chOff x="424192" y="2248231"/>
            <a:chExt cx="20078455" cy="5997083"/>
          </a:xfrm>
        </p:grpSpPr>
        <p:sp>
          <p:nvSpPr>
            <p:cNvPr id="61" name="Rounded Rectangle 60"/>
            <p:cNvSpPr/>
            <p:nvPr/>
          </p:nvSpPr>
          <p:spPr bwMode="auto">
            <a:xfrm>
              <a:off x="3997475" y="2248231"/>
              <a:ext cx="12081105" cy="5997083"/>
            </a:xfrm>
            <a:prstGeom prst="roundRect">
              <a:avLst/>
            </a:prstGeom>
            <a:solidFill>
              <a:srgbClr val="E6E6E6">
                <a:alpha val="29020"/>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4" name="Rectangle 63"/>
            <p:cNvSpPr/>
            <p:nvPr/>
          </p:nvSpPr>
          <p:spPr bwMode="auto">
            <a:xfrm>
              <a:off x="13185921" y="4417389"/>
              <a:ext cx="1701564"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2" name="Rounded Rectangle 81"/>
            <p:cNvSpPr/>
            <p:nvPr/>
          </p:nvSpPr>
          <p:spPr bwMode="auto">
            <a:xfrm>
              <a:off x="15057642" y="4034596"/>
              <a:ext cx="5445005" cy="204156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5" name="Rounded Rectangle 64"/>
            <p:cNvSpPr/>
            <p:nvPr/>
          </p:nvSpPr>
          <p:spPr bwMode="auto">
            <a:xfrm>
              <a:off x="5018414" y="4416070"/>
              <a:ext cx="2892659" cy="1403573"/>
            </a:xfrm>
            <a:prstGeom prst="round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5122" name="Object 4"/>
            <p:cNvGraphicFramePr>
              <a:graphicFrameLocks noChangeAspect="1"/>
            </p:cNvGraphicFramePr>
            <p:nvPr/>
          </p:nvGraphicFramePr>
          <p:xfrm>
            <a:off x="7911074" y="3905681"/>
            <a:ext cx="982839" cy="1220857"/>
          </p:xfrm>
          <a:graphic>
            <a:graphicData uri="http://schemas.openxmlformats.org/presentationml/2006/ole">
              <mc:AlternateContent xmlns:mc="http://schemas.openxmlformats.org/markup-compatibility/2006">
                <mc:Choice xmlns:v="urn:schemas-microsoft-com:vml" Requires="v">
                  <p:oleObj spid="_x0000_s213079" name="Equation" r:id="rId14" imgW="139680" imgH="228600" progId="Equation.DSMT4">
                    <p:embed/>
                  </p:oleObj>
                </mc:Choice>
                <mc:Fallback>
                  <p:oleObj name="Equation" r:id="rId14" imgW="139680" imgH="228600" progId="Equation.DSMT4">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11074" y="3905681"/>
                          <a:ext cx="982839"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36" name="Freeform 23"/>
            <p:cNvSpPr>
              <a:spLocks/>
            </p:cNvSpPr>
            <p:nvPr/>
          </p:nvSpPr>
          <p:spPr bwMode="auto">
            <a:xfrm>
              <a:off x="5188570" y="4671266"/>
              <a:ext cx="2059930" cy="1020780"/>
            </a:xfrm>
            <a:custGeom>
              <a:avLst/>
              <a:gdLst>
                <a:gd name="T0" fmla="*/ 0 w 768"/>
                <a:gd name="T1" fmla="*/ 2147483647 h 368"/>
                <a:gd name="T2" fmla="*/ 2147483647 w 768"/>
                <a:gd name="T3" fmla="*/ 2147483647 h 368"/>
                <a:gd name="T4" fmla="*/ 2147483647 w 768"/>
                <a:gd name="T5" fmla="*/ 2147483647 h 368"/>
                <a:gd name="T6" fmla="*/ 2147483647 w 768"/>
                <a:gd name="T7" fmla="*/ 2147483647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prstDash val="dash"/>
              <a:round/>
              <a:headEnd/>
              <a:tailEnd/>
            </a:ln>
          </p:spPr>
          <p:txBody>
            <a:bodyPr wrap="none" lIns="192911" tIns="96455" rIns="192911" bIns="96455" anchor="ctr"/>
            <a:lstStyle/>
            <a:p>
              <a:endParaRPr lang="en-US"/>
            </a:p>
          </p:txBody>
        </p:sp>
        <p:sp>
          <p:nvSpPr>
            <p:cNvPr id="5146" name="TextBox 67"/>
            <p:cNvSpPr txBox="1">
              <a:spLocks noChangeArrowheads="1"/>
            </p:cNvSpPr>
            <p:nvPr/>
          </p:nvSpPr>
          <p:spPr bwMode="auto">
            <a:xfrm>
              <a:off x="592705" y="2829911"/>
              <a:ext cx="1861146" cy="2118397"/>
            </a:xfrm>
            <a:prstGeom prst="rect">
              <a:avLst/>
            </a:prstGeom>
            <a:noFill/>
            <a:ln w="9525">
              <a:noFill/>
              <a:miter lim="800000"/>
              <a:headEnd/>
              <a:tailEnd/>
            </a:ln>
          </p:spPr>
          <p:txBody>
            <a:bodyPr wrap="none" lIns="192911" tIns="96455" rIns="192911" bIns="96455">
              <a:spAutoFit/>
            </a:bodyPr>
            <a:lstStyle/>
            <a:p>
              <a:endParaRPr lang="en-US" dirty="0"/>
            </a:p>
            <a:p>
              <a:r>
                <a:rPr lang="en-US" dirty="0"/>
                <a:t>  </a:t>
              </a:r>
              <a:r>
                <a:rPr lang="en-US" sz="6800" i="1" dirty="0"/>
                <a:t>I(t)</a:t>
              </a:r>
            </a:p>
          </p:txBody>
        </p:sp>
        <p:sp>
          <p:nvSpPr>
            <p:cNvPr id="5147" name="Freeform 69"/>
            <p:cNvSpPr>
              <a:spLocks/>
            </p:cNvSpPr>
            <p:nvPr/>
          </p:nvSpPr>
          <p:spPr bwMode="auto">
            <a:xfrm>
              <a:off x="424192" y="4925098"/>
              <a:ext cx="3233617" cy="922676"/>
            </a:xfrm>
            <a:custGeom>
              <a:avLst/>
              <a:gdLst>
                <a:gd name="T0" fmla="*/ 0 w 1947553"/>
                <a:gd name="T1" fmla="*/ 520535 h 520535"/>
                <a:gd name="T2" fmla="*/ 58397 w 1947553"/>
                <a:gd name="T3" fmla="*/ 366156 h 520535"/>
                <a:gd name="T4" fmla="*/ 116793 w 1947553"/>
                <a:gd name="T5" fmla="*/ 283029 h 520535"/>
                <a:gd name="T6" fmla="*/ 225245 w 1947553"/>
                <a:gd name="T7" fmla="*/ 389907 h 520535"/>
                <a:gd name="T8" fmla="*/ 433804 w 1947553"/>
                <a:gd name="T9" fmla="*/ 116774 h 520535"/>
                <a:gd name="T10" fmla="*/ 600652 w 1947553"/>
                <a:gd name="T11" fmla="*/ 425533 h 520535"/>
                <a:gd name="T12" fmla="*/ 784185 w 1947553"/>
                <a:gd name="T13" fmla="*/ 211777 h 520535"/>
                <a:gd name="T14" fmla="*/ 1017771 w 1947553"/>
                <a:gd name="T15" fmla="*/ 389907 h 520535"/>
                <a:gd name="T16" fmla="*/ 1167935 w 1947553"/>
                <a:gd name="T17" fmla="*/ 9896 h 520535"/>
                <a:gd name="T18" fmla="*/ 1368152 w 1947553"/>
                <a:gd name="T19" fmla="*/ 330530 h 5205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47553" h="520535">
                  <a:moveTo>
                    <a:pt x="0" y="520535"/>
                  </a:moveTo>
                  <a:cubicBezTo>
                    <a:pt x="27709" y="463137"/>
                    <a:pt x="55418" y="405740"/>
                    <a:pt x="83127" y="366156"/>
                  </a:cubicBezTo>
                  <a:cubicBezTo>
                    <a:pt x="110836" y="326572"/>
                    <a:pt x="126670" y="279071"/>
                    <a:pt x="166254" y="283029"/>
                  </a:cubicBezTo>
                  <a:cubicBezTo>
                    <a:pt x="205838" y="286987"/>
                    <a:pt x="245424" y="417616"/>
                    <a:pt x="320634" y="389907"/>
                  </a:cubicBezTo>
                  <a:cubicBezTo>
                    <a:pt x="395844" y="362198"/>
                    <a:pt x="528452" y="110836"/>
                    <a:pt x="617517" y="116774"/>
                  </a:cubicBezTo>
                  <a:cubicBezTo>
                    <a:pt x="706582" y="122712"/>
                    <a:pt x="771896" y="409699"/>
                    <a:pt x="855023" y="425533"/>
                  </a:cubicBezTo>
                  <a:cubicBezTo>
                    <a:pt x="938150" y="441367"/>
                    <a:pt x="1017319" y="217715"/>
                    <a:pt x="1116280" y="211777"/>
                  </a:cubicBezTo>
                  <a:cubicBezTo>
                    <a:pt x="1215241" y="205839"/>
                    <a:pt x="1357745" y="423554"/>
                    <a:pt x="1448789" y="389907"/>
                  </a:cubicBezTo>
                  <a:cubicBezTo>
                    <a:pt x="1539833" y="356260"/>
                    <a:pt x="1579418" y="19792"/>
                    <a:pt x="1662545" y="9896"/>
                  </a:cubicBezTo>
                  <a:cubicBezTo>
                    <a:pt x="1745672" y="0"/>
                    <a:pt x="1846612" y="165265"/>
                    <a:pt x="1947553" y="330530"/>
                  </a:cubicBezTo>
                </a:path>
              </a:pathLst>
            </a:custGeom>
            <a:solidFill>
              <a:schemeClr val="bg1"/>
            </a:solidFill>
            <a:ln w="38100" cap="flat" cmpd="sng" algn="ctr">
              <a:solidFill>
                <a:schemeClr val="tx1"/>
              </a:solidFill>
              <a:prstDash val="solid"/>
              <a:round/>
              <a:headEnd type="none" w="med" len="med"/>
              <a:tailEnd type="none" w="med" len="med"/>
            </a:ln>
          </p:spPr>
          <p:txBody>
            <a:bodyPr lIns="192911" tIns="96455" rIns="192911" bIns="96455"/>
            <a:lstStyle/>
            <a:p>
              <a:endParaRPr lang="en-US"/>
            </a:p>
          </p:txBody>
        </p:sp>
        <p:graphicFrame>
          <p:nvGraphicFramePr>
            <p:cNvPr id="13" name="Object 60"/>
            <p:cNvGraphicFramePr>
              <a:graphicFrameLocks noChangeAspect="1"/>
            </p:cNvGraphicFramePr>
            <p:nvPr/>
          </p:nvGraphicFramePr>
          <p:xfrm>
            <a:off x="5919544" y="4416466"/>
            <a:ext cx="1860643" cy="1021133"/>
          </p:xfrm>
          <a:graphic>
            <a:graphicData uri="http://schemas.openxmlformats.org/presentationml/2006/ole">
              <mc:AlternateContent xmlns:mc="http://schemas.openxmlformats.org/markup-compatibility/2006">
                <mc:Choice xmlns:v="urn:schemas-microsoft-com:vml" Requires="v">
                  <p:oleObj spid="_x0000_s213080" name="Equation" r:id="rId16" imgW="317160" imgH="203040" progId="Equation.DSMT4">
                    <p:embed/>
                  </p:oleObj>
                </mc:Choice>
                <mc:Fallback>
                  <p:oleObj name="Equation" r:id="rId16" imgW="317160" imgH="203040" progId="Equation.DSMT4">
                    <p:embed/>
                    <p:pic>
                      <p:nvPicPr>
                        <p:cNvPr id="0"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19544" y="4416466"/>
                          <a:ext cx="1860643" cy="10211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7" name="Straight Arrow Connector 66"/>
            <p:cNvCxnSpPr/>
            <p:nvPr/>
          </p:nvCxnSpPr>
          <p:spPr bwMode="auto">
            <a:xfrm>
              <a:off x="5018414" y="5692046"/>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0" name="Right Arrow 69"/>
            <p:cNvSpPr/>
            <p:nvPr/>
          </p:nvSpPr>
          <p:spPr bwMode="auto">
            <a:xfrm>
              <a:off x="3827319" y="4926460"/>
              <a:ext cx="1020938" cy="382793"/>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1" name="Right Arrow 70"/>
            <p:cNvSpPr/>
            <p:nvPr/>
          </p:nvSpPr>
          <p:spPr bwMode="auto">
            <a:xfrm>
              <a:off x="8081229" y="5054058"/>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8" name="Rounded Rectangle 67"/>
            <p:cNvSpPr/>
            <p:nvPr/>
          </p:nvSpPr>
          <p:spPr bwMode="auto">
            <a:xfrm>
              <a:off x="10803731" y="6714144"/>
              <a:ext cx="2892659" cy="1403573"/>
            </a:xfrm>
            <a:prstGeom prst="round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69" name="Straight Arrow Connector 68"/>
            <p:cNvCxnSpPr/>
            <p:nvPr/>
          </p:nvCxnSpPr>
          <p:spPr bwMode="auto">
            <a:xfrm>
              <a:off x="10803731" y="7607327"/>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4" name="Freeform 73"/>
            <p:cNvSpPr/>
            <p:nvPr/>
          </p:nvSpPr>
          <p:spPr bwMode="auto">
            <a:xfrm>
              <a:off x="10973888" y="7096937"/>
              <a:ext cx="2190757" cy="1034611"/>
            </a:xfrm>
            <a:custGeom>
              <a:avLst/>
              <a:gdLst>
                <a:gd name="connsiteX0" fmla="*/ 0 w 927100"/>
                <a:gd name="connsiteY0" fmla="*/ 186267 h 342900"/>
                <a:gd name="connsiteX1" fmla="*/ 139700 w 927100"/>
                <a:gd name="connsiteY1" fmla="*/ 21167 h 342900"/>
                <a:gd name="connsiteX2" fmla="*/ 317500 w 927100"/>
                <a:gd name="connsiteY2" fmla="*/ 313267 h 342900"/>
                <a:gd name="connsiteX3" fmla="*/ 927100 w 927100"/>
                <a:gd name="connsiteY3" fmla="*/ 198967 h 342900"/>
              </a:gdLst>
              <a:ahLst/>
              <a:cxnLst>
                <a:cxn ang="0">
                  <a:pos x="connsiteX0" y="connsiteY0"/>
                </a:cxn>
                <a:cxn ang="0">
                  <a:pos x="connsiteX1" y="connsiteY1"/>
                </a:cxn>
                <a:cxn ang="0">
                  <a:pos x="connsiteX2" y="connsiteY2"/>
                </a:cxn>
                <a:cxn ang="0">
                  <a:pos x="connsiteX3" y="connsiteY3"/>
                </a:cxn>
              </a:cxnLst>
              <a:rect l="l" t="t" r="r" b="b"/>
              <a:pathLst>
                <a:path w="927100" h="342900">
                  <a:moveTo>
                    <a:pt x="0" y="186267"/>
                  </a:moveTo>
                  <a:cubicBezTo>
                    <a:pt x="43391" y="93133"/>
                    <a:pt x="86783" y="0"/>
                    <a:pt x="139700" y="21167"/>
                  </a:cubicBezTo>
                  <a:cubicBezTo>
                    <a:pt x="192617" y="42334"/>
                    <a:pt x="186267" y="283634"/>
                    <a:pt x="317500" y="313267"/>
                  </a:cubicBezTo>
                  <a:cubicBezTo>
                    <a:pt x="448733" y="342900"/>
                    <a:pt x="687916" y="270933"/>
                    <a:pt x="927100" y="198967"/>
                  </a:cubicBezTo>
                </a:path>
              </a:pathLst>
            </a:custGeom>
            <a:noFill/>
            <a:ln w="28575"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0" name="Object 10"/>
            <p:cNvGraphicFramePr>
              <a:graphicFrameLocks noChangeAspect="1"/>
            </p:cNvGraphicFramePr>
            <p:nvPr/>
          </p:nvGraphicFramePr>
          <p:xfrm>
            <a:off x="11654513" y="6841742"/>
            <a:ext cx="1562491" cy="893533"/>
          </p:xfrm>
          <a:graphic>
            <a:graphicData uri="http://schemas.openxmlformats.org/presentationml/2006/ole">
              <mc:AlternateContent xmlns:mc="http://schemas.openxmlformats.org/markup-compatibility/2006">
                <mc:Choice xmlns:v="urn:schemas-microsoft-com:vml" Requires="v">
                  <p:oleObj spid="_x0000_s213081" name="Equation" r:id="rId18" imgW="304560" imgH="203040" progId="Equation.DSMT4">
                    <p:embed/>
                  </p:oleObj>
                </mc:Choice>
                <mc:Fallback>
                  <p:oleObj name="Equation" r:id="rId18" imgW="304560" imgH="203040" progId="Equation.DSMT4">
                    <p:embed/>
                    <p:pic>
                      <p:nvPicPr>
                        <p:cNvPr id="0" name="Picture 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54513" y="6841742"/>
                          <a:ext cx="1562491" cy="893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6" name="Straight Connector 75"/>
            <p:cNvCxnSpPr/>
            <p:nvPr/>
          </p:nvCxnSpPr>
          <p:spPr bwMode="auto">
            <a:xfrm>
              <a:off x="15227798" y="5820961"/>
              <a:ext cx="51046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16078580"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79" name="Straight Connector 78"/>
            <p:cNvCxnSpPr/>
            <p:nvPr/>
          </p:nvCxnSpPr>
          <p:spPr bwMode="auto">
            <a:xfrm>
              <a:off x="16589049"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80" name="Straight Connector 79"/>
            <p:cNvCxnSpPr/>
            <p:nvPr/>
          </p:nvCxnSpPr>
          <p:spPr bwMode="auto">
            <a:xfrm>
              <a:off x="18630926"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sp>
          <p:nvSpPr>
            <p:cNvPr id="81" name="TextBox 80"/>
            <p:cNvSpPr txBox="1"/>
            <p:nvPr/>
          </p:nvSpPr>
          <p:spPr>
            <a:xfrm>
              <a:off x="17609989" y="4034597"/>
              <a:ext cx="1793820" cy="1241234"/>
            </a:xfrm>
            <a:prstGeom prst="rect">
              <a:avLst/>
            </a:prstGeom>
            <a:noFill/>
          </p:spPr>
          <p:txBody>
            <a:bodyPr wrap="none" lIns="192911" tIns="96455" rIns="192911" bIns="96455" rtlCol="0">
              <a:spAutoFit/>
            </a:bodyPr>
            <a:lstStyle/>
            <a:p>
              <a:r>
                <a:rPr lang="en-US" sz="6800" dirty="0"/>
                <a:t>S(t)</a:t>
              </a:r>
            </a:p>
          </p:txBody>
        </p:sp>
        <p:sp>
          <p:nvSpPr>
            <p:cNvPr id="87" name="Bent-Up Arrow 86"/>
            <p:cNvSpPr/>
            <p:nvPr/>
          </p:nvSpPr>
          <p:spPr bwMode="auto">
            <a:xfrm flipH="1">
              <a:off x="9442480" y="6331352"/>
              <a:ext cx="1361251"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8" name="Bent-Up Arrow 87"/>
            <p:cNvSpPr/>
            <p:nvPr/>
          </p:nvSpPr>
          <p:spPr bwMode="auto">
            <a:xfrm rot="16200000" flipH="1">
              <a:off x="14292057" y="5990960"/>
              <a:ext cx="1531170" cy="1701564"/>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9" name="Bent-Up Arrow 88"/>
            <p:cNvSpPr/>
            <p:nvPr/>
          </p:nvSpPr>
          <p:spPr bwMode="auto">
            <a:xfrm rot="5400000" flipH="1" flipV="1">
              <a:off x="14504732" y="2673464"/>
              <a:ext cx="1275975" cy="1191095"/>
            </a:xfrm>
            <a:prstGeom prst="bentUpArrow">
              <a:avLst>
                <a:gd name="adj1" fmla="val 25000"/>
                <a:gd name="adj2" fmla="val 22894"/>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0" name="Rounded Rectangle 89"/>
            <p:cNvSpPr/>
            <p:nvPr/>
          </p:nvSpPr>
          <p:spPr bwMode="auto">
            <a:xfrm>
              <a:off x="11654514" y="2375828"/>
              <a:ext cx="2892659" cy="1403573"/>
            </a:xfrm>
            <a:prstGeom prst="roundRect">
              <a:avLst/>
            </a:prstGeom>
            <a:solidFill>
              <a:schemeClr val="bg1"/>
            </a:solidFill>
            <a:ln w="9525" cap="flat" cmpd="sng" algn="ctr">
              <a:solidFill>
                <a:srgbClr val="3550FE"/>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91" name="Straight Arrow Connector 90"/>
            <p:cNvCxnSpPr/>
            <p:nvPr/>
          </p:nvCxnSpPr>
          <p:spPr bwMode="auto">
            <a:xfrm>
              <a:off x="11654514" y="3651804"/>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aphicFrame>
          <p:nvGraphicFramePr>
            <p:cNvPr id="93" name="Object 10"/>
            <p:cNvGraphicFramePr>
              <a:graphicFrameLocks noChangeAspect="1"/>
            </p:cNvGraphicFramePr>
            <p:nvPr/>
          </p:nvGraphicFramePr>
          <p:xfrm>
            <a:off x="12408232" y="2447342"/>
            <a:ext cx="1755606" cy="1007067"/>
          </p:xfrm>
          <a:graphic>
            <a:graphicData uri="http://schemas.openxmlformats.org/presentationml/2006/ole">
              <mc:AlternateContent xmlns:mc="http://schemas.openxmlformats.org/markup-compatibility/2006">
                <mc:Choice xmlns:v="urn:schemas-microsoft-com:vml" Requires="v">
                  <p:oleObj spid="_x0000_s213082" name="Equation" r:id="rId20" imgW="342720" imgH="228600" progId="Equation.DSMT4">
                    <p:embed/>
                  </p:oleObj>
                </mc:Choice>
                <mc:Fallback>
                  <p:oleObj name="Equation" r:id="rId20" imgW="342720" imgH="228600" progId="Equation.DSMT4">
                    <p:embed/>
                    <p:pic>
                      <p:nvPicPr>
                        <p:cNvPr id="0" name="Picture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408232" y="2447342"/>
                          <a:ext cx="1755606" cy="1007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 name="Freeform 93"/>
            <p:cNvSpPr/>
            <p:nvPr/>
          </p:nvSpPr>
          <p:spPr bwMode="auto">
            <a:xfrm>
              <a:off x="11994826" y="2631023"/>
              <a:ext cx="2070715" cy="855163"/>
            </a:xfrm>
            <a:custGeom>
              <a:avLst/>
              <a:gdLst>
                <a:gd name="connsiteX0" fmla="*/ 0 w 876300"/>
                <a:gd name="connsiteY0" fmla="*/ 0 h 482600"/>
                <a:gd name="connsiteX1" fmla="*/ 317500 w 876300"/>
                <a:gd name="connsiteY1" fmla="*/ 355600 h 482600"/>
                <a:gd name="connsiteX2" fmla="*/ 876300 w 876300"/>
                <a:gd name="connsiteY2" fmla="*/ 482600 h 482600"/>
              </a:gdLst>
              <a:ahLst/>
              <a:cxnLst>
                <a:cxn ang="0">
                  <a:pos x="connsiteX0" y="connsiteY0"/>
                </a:cxn>
                <a:cxn ang="0">
                  <a:pos x="connsiteX1" y="connsiteY1"/>
                </a:cxn>
                <a:cxn ang="0">
                  <a:pos x="connsiteX2" y="connsiteY2"/>
                </a:cxn>
              </a:cxnLst>
              <a:rect l="l" t="t" r="r" b="b"/>
              <a:pathLst>
                <a:path w="876300" h="482600">
                  <a:moveTo>
                    <a:pt x="0" y="0"/>
                  </a:moveTo>
                  <a:cubicBezTo>
                    <a:pt x="85725" y="137583"/>
                    <a:pt x="171450" y="275167"/>
                    <a:pt x="317500" y="355600"/>
                  </a:cubicBezTo>
                  <a:cubicBezTo>
                    <a:pt x="463550" y="436033"/>
                    <a:pt x="669925" y="459316"/>
                    <a:pt x="876300" y="482600"/>
                  </a:cubicBezTo>
                </a:path>
              </a:pathLst>
            </a:custGeom>
            <a:noFill/>
            <a:ln w="38100"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5" name="Bent-Up Arrow 94"/>
            <p:cNvSpPr/>
            <p:nvPr/>
          </p:nvSpPr>
          <p:spPr bwMode="auto">
            <a:xfrm flipH="1" flipV="1">
              <a:off x="10973888" y="2886219"/>
              <a:ext cx="680626"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6" name="Group 99"/>
            <p:cNvGrpSpPr/>
            <p:nvPr/>
          </p:nvGrpSpPr>
          <p:grpSpPr>
            <a:xfrm>
              <a:off x="9272324" y="4672584"/>
              <a:ext cx="1020938" cy="1261885"/>
              <a:chOff x="7748736" y="701080"/>
              <a:chExt cx="432048" cy="712128"/>
            </a:xfrm>
          </p:grpSpPr>
          <p:sp>
            <p:nvSpPr>
              <p:cNvPr id="98" name="Rounded Rectangle 97"/>
              <p:cNvSpPr/>
              <p:nvPr/>
            </p:nvSpPr>
            <p:spPr bwMode="auto">
              <a:xfrm>
                <a:off x="7748736" y="84509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9" name="TextBox 98"/>
              <p:cNvSpPr txBox="1"/>
              <p:nvPr/>
            </p:nvSpPr>
            <p:spPr>
              <a:xfrm>
                <a:off x="7748736" y="701080"/>
                <a:ext cx="432048" cy="712128"/>
              </a:xfrm>
              <a:prstGeom prst="rect">
                <a:avLst/>
              </a:prstGeom>
              <a:noFill/>
            </p:spPr>
            <p:txBody>
              <a:bodyPr wrap="square" rtlCol="0">
                <a:spAutoFit/>
              </a:bodyPr>
              <a:lstStyle/>
              <a:p>
                <a:r>
                  <a:rPr lang="en-US" sz="7600" b="1" dirty="0"/>
                  <a:t>+</a:t>
                </a:r>
              </a:p>
            </p:txBody>
          </p:sp>
        </p:grpSp>
        <p:sp>
          <p:nvSpPr>
            <p:cNvPr id="101" name="Rectangle 100"/>
            <p:cNvSpPr/>
            <p:nvPr/>
          </p:nvSpPr>
          <p:spPr bwMode="auto">
            <a:xfrm>
              <a:off x="10803731" y="4417389"/>
              <a:ext cx="2041877"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2" name="Freeform 101"/>
            <p:cNvSpPr/>
            <p:nvPr/>
          </p:nvSpPr>
          <p:spPr bwMode="auto">
            <a:xfrm>
              <a:off x="10923480" y="4838421"/>
              <a:ext cx="1751972" cy="1102710"/>
            </a:xfrm>
            <a:custGeom>
              <a:avLst/>
              <a:gdLst>
                <a:gd name="connsiteX0" fmla="*/ 0 w 965200"/>
                <a:gd name="connsiteY0" fmla="*/ 622300 h 622300"/>
                <a:gd name="connsiteX1" fmla="*/ 177800 w 965200"/>
                <a:gd name="connsiteY1" fmla="*/ 444500 h 622300"/>
                <a:gd name="connsiteX2" fmla="*/ 508000 w 965200"/>
                <a:gd name="connsiteY2" fmla="*/ 444500 h 622300"/>
                <a:gd name="connsiteX3" fmla="*/ 723900 w 965200"/>
                <a:gd name="connsiteY3" fmla="*/ 139700 h 622300"/>
                <a:gd name="connsiteX4" fmla="*/ 965200 w 965200"/>
                <a:gd name="connsiteY4" fmla="*/ 0 h 622300"/>
                <a:gd name="connsiteX5" fmla="*/ 965200 w 965200"/>
                <a:gd name="connsiteY5" fmla="*/ 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622300">
                  <a:moveTo>
                    <a:pt x="0" y="622300"/>
                  </a:moveTo>
                  <a:cubicBezTo>
                    <a:pt x="46566" y="548216"/>
                    <a:pt x="93133" y="474133"/>
                    <a:pt x="177800" y="444500"/>
                  </a:cubicBezTo>
                  <a:cubicBezTo>
                    <a:pt x="262467" y="414867"/>
                    <a:pt x="416983" y="495300"/>
                    <a:pt x="508000" y="444500"/>
                  </a:cubicBezTo>
                  <a:cubicBezTo>
                    <a:pt x="599017" y="393700"/>
                    <a:pt x="647700" y="213783"/>
                    <a:pt x="723900" y="139700"/>
                  </a:cubicBezTo>
                  <a:cubicBezTo>
                    <a:pt x="800100" y="65617"/>
                    <a:pt x="965200" y="0"/>
                    <a:pt x="965200" y="0"/>
                  </a:cubicBezTo>
                  <a:lnTo>
                    <a:pt x="965200" y="0"/>
                  </a:lnTo>
                </a:path>
              </a:pathLst>
            </a:cu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4" name="Freeform 103"/>
            <p:cNvSpPr/>
            <p:nvPr/>
          </p:nvSpPr>
          <p:spPr bwMode="auto">
            <a:xfrm>
              <a:off x="10983501" y="4500857"/>
              <a:ext cx="1862108" cy="299325"/>
            </a:xfrm>
            <a:custGeom>
              <a:avLst/>
              <a:gdLst>
                <a:gd name="connsiteX0" fmla="*/ 0 w 1092200"/>
                <a:gd name="connsiteY0" fmla="*/ 0 h 190500"/>
                <a:gd name="connsiteX1" fmla="*/ 431800 w 1092200"/>
                <a:gd name="connsiteY1" fmla="*/ 139700 h 190500"/>
                <a:gd name="connsiteX2" fmla="*/ 1092200 w 1092200"/>
                <a:gd name="connsiteY2" fmla="*/ 190500 h 190500"/>
              </a:gdLst>
              <a:ahLst/>
              <a:cxnLst>
                <a:cxn ang="0">
                  <a:pos x="connsiteX0" y="connsiteY0"/>
                </a:cxn>
                <a:cxn ang="0">
                  <a:pos x="connsiteX1" y="connsiteY1"/>
                </a:cxn>
                <a:cxn ang="0">
                  <a:pos x="connsiteX2" y="connsiteY2"/>
                </a:cxn>
              </a:cxnLst>
              <a:rect l="l" t="t" r="r" b="b"/>
              <a:pathLst>
                <a:path w="1092200" h="190500">
                  <a:moveTo>
                    <a:pt x="0" y="0"/>
                  </a:moveTo>
                  <a:cubicBezTo>
                    <a:pt x="124883" y="53975"/>
                    <a:pt x="249767" y="107950"/>
                    <a:pt x="431800" y="139700"/>
                  </a:cubicBezTo>
                  <a:cubicBezTo>
                    <a:pt x="613833" y="171450"/>
                    <a:pt x="853016" y="180975"/>
                    <a:pt x="1092200" y="190500"/>
                  </a:cubicBezTo>
                </a:path>
              </a:pathLst>
            </a:custGeom>
            <a:noFill/>
            <a:ln w="9525"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6" name="Right Arrow 105"/>
            <p:cNvSpPr/>
            <p:nvPr/>
          </p:nvSpPr>
          <p:spPr bwMode="auto">
            <a:xfrm>
              <a:off x="1029326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1" name="Object 60"/>
            <p:cNvGraphicFramePr>
              <a:graphicFrameLocks noChangeAspect="1"/>
            </p:cNvGraphicFramePr>
            <p:nvPr/>
          </p:nvGraphicFramePr>
          <p:xfrm>
            <a:off x="13185921" y="4417389"/>
            <a:ext cx="1701564" cy="717323"/>
          </p:xfrm>
          <a:graphic>
            <a:graphicData uri="http://schemas.openxmlformats.org/presentationml/2006/ole">
              <mc:AlternateContent xmlns:mc="http://schemas.openxmlformats.org/markup-compatibility/2006">
                <mc:Choice xmlns:v="urn:schemas-microsoft-com:vml" Requires="v">
                  <p:oleObj spid="_x0000_s213083" name="Equation" r:id="rId22" imgW="571320" imgH="203040" progId="Equation.DSMT4">
                    <p:embed/>
                  </p:oleObj>
                </mc:Choice>
                <mc:Fallback>
                  <p:oleObj name="Equation" r:id="rId22" imgW="571320" imgH="203040" progId="Equation.DSMT4">
                    <p:embed/>
                    <p:pic>
                      <p:nvPicPr>
                        <p:cNvPr id="0" name="Picture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185921" y="4417389"/>
                          <a:ext cx="1701564" cy="717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Right Arrow 62"/>
            <p:cNvSpPr/>
            <p:nvPr/>
          </p:nvSpPr>
          <p:spPr bwMode="auto">
            <a:xfrm>
              <a:off x="1454717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pic>
          <p:nvPicPr>
            <p:cNvPr id="433164" name="Picture 12"/>
            <p:cNvPicPr>
              <a:picLocks noChangeAspect="1" noChangeArrowheads="1"/>
            </p:cNvPicPr>
            <p:nvPr/>
          </p:nvPicPr>
          <p:blipFill>
            <a:blip r:embed="rId24" cstate="print"/>
            <a:srcRect/>
            <a:stretch>
              <a:fillRect/>
            </a:stretch>
          </p:blipFill>
          <p:spPr bwMode="auto">
            <a:xfrm>
              <a:off x="13245583" y="5055376"/>
              <a:ext cx="1471746" cy="1070857"/>
            </a:xfrm>
            <a:prstGeom prst="rect">
              <a:avLst/>
            </a:prstGeom>
            <a:noFill/>
            <a:ln w="9525">
              <a:noFill/>
              <a:miter lim="800000"/>
              <a:headEnd/>
              <a:tailEnd/>
            </a:ln>
          </p:spPr>
        </p:pic>
        <p:sp>
          <p:nvSpPr>
            <p:cNvPr id="105" name="Right Arrow 104"/>
            <p:cNvSpPr/>
            <p:nvPr/>
          </p:nvSpPr>
          <p:spPr bwMode="auto">
            <a:xfrm>
              <a:off x="1267545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547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478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9"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900311" y="2430463"/>
            <a:ext cx="6122115" cy="2565488"/>
            <a:chOff x="2688" y="1056"/>
            <a:chExt cx="2640" cy="1296"/>
          </a:xfrm>
        </p:grpSpPr>
        <p:sp>
          <p:nvSpPr>
            <p:cNvPr id="26679"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26680"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2688" y="1296"/>
              <a:ext cx="2570" cy="336"/>
              <a:chOff x="2688" y="1296"/>
              <a:chExt cx="2570" cy="336"/>
            </a:xfrm>
          </p:grpSpPr>
          <p:graphicFrame>
            <p:nvGraphicFramePr>
              <p:cNvPr id="26638" name="Object 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214082" name="Equation" r:id="rId4" imgW="139680" imgH="177480" progId="Equation.3">
                      <p:embed/>
                    </p:oleObj>
                  </mc:Choice>
                  <mc:Fallback>
                    <p:oleObj name="Equation" r:id="rId4" imgW="139680" imgH="1774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82" name="Line 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26641" name="Text Box 9"/>
          <p:cNvSpPr txBox="1">
            <a:spLocks noChangeArrowheads="1"/>
          </p:cNvSpPr>
          <p:nvPr/>
        </p:nvSpPr>
        <p:spPr bwMode="auto">
          <a:xfrm>
            <a:off x="1800622" y="1485283"/>
            <a:ext cx="3935432" cy="1364345"/>
          </a:xfrm>
          <a:prstGeom prst="rect">
            <a:avLst/>
          </a:prstGeom>
          <a:noFill/>
          <a:ln w="9525">
            <a:noFill/>
            <a:miter lim="800000"/>
            <a:headEnd/>
            <a:tailEnd/>
          </a:ln>
        </p:spPr>
        <p:txBody>
          <a:bodyPr wrap="none" lIns="192911" tIns="96455" rIns="192911" bIns="96455">
            <a:spAutoFit/>
          </a:bodyPr>
          <a:lstStyle/>
          <a:p>
            <a:r>
              <a:rPr lang="en-US" sz="3800" dirty="0"/>
              <a:t> escape process</a:t>
            </a:r>
          </a:p>
          <a:p>
            <a:r>
              <a:rPr lang="en-US" sz="3800" dirty="0"/>
              <a:t>   </a:t>
            </a:r>
          </a:p>
        </p:txBody>
      </p:sp>
      <p:sp>
        <p:nvSpPr>
          <p:cNvPr id="26644" name="Freeform 30"/>
          <p:cNvSpPr>
            <a:spLocks/>
          </p:cNvSpPr>
          <p:nvPr/>
        </p:nvSpPr>
        <p:spPr bwMode="auto">
          <a:xfrm>
            <a:off x="900311" y="2970565"/>
            <a:ext cx="4681617"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26645" name="Text Box 33"/>
          <p:cNvSpPr txBox="1">
            <a:spLocks noChangeArrowheads="1"/>
          </p:cNvSpPr>
          <p:nvPr/>
        </p:nvSpPr>
        <p:spPr bwMode="auto">
          <a:xfrm>
            <a:off x="3383669" y="3448782"/>
            <a:ext cx="1370628"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u(t)</a:t>
            </a:r>
            <a:endParaRPr lang="en-US" sz="5100" dirty="0"/>
          </a:p>
        </p:txBody>
      </p:sp>
      <p:sp>
        <p:nvSpPr>
          <p:cNvPr id="348197" name="Line 37"/>
          <p:cNvSpPr>
            <a:spLocks noChangeShapeType="1"/>
          </p:cNvSpPr>
          <p:nvPr/>
        </p:nvSpPr>
        <p:spPr bwMode="auto">
          <a:xfrm flipV="1">
            <a:off x="3241119" y="2700514"/>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sp>
        <p:nvSpPr>
          <p:cNvPr id="348222" name="Text Box 62"/>
          <p:cNvSpPr txBox="1">
            <a:spLocks noChangeArrowheads="1"/>
          </p:cNvSpPr>
          <p:nvPr/>
        </p:nvSpPr>
        <p:spPr bwMode="auto">
          <a:xfrm>
            <a:off x="2880995" y="4860925"/>
            <a:ext cx="570730" cy="979624"/>
          </a:xfrm>
          <a:prstGeom prst="rect">
            <a:avLst/>
          </a:prstGeom>
          <a:noFill/>
          <a:ln w="9525">
            <a:noFill/>
            <a:miter lim="800000"/>
            <a:headEnd/>
            <a:tailEnd/>
          </a:ln>
        </p:spPr>
        <p:txBody>
          <a:bodyPr wrap="none" lIns="192911" tIns="96455" rIns="192911" bIns="96455">
            <a:spAutoFit/>
          </a:bodyPr>
          <a:lstStyle/>
          <a:p>
            <a:r>
              <a:rPr lang="en-US" sz="5100" dirty="0">
                <a:solidFill>
                  <a:srgbClr val="006600"/>
                </a:solidFill>
              </a:rPr>
              <a:t>t</a:t>
            </a:r>
            <a:endParaRPr lang="en-US" sz="3800" dirty="0"/>
          </a:p>
        </p:txBody>
      </p:sp>
      <p:grpSp>
        <p:nvGrpSpPr>
          <p:cNvPr id="4" name="Group 70"/>
          <p:cNvGrpSpPr>
            <a:grpSpLocks/>
          </p:cNvGrpSpPr>
          <p:nvPr/>
        </p:nvGrpSpPr>
        <p:grpSpPr bwMode="auto">
          <a:xfrm>
            <a:off x="1980684" y="3105592"/>
            <a:ext cx="1260435" cy="762333"/>
            <a:chOff x="528" y="1104"/>
            <a:chExt cx="336" cy="271"/>
          </a:xfrm>
        </p:grpSpPr>
        <p:sp>
          <p:nvSpPr>
            <p:cNvPr id="26673" name="Line 71"/>
            <p:cNvSpPr>
              <a:spLocks noChangeShapeType="1"/>
            </p:cNvSpPr>
            <p:nvPr/>
          </p:nvSpPr>
          <p:spPr bwMode="auto">
            <a:xfrm>
              <a:off x="864" y="1104"/>
              <a:ext cx="0" cy="240"/>
            </a:xfrm>
            <a:prstGeom prst="line">
              <a:avLst/>
            </a:prstGeom>
            <a:noFill/>
            <a:ln w="19050">
              <a:solidFill>
                <a:schemeClr val="tx1"/>
              </a:solidFill>
              <a:round/>
              <a:headEnd type="triangle" w="med" len="med"/>
              <a:tailEnd type="triangle" w="med" len="med"/>
            </a:ln>
          </p:spPr>
          <p:txBody>
            <a:bodyPr wrap="none" anchor="ctr"/>
            <a:lstStyle/>
            <a:p>
              <a:endParaRPr lang="en-US"/>
            </a:p>
          </p:txBody>
        </p:sp>
        <p:graphicFrame>
          <p:nvGraphicFramePr>
            <p:cNvPr id="26635" name="Object 72"/>
            <p:cNvGraphicFramePr>
              <a:graphicFrameLocks noChangeAspect="1"/>
            </p:cNvGraphicFramePr>
            <p:nvPr/>
          </p:nvGraphicFramePr>
          <p:xfrm>
            <a:off x="528" y="1152"/>
            <a:ext cx="336" cy="223"/>
          </p:xfrm>
          <a:graphic>
            <a:graphicData uri="http://schemas.openxmlformats.org/presentationml/2006/ole">
              <mc:AlternateContent xmlns:mc="http://schemas.openxmlformats.org/markup-compatibility/2006">
                <mc:Choice xmlns:v="urn:schemas-microsoft-com:vml" Requires="v">
                  <p:oleObj spid="_x0000_s214083" name="Equation" r:id="rId6" imgW="304560" imgH="203040" progId="Equation.3">
                    <p:embed/>
                  </p:oleObj>
                </mc:Choice>
                <mc:Fallback>
                  <p:oleObj name="Equation" r:id="rId6" imgW="304560" imgH="203040" progId="Equation.3">
                    <p:embed/>
                    <p:pic>
                      <p:nvPicPr>
                        <p:cNvPr id="0" name="Object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1152"/>
                          <a:ext cx="33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73"/>
          <p:cNvGrpSpPr>
            <a:grpSpLocks/>
          </p:cNvGrpSpPr>
          <p:nvPr/>
        </p:nvGrpSpPr>
        <p:grpSpPr bwMode="auto">
          <a:xfrm>
            <a:off x="682737" y="5873619"/>
            <a:ext cx="4899192" cy="1459966"/>
            <a:chOff x="182" y="2088"/>
            <a:chExt cx="1585" cy="519"/>
          </a:xfrm>
        </p:grpSpPr>
        <p:graphicFrame>
          <p:nvGraphicFramePr>
            <p:cNvPr id="26634" name="Object 74"/>
            <p:cNvGraphicFramePr>
              <a:graphicFrameLocks noChangeAspect="1"/>
            </p:cNvGraphicFramePr>
            <p:nvPr/>
          </p:nvGraphicFramePr>
          <p:xfrm>
            <a:off x="336" y="2352"/>
            <a:ext cx="1431" cy="255"/>
          </p:xfrm>
          <a:graphic>
            <a:graphicData uri="http://schemas.openxmlformats.org/presentationml/2006/ole">
              <mc:AlternateContent xmlns:mc="http://schemas.openxmlformats.org/markup-compatibility/2006">
                <mc:Choice xmlns:v="urn:schemas-microsoft-com:vml" Requires="v">
                  <p:oleObj spid="_x0000_s214084" name="Equation" r:id="rId8" imgW="1130040" imgH="203040" progId="Equation.3">
                    <p:embed/>
                  </p:oleObj>
                </mc:Choice>
                <mc:Fallback>
                  <p:oleObj name="Equation" r:id="rId8" imgW="1130040" imgH="203040" progId="Equation.3">
                    <p:embed/>
                    <p:pic>
                      <p:nvPicPr>
                        <p:cNvPr id="0" name="Object 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 y="2352"/>
                          <a:ext cx="1431"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72" name="Text Box 75"/>
            <p:cNvSpPr txBox="1">
              <a:spLocks noChangeArrowheads="1"/>
            </p:cNvSpPr>
            <p:nvPr/>
          </p:nvSpPr>
          <p:spPr bwMode="auto">
            <a:xfrm>
              <a:off x="182" y="2088"/>
              <a:ext cx="896" cy="241"/>
            </a:xfrm>
            <a:prstGeom prst="rect">
              <a:avLst/>
            </a:prstGeom>
            <a:noFill/>
            <a:ln w="9525">
              <a:solidFill>
                <a:srgbClr val="33CC33"/>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sp>
        <p:nvSpPr>
          <p:cNvPr id="26659" name="Line 115"/>
          <p:cNvSpPr>
            <a:spLocks noChangeShapeType="1"/>
          </p:cNvSpPr>
          <p:nvPr/>
        </p:nvSpPr>
        <p:spPr bwMode="auto">
          <a:xfrm flipV="1">
            <a:off x="1616810" y="7479863"/>
            <a:ext cx="0" cy="3189982"/>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0" name="Line 116"/>
          <p:cNvSpPr>
            <a:spLocks noChangeShapeType="1"/>
          </p:cNvSpPr>
          <p:nvPr/>
        </p:nvSpPr>
        <p:spPr bwMode="auto">
          <a:xfrm>
            <a:off x="1616810" y="10543257"/>
            <a:ext cx="5443129" cy="0"/>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1" name="Text Box 117"/>
          <p:cNvSpPr txBox="1">
            <a:spLocks noChangeArrowheads="1"/>
          </p:cNvSpPr>
          <p:nvPr/>
        </p:nvSpPr>
        <p:spPr bwMode="auto">
          <a:xfrm>
            <a:off x="6673556" y="10577013"/>
            <a:ext cx="753472" cy="979624"/>
          </a:xfrm>
          <a:prstGeom prst="rect">
            <a:avLst/>
          </a:prstGeom>
          <a:noFill/>
          <a:ln w="9525">
            <a:noFill/>
            <a:miter lim="800000"/>
            <a:headEnd/>
            <a:tailEnd/>
          </a:ln>
        </p:spPr>
        <p:txBody>
          <a:bodyPr wrap="none" lIns="192911" tIns="96455" rIns="192911" bIns="96455">
            <a:spAutoFit/>
          </a:bodyPr>
          <a:lstStyle/>
          <a:p>
            <a:r>
              <a:rPr lang="fr-CH" sz="5100" i="1" dirty="0"/>
              <a:t>u</a:t>
            </a:r>
            <a:endParaRPr lang="fr-FR" sz="5100" i="1" dirty="0"/>
          </a:p>
        </p:txBody>
      </p:sp>
      <p:sp>
        <p:nvSpPr>
          <p:cNvPr id="26662" name="Line 119"/>
          <p:cNvSpPr>
            <a:spLocks noChangeShapeType="1"/>
          </p:cNvSpPr>
          <p:nvPr/>
        </p:nvSpPr>
        <p:spPr bwMode="auto">
          <a:xfrm>
            <a:off x="5188043" y="10413858"/>
            <a:ext cx="0" cy="255987"/>
          </a:xfrm>
          <a:prstGeom prst="line">
            <a:avLst/>
          </a:prstGeom>
          <a:noFill/>
          <a:ln w="9525">
            <a:solidFill>
              <a:schemeClr val="tx1"/>
            </a:solidFill>
            <a:round/>
            <a:headEnd/>
            <a:tailEnd/>
          </a:ln>
        </p:spPr>
        <p:txBody>
          <a:bodyPr lIns="192911" tIns="96455" rIns="192911" bIns="96455"/>
          <a:lstStyle/>
          <a:p>
            <a:endParaRPr lang="en-US"/>
          </a:p>
        </p:txBody>
      </p:sp>
      <p:graphicFrame>
        <p:nvGraphicFramePr>
          <p:cNvPr id="26629" name="Object 122"/>
          <p:cNvGraphicFramePr>
            <a:graphicFrameLocks noChangeAspect="1"/>
          </p:cNvGraphicFramePr>
          <p:nvPr/>
        </p:nvGraphicFramePr>
        <p:xfrm>
          <a:off x="4929203" y="10796430"/>
          <a:ext cx="600207" cy="720137"/>
        </p:xfrm>
        <a:graphic>
          <a:graphicData uri="http://schemas.openxmlformats.org/presentationml/2006/ole">
            <mc:AlternateContent xmlns:mc="http://schemas.openxmlformats.org/markup-compatibility/2006">
              <mc:Choice xmlns:v="urn:schemas-microsoft-com:vml" Requires="v">
                <p:oleObj spid="_x0000_s214085" name="Equation" r:id="rId10" imgW="126720" imgH="152280" progId="Equation.3">
                  <p:embed/>
                </p:oleObj>
              </mc:Choice>
              <mc:Fallback>
                <p:oleObj name="Equation" r:id="rId10" imgW="126720" imgH="152280" progId="Equation.3">
                  <p:embed/>
                  <p:pic>
                    <p:nvPicPr>
                      <p:cNvPr id="0" name="Object 1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29203" y="10796430"/>
                        <a:ext cx="600207" cy="72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63" name="Line 123"/>
          <p:cNvSpPr>
            <a:spLocks noChangeShapeType="1"/>
          </p:cNvSpPr>
          <p:nvPr/>
        </p:nvSpPr>
        <p:spPr bwMode="auto">
          <a:xfrm>
            <a:off x="5015483" y="11229638"/>
            <a:ext cx="0" cy="680755"/>
          </a:xfrm>
          <a:prstGeom prst="line">
            <a:avLst/>
          </a:prstGeom>
          <a:noFill/>
          <a:ln w="9525">
            <a:noFill/>
            <a:round/>
            <a:headEnd/>
            <a:tailEnd/>
          </a:ln>
        </p:spPr>
        <p:txBody>
          <a:bodyPr wrap="none" lIns="192911" tIns="96455" rIns="192911" bIns="96455" anchor="ctr"/>
          <a:lstStyle/>
          <a:p>
            <a:endParaRPr lang="en-US"/>
          </a:p>
        </p:txBody>
      </p:sp>
      <p:sp>
        <p:nvSpPr>
          <p:cNvPr id="26664" name="Freeform 125"/>
          <p:cNvSpPr>
            <a:spLocks/>
          </p:cNvSpPr>
          <p:nvPr/>
        </p:nvSpPr>
        <p:spPr bwMode="auto">
          <a:xfrm>
            <a:off x="1616810" y="7862435"/>
            <a:ext cx="4591586" cy="2700514"/>
          </a:xfrm>
          <a:custGeom>
            <a:avLst/>
            <a:gdLst>
              <a:gd name="T0" fmla="*/ 0 w 1224"/>
              <a:gd name="T1" fmla="*/ 2147483647 h 960"/>
              <a:gd name="T2" fmla="*/ 2147483647 w 1224"/>
              <a:gd name="T3" fmla="*/ 2147483647 h 960"/>
              <a:gd name="T4" fmla="*/ 2147483647 w 1224"/>
              <a:gd name="T5" fmla="*/ 2147483647 h 960"/>
              <a:gd name="T6" fmla="*/ 2147483647 w 1224"/>
              <a:gd name="T7" fmla="*/ 0 h 960"/>
              <a:gd name="T8" fmla="*/ 0 60000 65536"/>
              <a:gd name="T9" fmla="*/ 0 60000 65536"/>
              <a:gd name="T10" fmla="*/ 0 60000 65536"/>
              <a:gd name="T11" fmla="*/ 0 60000 65536"/>
              <a:gd name="T12" fmla="*/ 0 w 1224"/>
              <a:gd name="T13" fmla="*/ 0 h 960"/>
              <a:gd name="T14" fmla="*/ 1224 w 1224"/>
              <a:gd name="T15" fmla="*/ 960 h 960"/>
            </a:gdLst>
            <a:ahLst/>
            <a:cxnLst>
              <a:cxn ang="T8">
                <a:pos x="T0" y="T1"/>
              </a:cxn>
              <a:cxn ang="T9">
                <a:pos x="T2" y="T3"/>
              </a:cxn>
              <a:cxn ang="T10">
                <a:pos x="T4" y="T5"/>
              </a:cxn>
              <a:cxn ang="T11">
                <a:pos x="T6" y="T7"/>
              </a:cxn>
            </a:cxnLst>
            <a:rect l="T12" t="T13" r="T14" b="T15"/>
            <a:pathLst>
              <a:path w="1224" h="960">
                <a:moveTo>
                  <a:pt x="0" y="953"/>
                </a:moveTo>
                <a:cubicBezTo>
                  <a:pt x="298" y="956"/>
                  <a:pt x="597" y="960"/>
                  <a:pt x="771" y="907"/>
                </a:cubicBezTo>
                <a:cubicBezTo>
                  <a:pt x="945" y="854"/>
                  <a:pt x="968" y="786"/>
                  <a:pt x="1043" y="635"/>
                </a:cubicBezTo>
                <a:cubicBezTo>
                  <a:pt x="1118" y="484"/>
                  <a:pt x="1171" y="242"/>
                  <a:pt x="1224" y="0"/>
                </a:cubicBezTo>
              </a:path>
            </a:pathLst>
          </a:custGeom>
          <a:noFill/>
          <a:ln w="38100">
            <a:solidFill>
              <a:srgbClr val="33CC33"/>
            </a:solidFill>
            <a:round/>
            <a:headEnd/>
            <a:tailEnd/>
          </a:ln>
        </p:spPr>
        <p:txBody>
          <a:bodyPr lIns="192911" tIns="96455" rIns="192911" bIns="96455"/>
          <a:lstStyle/>
          <a:p>
            <a:endParaRPr lang="en-US"/>
          </a:p>
        </p:txBody>
      </p:sp>
      <p:sp>
        <p:nvSpPr>
          <p:cNvPr id="5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review from week 8: </a:t>
            </a:r>
            <a:r>
              <a:rPr lang="en-US" sz="6600" dirty="0">
                <a:solidFill>
                  <a:srgbClr val="FF0000"/>
                </a:solidFill>
                <a:latin typeface="Impact" charset="0"/>
                <a:ea typeface="ＭＳ Ｐゴシック" charset="0"/>
                <a:cs typeface="Impact" charset="0"/>
              </a:rPr>
              <a:t>Escape noise</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0" name="Straight Connector 5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6" name="Group 73"/>
          <p:cNvGrpSpPr>
            <a:grpSpLocks/>
          </p:cNvGrpSpPr>
          <p:nvPr/>
        </p:nvGrpSpPr>
        <p:grpSpPr bwMode="auto">
          <a:xfrm>
            <a:off x="10422482" y="2495787"/>
            <a:ext cx="8871092" cy="1389640"/>
            <a:chOff x="182" y="2005"/>
            <a:chExt cx="2870" cy="494"/>
          </a:xfrm>
        </p:grpSpPr>
        <p:graphicFrame>
          <p:nvGraphicFramePr>
            <p:cNvPr id="62" name="Object 74"/>
            <p:cNvGraphicFramePr>
              <a:graphicFrameLocks noChangeAspect="1"/>
            </p:cNvGraphicFramePr>
            <p:nvPr/>
          </p:nvGraphicFramePr>
          <p:xfrm>
            <a:off x="1267" y="2005"/>
            <a:ext cx="1785" cy="494"/>
          </p:xfrm>
          <a:graphic>
            <a:graphicData uri="http://schemas.openxmlformats.org/presentationml/2006/ole">
              <mc:AlternateContent xmlns:mc="http://schemas.openxmlformats.org/markup-compatibility/2006">
                <mc:Choice xmlns:v="urn:schemas-microsoft-com:vml" Requires="v">
                  <p:oleObj spid="_x0000_s214086" name="Equation" r:id="rId12" imgW="1409400" imgH="393480" progId="Equation.DSMT4">
                    <p:embed/>
                  </p:oleObj>
                </mc:Choice>
                <mc:Fallback>
                  <p:oleObj name="Equation" r:id="rId12" imgW="1409400" imgH="39348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7" y="2005"/>
                          <a:ext cx="1785" cy="4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Text Box 75"/>
            <p:cNvSpPr txBox="1">
              <a:spLocks noChangeArrowheads="1"/>
            </p:cNvSpPr>
            <p:nvPr/>
          </p:nvSpPr>
          <p:spPr bwMode="auto">
            <a:xfrm>
              <a:off x="182" y="2088"/>
              <a:ext cx="910" cy="241"/>
            </a:xfrm>
            <a:prstGeom prst="rect">
              <a:avLst/>
            </a:prstGeom>
            <a:noFill/>
            <a:ln w="9525">
              <a:solidFill>
                <a:srgbClr val="33CC33"/>
              </a:solidFill>
              <a:miter lim="800000"/>
              <a:headEnd/>
              <a:tailEnd/>
            </a:ln>
          </p:spPr>
          <p:txBody>
            <a:bodyPr wrap="squar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sp>
        <p:nvSpPr>
          <p:cNvPr id="35" name="Line 123"/>
          <p:cNvSpPr>
            <a:spLocks noChangeShapeType="1"/>
          </p:cNvSpPr>
          <p:nvPr/>
        </p:nvSpPr>
        <p:spPr bwMode="auto">
          <a:xfrm>
            <a:off x="16006508" y="7154436"/>
            <a:ext cx="0" cy="680755"/>
          </a:xfrm>
          <a:prstGeom prst="line">
            <a:avLst/>
          </a:prstGeom>
          <a:noFill/>
          <a:ln w="9525">
            <a:noFill/>
            <a:round/>
            <a:headEnd/>
            <a:tailEnd/>
          </a:ln>
        </p:spPr>
        <p:txBody>
          <a:bodyPr wrap="none" lIns="192911" tIns="96455" rIns="192911" bIns="96455" anchor="ctr"/>
          <a:lstStyle/>
          <a:p>
            <a:endParaRPr lang="en-US"/>
          </a:p>
        </p:txBody>
      </p:sp>
      <p:graphicFrame>
        <p:nvGraphicFramePr>
          <p:cNvPr id="36" name="Object 4"/>
          <p:cNvGraphicFramePr>
            <a:graphicFrameLocks noChangeAspect="1"/>
          </p:cNvGraphicFramePr>
          <p:nvPr/>
        </p:nvGraphicFramePr>
        <p:xfrm>
          <a:off x="11468100" y="7888288"/>
          <a:ext cx="6915150" cy="1672172"/>
        </p:xfrm>
        <a:graphic>
          <a:graphicData uri="http://schemas.openxmlformats.org/presentationml/2006/ole">
            <mc:AlternateContent xmlns:mc="http://schemas.openxmlformats.org/markup-compatibility/2006">
              <mc:Choice xmlns:v="urn:schemas-microsoft-com:vml" Requires="v">
                <p:oleObj spid="_x0000_s214087" name="Equation" r:id="rId14" imgW="1688760" imgH="393480" progId="Equation.DSMT4">
                  <p:embed/>
                </p:oleObj>
              </mc:Choice>
              <mc:Fallback>
                <p:oleObj name="Equation" r:id="rId14" imgW="1688760" imgH="393480" progId="Equation.DSMT4">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68100" y="7888288"/>
                        <a:ext cx="6915150" cy="167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7" name="AutoShape 9"/>
          <p:cNvSpPr>
            <a:spLocks noChangeArrowheads="1"/>
          </p:cNvSpPr>
          <p:nvPr/>
        </p:nvSpPr>
        <p:spPr bwMode="auto">
          <a:xfrm>
            <a:off x="10422482" y="7857175"/>
            <a:ext cx="10379836" cy="3375643"/>
          </a:xfrm>
          <a:prstGeom prst="roundRect">
            <a:avLst>
              <a:gd name="adj" fmla="val 16667"/>
            </a:avLst>
          </a:prstGeom>
          <a:noFill/>
          <a:ln w="9525">
            <a:solidFill>
              <a:srgbClr val="FF0000"/>
            </a:solidFill>
            <a:round/>
            <a:headEnd/>
            <a:tailEnd/>
          </a:ln>
        </p:spPr>
        <p:txBody>
          <a:bodyPr wrap="none" lIns="192911" tIns="96455" rIns="192911" bIns="96455" anchor="ctr"/>
          <a:lstStyle/>
          <a:p>
            <a:endParaRPr lang="en-US"/>
          </a:p>
        </p:txBody>
      </p:sp>
      <p:graphicFrame>
        <p:nvGraphicFramePr>
          <p:cNvPr id="38" name="Object 20"/>
          <p:cNvGraphicFramePr>
            <a:graphicFrameLocks noChangeAspect="1"/>
          </p:cNvGraphicFramePr>
          <p:nvPr/>
        </p:nvGraphicFramePr>
        <p:xfrm>
          <a:off x="11390313" y="9820275"/>
          <a:ext cx="6992937" cy="1187450"/>
        </p:xfrm>
        <a:graphic>
          <a:graphicData uri="http://schemas.openxmlformats.org/presentationml/2006/ole">
            <mc:AlternateContent xmlns:mc="http://schemas.openxmlformats.org/markup-compatibility/2006">
              <mc:Choice xmlns:v="urn:schemas-microsoft-com:vml" Requires="v">
                <p:oleObj spid="_x0000_s214088" name="Equation" r:id="rId16" imgW="1879560" imgH="279360" progId="Equation.DSMT4">
                  <p:embed/>
                </p:oleObj>
              </mc:Choice>
              <mc:Fallback>
                <p:oleObj name="Equation" r:id="rId16" imgW="1879560" imgH="279360" progId="Equation.DSMT4">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390313" y="9820275"/>
                        <a:ext cx="699293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39" name="TextBox 38"/>
          <p:cNvSpPr txBox="1"/>
          <p:nvPr/>
        </p:nvSpPr>
        <p:spPr>
          <a:xfrm>
            <a:off x="10562758" y="6948864"/>
            <a:ext cx="10163360" cy="769441"/>
          </a:xfrm>
          <a:prstGeom prst="rect">
            <a:avLst/>
          </a:prstGeom>
          <a:noFill/>
        </p:spPr>
        <p:txBody>
          <a:bodyPr wrap="none" rtlCol="0">
            <a:spAutoFit/>
          </a:bodyPr>
          <a:lstStyle/>
          <a:p>
            <a:r>
              <a:rPr lang="en-US" sz="4400" dirty="0">
                <a:solidFill>
                  <a:srgbClr val="FF0000"/>
                </a:solidFill>
              </a:rPr>
              <a:t>Example: leaky integrate-and-fire model</a:t>
            </a:r>
          </a:p>
        </p:txBody>
      </p:sp>
      <p:graphicFrame>
        <p:nvGraphicFramePr>
          <p:cNvPr id="20498" name="Object 18"/>
          <p:cNvGraphicFramePr>
            <a:graphicFrameLocks noChangeAspect="1"/>
          </p:cNvGraphicFramePr>
          <p:nvPr/>
        </p:nvGraphicFramePr>
        <p:xfrm>
          <a:off x="760413" y="4970463"/>
          <a:ext cx="398462" cy="717550"/>
        </p:xfrm>
        <a:graphic>
          <a:graphicData uri="http://schemas.openxmlformats.org/presentationml/2006/ole">
            <mc:AlternateContent xmlns:mc="http://schemas.openxmlformats.org/markup-compatibility/2006">
              <mc:Choice xmlns:v="urn:schemas-microsoft-com:vml" Requires="v">
                <p:oleObj spid="_x0000_s214089" name="Equation" r:id="rId18" imgW="101520" imgH="203040" progId="Equation.DSMT4">
                  <p:embed/>
                </p:oleObj>
              </mc:Choice>
              <mc:Fallback>
                <p:oleObj name="Equation" r:id="rId18" imgW="101520" imgH="20304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0413" y="4970463"/>
                        <a:ext cx="398462"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9"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grpSp>
        <p:nvGrpSpPr>
          <p:cNvPr id="2" name="Group 3"/>
          <p:cNvGrpSpPr>
            <a:grpSpLocks/>
          </p:cNvGrpSpPr>
          <p:nvPr/>
        </p:nvGrpSpPr>
        <p:grpSpPr bwMode="auto">
          <a:xfrm>
            <a:off x="900311" y="2430463"/>
            <a:ext cx="6122115" cy="2565488"/>
            <a:chOff x="2688" y="1056"/>
            <a:chExt cx="2640" cy="1296"/>
          </a:xfrm>
        </p:grpSpPr>
        <p:sp>
          <p:nvSpPr>
            <p:cNvPr id="26679" name="Line 4"/>
            <p:cNvSpPr>
              <a:spLocks noChangeShapeType="1"/>
            </p:cNvSpPr>
            <p:nvPr/>
          </p:nvSpPr>
          <p:spPr bwMode="auto">
            <a:xfrm>
              <a:off x="2688" y="2352"/>
              <a:ext cx="2640" cy="0"/>
            </a:xfrm>
            <a:prstGeom prst="line">
              <a:avLst/>
            </a:prstGeom>
            <a:noFill/>
            <a:ln w="9525">
              <a:solidFill>
                <a:schemeClr val="tx1"/>
              </a:solidFill>
              <a:round/>
              <a:headEnd/>
              <a:tailEnd type="triangle" w="med" len="med"/>
            </a:ln>
          </p:spPr>
          <p:txBody>
            <a:bodyPr wrap="none" anchor="ctr"/>
            <a:lstStyle/>
            <a:p>
              <a:endParaRPr lang="en-US"/>
            </a:p>
          </p:txBody>
        </p:sp>
        <p:sp>
          <p:nvSpPr>
            <p:cNvPr id="26680" name="Line 5"/>
            <p:cNvSpPr>
              <a:spLocks noChangeShapeType="1"/>
            </p:cNvSpPr>
            <p:nvPr/>
          </p:nvSpPr>
          <p:spPr bwMode="auto">
            <a:xfrm flipV="1">
              <a:off x="2688" y="1056"/>
              <a:ext cx="0" cy="1296"/>
            </a:xfrm>
            <a:prstGeom prst="line">
              <a:avLst/>
            </a:prstGeom>
            <a:noFill/>
            <a:ln w="9525">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2688" y="1296"/>
              <a:ext cx="2570" cy="336"/>
              <a:chOff x="2688" y="1296"/>
              <a:chExt cx="2570" cy="336"/>
            </a:xfrm>
          </p:grpSpPr>
          <p:graphicFrame>
            <p:nvGraphicFramePr>
              <p:cNvPr id="26638" name="Object 7"/>
              <p:cNvGraphicFramePr>
                <a:graphicFrameLocks noChangeAspect="1"/>
              </p:cNvGraphicFramePr>
              <p:nvPr/>
            </p:nvGraphicFramePr>
            <p:xfrm>
              <a:off x="4992" y="1296"/>
              <a:ext cx="266" cy="336"/>
            </p:xfrm>
            <a:graphic>
              <a:graphicData uri="http://schemas.openxmlformats.org/presentationml/2006/ole">
                <mc:AlternateContent xmlns:mc="http://schemas.openxmlformats.org/markup-compatibility/2006">
                  <mc:Choice xmlns:v="urn:schemas-microsoft-com:vml" Requires="v">
                    <p:oleObj spid="_x0000_s215154" name="Equation" r:id="rId4" imgW="139680" imgH="177480" progId="Equation.3">
                      <p:embed/>
                    </p:oleObj>
                  </mc:Choice>
                  <mc:Fallback>
                    <p:oleObj name="Equation" r:id="rId4" imgW="139680" imgH="1774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1296"/>
                            <a:ext cx="26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82" name="Line 8"/>
              <p:cNvSpPr>
                <a:spLocks noChangeShapeType="1"/>
              </p:cNvSpPr>
              <p:nvPr/>
            </p:nvSpPr>
            <p:spPr bwMode="auto">
              <a:xfrm>
                <a:off x="2688" y="1440"/>
                <a:ext cx="2208" cy="0"/>
              </a:xfrm>
              <a:prstGeom prst="line">
                <a:avLst/>
              </a:prstGeom>
              <a:noFill/>
              <a:ln w="28575">
                <a:solidFill>
                  <a:schemeClr val="tx1"/>
                </a:solidFill>
                <a:prstDash val="dash"/>
                <a:round/>
                <a:headEnd/>
                <a:tailEnd/>
              </a:ln>
            </p:spPr>
            <p:txBody>
              <a:bodyPr wrap="none" anchor="ctr"/>
              <a:lstStyle/>
              <a:p>
                <a:endParaRPr lang="en-US"/>
              </a:p>
            </p:txBody>
          </p:sp>
        </p:grpSp>
      </p:grpSp>
      <p:sp>
        <p:nvSpPr>
          <p:cNvPr id="26641" name="Text Box 9"/>
          <p:cNvSpPr txBox="1">
            <a:spLocks noChangeArrowheads="1"/>
          </p:cNvSpPr>
          <p:nvPr/>
        </p:nvSpPr>
        <p:spPr bwMode="auto">
          <a:xfrm>
            <a:off x="1800622" y="1485283"/>
            <a:ext cx="3935432" cy="779569"/>
          </a:xfrm>
          <a:prstGeom prst="rect">
            <a:avLst/>
          </a:prstGeom>
          <a:noFill/>
          <a:ln w="9525">
            <a:noFill/>
            <a:miter lim="800000"/>
            <a:headEnd/>
            <a:tailEnd/>
          </a:ln>
        </p:spPr>
        <p:txBody>
          <a:bodyPr wrap="none" lIns="192911" tIns="96455" rIns="192911" bIns="96455">
            <a:spAutoFit/>
          </a:bodyPr>
          <a:lstStyle/>
          <a:p>
            <a:r>
              <a:rPr lang="en-US" sz="3800" dirty="0"/>
              <a:t> escape process</a:t>
            </a:r>
          </a:p>
        </p:txBody>
      </p:sp>
      <p:sp>
        <p:nvSpPr>
          <p:cNvPr id="26644" name="Freeform 30"/>
          <p:cNvSpPr>
            <a:spLocks/>
          </p:cNvSpPr>
          <p:nvPr/>
        </p:nvSpPr>
        <p:spPr bwMode="auto">
          <a:xfrm>
            <a:off x="900311" y="2970565"/>
            <a:ext cx="4681617" cy="2025386"/>
          </a:xfrm>
          <a:custGeom>
            <a:avLst/>
            <a:gdLst>
              <a:gd name="T0" fmla="*/ 0 w 1248"/>
              <a:gd name="T1" fmla="*/ 2147483647 h 720"/>
              <a:gd name="T2" fmla="*/ 2147483647 w 1248"/>
              <a:gd name="T3" fmla="*/ 2147483647 h 720"/>
              <a:gd name="T4" fmla="*/ 2147483647 w 1248"/>
              <a:gd name="T5" fmla="*/ 2147483647 h 720"/>
              <a:gd name="T6" fmla="*/ 2147483647 w 1248"/>
              <a:gd name="T7" fmla="*/ 0 h 720"/>
              <a:gd name="T8" fmla="*/ 0 60000 65536"/>
              <a:gd name="T9" fmla="*/ 0 60000 65536"/>
              <a:gd name="T10" fmla="*/ 0 60000 65536"/>
              <a:gd name="T11" fmla="*/ 0 60000 65536"/>
              <a:gd name="T12" fmla="*/ 0 w 1248"/>
              <a:gd name="T13" fmla="*/ 0 h 720"/>
              <a:gd name="T14" fmla="*/ 1248 w 1248"/>
              <a:gd name="T15" fmla="*/ 720 h 720"/>
            </a:gdLst>
            <a:ahLst/>
            <a:cxnLst>
              <a:cxn ang="T8">
                <a:pos x="T0" y="T1"/>
              </a:cxn>
              <a:cxn ang="T9">
                <a:pos x="T2" y="T3"/>
              </a:cxn>
              <a:cxn ang="T10">
                <a:pos x="T4" y="T5"/>
              </a:cxn>
              <a:cxn ang="T11">
                <a:pos x="T6" y="T7"/>
              </a:cxn>
            </a:cxnLst>
            <a:rect l="T12" t="T13" r="T14" b="T15"/>
            <a:pathLst>
              <a:path w="1248" h="720">
                <a:moveTo>
                  <a:pt x="0" y="720"/>
                </a:moveTo>
                <a:cubicBezTo>
                  <a:pt x="72" y="596"/>
                  <a:pt x="144" y="472"/>
                  <a:pt x="288" y="384"/>
                </a:cubicBezTo>
                <a:cubicBezTo>
                  <a:pt x="432" y="296"/>
                  <a:pt x="704" y="256"/>
                  <a:pt x="864" y="192"/>
                </a:cubicBezTo>
                <a:cubicBezTo>
                  <a:pt x="1024" y="128"/>
                  <a:pt x="1136" y="64"/>
                  <a:pt x="1248" y="0"/>
                </a:cubicBezTo>
              </a:path>
            </a:pathLst>
          </a:custGeom>
          <a:noFill/>
          <a:ln w="28575">
            <a:solidFill>
              <a:srgbClr val="FF0000"/>
            </a:solidFill>
            <a:round/>
            <a:headEnd/>
            <a:tailEnd/>
          </a:ln>
        </p:spPr>
        <p:txBody>
          <a:bodyPr wrap="none" lIns="192911" tIns="96455" rIns="192911" bIns="96455" anchor="ctr"/>
          <a:lstStyle/>
          <a:p>
            <a:endParaRPr lang="en-US"/>
          </a:p>
        </p:txBody>
      </p:sp>
      <p:sp>
        <p:nvSpPr>
          <p:cNvPr id="26645" name="Text Box 33"/>
          <p:cNvSpPr txBox="1">
            <a:spLocks noChangeArrowheads="1"/>
          </p:cNvSpPr>
          <p:nvPr/>
        </p:nvSpPr>
        <p:spPr bwMode="auto">
          <a:xfrm>
            <a:off x="3383669" y="3448782"/>
            <a:ext cx="1370628" cy="979624"/>
          </a:xfrm>
          <a:prstGeom prst="rect">
            <a:avLst/>
          </a:prstGeom>
          <a:noFill/>
          <a:ln w="9525">
            <a:noFill/>
            <a:miter lim="800000"/>
            <a:headEnd/>
            <a:tailEnd/>
          </a:ln>
        </p:spPr>
        <p:txBody>
          <a:bodyPr wrap="none" lIns="192911" tIns="96455" rIns="192911" bIns="96455">
            <a:spAutoFit/>
          </a:bodyPr>
          <a:lstStyle/>
          <a:p>
            <a:r>
              <a:rPr lang="en-US" sz="5100" dirty="0">
                <a:solidFill>
                  <a:srgbClr val="FF0000"/>
                </a:solidFill>
              </a:rPr>
              <a:t>u(t)</a:t>
            </a:r>
            <a:endParaRPr lang="en-US" sz="5100" dirty="0"/>
          </a:p>
        </p:txBody>
      </p:sp>
      <p:sp>
        <p:nvSpPr>
          <p:cNvPr id="348197" name="Line 37"/>
          <p:cNvSpPr>
            <a:spLocks noChangeShapeType="1"/>
          </p:cNvSpPr>
          <p:nvPr/>
        </p:nvSpPr>
        <p:spPr bwMode="auto">
          <a:xfrm flipV="1">
            <a:off x="3241119" y="2700514"/>
            <a:ext cx="0" cy="405077"/>
          </a:xfrm>
          <a:prstGeom prst="line">
            <a:avLst/>
          </a:prstGeom>
          <a:noFill/>
          <a:ln w="28575">
            <a:solidFill>
              <a:srgbClr val="006600"/>
            </a:solidFill>
            <a:round/>
            <a:headEnd/>
            <a:tailEnd type="triangle" w="med" len="med"/>
          </a:ln>
        </p:spPr>
        <p:txBody>
          <a:bodyPr wrap="none" lIns="192911" tIns="96455" rIns="192911" bIns="96455" anchor="ctr"/>
          <a:lstStyle/>
          <a:p>
            <a:endParaRPr lang="en-US"/>
          </a:p>
        </p:txBody>
      </p:sp>
      <p:graphicFrame>
        <p:nvGraphicFramePr>
          <p:cNvPr id="348207" name="Object 47"/>
          <p:cNvGraphicFramePr>
            <a:graphicFrameLocks noChangeAspect="1"/>
          </p:cNvGraphicFramePr>
          <p:nvPr/>
        </p:nvGraphicFramePr>
        <p:xfrm>
          <a:off x="15023940" y="4039972"/>
          <a:ext cx="4456539" cy="2219484"/>
        </p:xfrm>
        <a:graphic>
          <a:graphicData uri="http://schemas.openxmlformats.org/presentationml/2006/ole">
            <mc:AlternateContent xmlns:mc="http://schemas.openxmlformats.org/markup-compatibility/2006">
              <mc:Choice xmlns:v="urn:schemas-microsoft-com:vml" Requires="v">
                <p:oleObj spid="_x0000_s215155" name="Equation" r:id="rId6" imgW="876240" imgH="520560" progId="Equation.3">
                  <p:embed/>
                </p:oleObj>
              </mc:Choice>
              <mc:Fallback>
                <p:oleObj name="Equation" r:id="rId6" imgW="876240" imgH="520560" progId="Equation.3">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23940" y="4039972"/>
                        <a:ext cx="4456539" cy="2219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53"/>
          <p:cNvGrpSpPr>
            <a:grpSpLocks/>
          </p:cNvGrpSpPr>
          <p:nvPr/>
        </p:nvGrpSpPr>
        <p:grpSpPr bwMode="auto">
          <a:xfrm>
            <a:off x="11313908" y="4481618"/>
            <a:ext cx="3031047" cy="1142092"/>
            <a:chOff x="432" y="2917"/>
            <a:chExt cx="808" cy="406"/>
          </a:xfrm>
        </p:grpSpPr>
        <p:grpSp>
          <p:nvGrpSpPr>
            <p:cNvPr id="5" name="Group 54"/>
            <p:cNvGrpSpPr>
              <a:grpSpLocks/>
            </p:cNvGrpSpPr>
            <p:nvPr/>
          </p:nvGrpSpPr>
          <p:grpSpPr bwMode="auto">
            <a:xfrm>
              <a:off x="432" y="2917"/>
              <a:ext cx="480" cy="406"/>
              <a:chOff x="2369" y="3445"/>
              <a:chExt cx="566" cy="402"/>
            </a:xfrm>
          </p:grpSpPr>
          <p:graphicFrame>
            <p:nvGraphicFramePr>
              <p:cNvPr id="26637" name="Object 55"/>
              <p:cNvGraphicFramePr>
                <a:graphicFrameLocks noChangeAspect="1"/>
              </p:cNvGraphicFramePr>
              <p:nvPr/>
            </p:nvGraphicFramePr>
            <p:xfrm>
              <a:off x="2369" y="3445"/>
              <a:ext cx="566" cy="402"/>
            </p:xfrm>
            <a:graphic>
              <a:graphicData uri="http://schemas.openxmlformats.org/presentationml/2006/ole">
                <mc:AlternateContent xmlns:mc="http://schemas.openxmlformats.org/markup-compatibility/2006">
                  <mc:Choice xmlns:v="urn:schemas-microsoft-com:vml" Requires="v">
                    <p:oleObj spid="_x0000_s215156" name="Equation" r:id="rId8" imgW="380880" imgH="241200" progId="Equation.3">
                      <p:embed/>
                    </p:oleObj>
                  </mc:Choice>
                  <mc:Fallback>
                    <p:oleObj name="Equation" r:id="rId8" imgW="380880" imgH="241200" progId="Equation.3">
                      <p:embed/>
                      <p:pic>
                        <p:nvPicPr>
                          <p:cNvPr id="0"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9" y="3445"/>
                            <a:ext cx="566"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78" name="Line 56"/>
              <p:cNvSpPr>
                <a:spLocks noChangeShapeType="1"/>
              </p:cNvSpPr>
              <p:nvPr/>
            </p:nvSpPr>
            <p:spPr bwMode="auto">
              <a:xfrm>
                <a:off x="2688" y="3552"/>
                <a:ext cx="0" cy="240"/>
              </a:xfrm>
              <a:prstGeom prst="line">
                <a:avLst/>
              </a:prstGeom>
              <a:noFill/>
              <a:ln w="9525">
                <a:noFill/>
                <a:round/>
                <a:headEnd/>
                <a:tailEnd/>
              </a:ln>
            </p:spPr>
            <p:txBody>
              <a:bodyPr wrap="none" anchor="ctr"/>
              <a:lstStyle/>
              <a:p>
                <a:endParaRPr lang="en-US"/>
              </a:p>
            </p:txBody>
          </p:sp>
        </p:grpSp>
        <p:graphicFrame>
          <p:nvGraphicFramePr>
            <p:cNvPr id="26636" name="Object 57"/>
            <p:cNvGraphicFramePr>
              <a:graphicFrameLocks noChangeAspect="1"/>
            </p:cNvGraphicFramePr>
            <p:nvPr/>
          </p:nvGraphicFramePr>
          <p:xfrm>
            <a:off x="1008" y="3072"/>
            <a:ext cx="232" cy="185"/>
          </p:xfrm>
          <a:graphic>
            <a:graphicData uri="http://schemas.openxmlformats.org/presentationml/2006/ole">
              <mc:AlternateContent xmlns:mc="http://schemas.openxmlformats.org/markup-compatibility/2006">
                <mc:Choice xmlns:v="urn:schemas-microsoft-com:vml" Requires="v">
                  <p:oleObj spid="_x0000_s215157" name="Equation" r:id="rId10" imgW="126720" imgH="101520" progId="Equation.3">
                    <p:embed/>
                  </p:oleObj>
                </mc:Choice>
                <mc:Fallback>
                  <p:oleObj name="Equation" r:id="rId10" imgW="126720" imgH="101520" progId="Equation.3">
                    <p:embed/>
                    <p:pic>
                      <p:nvPicPr>
                        <p:cNvPr id="0" name="Object 5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8" y="3072"/>
                          <a:ext cx="232" cy="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8218" name="Text Box 58"/>
          <p:cNvSpPr txBox="1">
            <a:spLocks noChangeArrowheads="1"/>
          </p:cNvSpPr>
          <p:nvPr/>
        </p:nvSpPr>
        <p:spPr bwMode="auto">
          <a:xfrm>
            <a:off x="12529329" y="1345084"/>
            <a:ext cx="4017186" cy="779569"/>
          </a:xfrm>
          <a:prstGeom prst="rect">
            <a:avLst/>
          </a:prstGeom>
          <a:noFill/>
          <a:ln w="9525">
            <a:solidFill>
              <a:srgbClr val="FF0000"/>
            </a:solidFill>
            <a:miter lim="800000"/>
            <a:headEnd/>
            <a:tailEnd/>
          </a:ln>
        </p:spPr>
        <p:txBody>
          <a:bodyPr wrap="none" lIns="192911" tIns="96455" rIns="192911" bIns="96455">
            <a:spAutoFit/>
          </a:bodyPr>
          <a:lstStyle/>
          <a:p>
            <a:r>
              <a:rPr lang="en-US" sz="3800" dirty="0">
                <a:solidFill>
                  <a:srgbClr val="FF0000"/>
                </a:solidFill>
              </a:rPr>
              <a:t>Survivor function</a:t>
            </a:r>
            <a:endParaRPr lang="en-US" sz="3800" dirty="0"/>
          </a:p>
        </p:txBody>
      </p:sp>
      <p:graphicFrame>
        <p:nvGraphicFramePr>
          <p:cNvPr id="26627" name="Object 59"/>
          <p:cNvGraphicFramePr>
            <a:graphicFrameLocks noChangeAspect="1"/>
          </p:cNvGraphicFramePr>
          <p:nvPr/>
        </p:nvGraphicFramePr>
        <p:xfrm>
          <a:off x="540186" y="4995951"/>
          <a:ext cx="870301" cy="936742"/>
        </p:xfrm>
        <a:graphic>
          <a:graphicData uri="http://schemas.openxmlformats.org/presentationml/2006/ole">
            <mc:AlternateContent xmlns:mc="http://schemas.openxmlformats.org/markup-compatibility/2006">
              <mc:Choice xmlns:v="urn:schemas-microsoft-com:vml" Requires="v">
                <p:oleObj spid="_x0000_s215158" name="Equation" r:id="rId12" imgW="139680" imgH="203040" progId="Equation.3">
                  <p:embed/>
                </p:oleObj>
              </mc:Choice>
              <mc:Fallback>
                <p:oleObj name="Equation" r:id="rId12" imgW="139680" imgH="203040" progId="Equation.3">
                  <p:embed/>
                  <p:pic>
                    <p:nvPicPr>
                      <p:cNvPr id="0" name="Object 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0186" y="4995951"/>
                        <a:ext cx="870301" cy="9367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22" name="Text Box 62"/>
          <p:cNvSpPr txBox="1">
            <a:spLocks noChangeArrowheads="1"/>
          </p:cNvSpPr>
          <p:nvPr/>
        </p:nvSpPr>
        <p:spPr bwMode="auto">
          <a:xfrm>
            <a:off x="2880995" y="4860925"/>
            <a:ext cx="570730" cy="979624"/>
          </a:xfrm>
          <a:prstGeom prst="rect">
            <a:avLst/>
          </a:prstGeom>
          <a:noFill/>
          <a:ln w="9525">
            <a:noFill/>
            <a:miter lim="800000"/>
            <a:headEnd/>
            <a:tailEnd/>
          </a:ln>
        </p:spPr>
        <p:txBody>
          <a:bodyPr wrap="none" lIns="192911" tIns="96455" rIns="192911" bIns="96455">
            <a:spAutoFit/>
          </a:bodyPr>
          <a:lstStyle/>
          <a:p>
            <a:r>
              <a:rPr lang="en-US" sz="5100" dirty="0">
                <a:solidFill>
                  <a:srgbClr val="006600"/>
                </a:solidFill>
              </a:rPr>
              <a:t>t</a:t>
            </a:r>
            <a:endParaRPr lang="en-US" sz="3800" dirty="0"/>
          </a:p>
        </p:txBody>
      </p:sp>
      <p:grpSp>
        <p:nvGrpSpPr>
          <p:cNvPr id="6" name="Group 63"/>
          <p:cNvGrpSpPr>
            <a:grpSpLocks/>
          </p:cNvGrpSpPr>
          <p:nvPr/>
        </p:nvGrpSpPr>
        <p:grpSpPr bwMode="auto">
          <a:xfrm>
            <a:off x="14510012" y="5795302"/>
            <a:ext cx="4681617" cy="1150530"/>
            <a:chOff x="672" y="3792"/>
            <a:chExt cx="1248" cy="409"/>
          </a:xfrm>
        </p:grpSpPr>
        <p:sp>
          <p:nvSpPr>
            <p:cNvPr id="26674" name="Freeform 64"/>
            <p:cNvSpPr>
              <a:spLocks/>
            </p:cNvSpPr>
            <p:nvPr/>
          </p:nvSpPr>
          <p:spPr bwMode="auto">
            <a:xfrm>
              <a:off x="672" y="3792"/>
              <a:ext cx="624" cy="192"/>
            </a:xfrm>
            <a:custGeom>
              <a:avLst/>
              <a:gdLst>
                <a:gd name="T0" fmla="*/ 0 w 720"/>
                <a:gd name="T1" fmla="*/ 0 h 288"/>
                <a:gd name="T2" fmla="*/ 20 w 720"/>
                <a:gd name="T3" fmla="*/ 13 h 288"/>
                <a:gd name="T4" fmla="*/ 101 w 720"/>
                <a:gd name="T5" fmla="*/ 13 h 288"/>
                <a:gd name="T6" fmla="*/ 264 w 720"/>
                <a:gd name="T7" fmla="*/ 13 h 288"/>
                <a:gd name="T8" fmla="*/ 305 w 720"/>
                <a:gd name="T9" fmla="*/ 25 h 288"/>
                <a:gd name="T10" fmla="*/ 0 60000 65536"/>
                <a:gd name="T11" fmla="*/ 0 60000 65536"/>
                <a:gd name="T12" fmla="*/ 0 60000 65536"/>
                <a:gd name="T13" fmla="*/ 0 60000 65536"/>
                <a:gd name="T14" fmla="*/ 0 60000 65536"/>
                <a:gd name="T15" fmla="*/ 0 w 720"/>
                <a:gd name="T16" fmla="*/ 0 h 288"/>
                <a:gd name="T17" fmla="*/ 720 w 720"/>
                <a:gd name="T18" fmla="*/ 288 h 288"/>
              </a:gdLst>
              <a:ahLst/>
              <a:cxnLst>
                <a:cxn ang="T10">
                  <a:pos x="T0" y="T1"/>
                </a:cxn>
                <a:cxn ang="T11">
                  <a:pos x="T2" y="T3"/>
                </a:cxn>
                <a:cxn ang="T12">
                  <a:pos x="T4" y="T5"/>
                </a:cxn>
                <a:cxn ang="T13">
                  <a:pos x="T6" y="T7"/>
                </a:cxn>
                <a:cxn ang="T14">
                  <a:pos x="T8" y="T9"/>
                </a:cxn>
              </a:cxnLst>
              <a:rect l="T15" t="T16" r="T17" b="T18"/>
              <a:pathLst>
                <a:path w="720" h="288">
                  <a:moveTo>
                    <a:pt x="0" y="0"/>
                  </a:moveTo>
                  <a:cubicBezTo>
                    <a:pt x="4" y="60"/>
                    <a:pt x="8" y="120"/>
                    <a:pt x="48" y="144"/>
                  </a:cubicBezTo>
                  <a:cubicBezTo>
                    <a:pt x="88" y="168"/>
                    <a:pt x="144" y="144"/>
                    <a:pt x="240" y="144"/>
                  </a:cubicBezTo>
                  <a:cubicBezTo>
                    <a:pt x="336" y="144"/>
                    <a:pt x="544" y="120"/>
                    <a:pt x="624" y="144"/>
                  </a:cubicBezTo>
                  <a:cubicBezTo>
                    <a:pt x="704" y="168"/>
                    <a:pt x="712" y="228"/>
                    <a:pt x="720" y="288"/>
                  </a:cubicBezTo>
                </a:path>
              </a:pathLst>
            </a:custGeom>
            <a:noFill/>
            <a:ln w="28575">
              <a:solidFill>
                <a:srgbClr val="FF0000"/>
              </a:solidFill>
              <a:round/>
              <a:headEnd/>
              <a:tailEnd/>
            </a:ln>
          </p:spPr>
          <p:txBody>
            <a:bodyPr wrap="none" anchor="ctr"/>
            <a:lstStyle/>
            <a:p>
              <a:endParaRPr lang="en-US"/>
            </a:p>
          </p:txBody>
        </p:sp>
        <p:sp>
          <p:nvSpPr>
            <p:cNvPr id="26675" name="Freeform 65"/>
            <p:cNvSpPr>
              <a:spLocks/>
            </p:cNvSpPr>
            <p:nvPr/>
          </p:nvSpPr>
          <p:spPr bwMode="auto">
            <a:xfrm>
              <a:off x="1296" y="3792"/>
              <a:ext cx="624" cy="192"/>
            </a:xfrm>
            <a:custGeom>
              <a:avLst/>
              <a:gdLst>
                <a:gd name="T0" fmla="*/ 0 w 672"/>
                <a:gd name="T1" fmla="*/ 12 h 336"/>
                <a:gd name="T2" fmla="*/ 62 w 672"/>
                <a:gd name="T3" fmla="*/ 5 h 336"/>
                <a:gd name="T4" fmla="*/ 123 w 672"/>
                <a:gd name="T5" fmla="*/ 5 h 336"/>
                <a:gd name="T6" fmla="*/ 369 w 672"/>
                <a:gd name="T7" fmla="*/ 5 h 336"/>
                <a:gd name="T8" fmla="*/ 431 w 672"/>
                <a:gd name="T9" fmla="*/ 0 h 336"/>
                <a:gd name="T10" fmla="*/ 0 60000 65536"/>
                <a:gd name="T11" fmla="*/ 0 60000 65536"/>
                <a:gd name="T12" fmla="*/ 0 60000 65536"/>
                <a:gd name="T13" fmla="*/ 0 60000 65536"/>
                <a:gd name="T14" fmla="*/ 0 60000 65536"/>
                <a:gd name="T15" fmla="*/ 0 w 672"/>
                <a:gd name="T16" fmla="*/ 0 h 336"/>
                <a:gd name="T17" fmla="*/ 672 w 672"/>
                <a:gd name="T18" fmla="*/ 336 h 336"/>
              </a:gdLst>
              <a:ahLst/>
              <a:cxnLst>
                <a:cxn ang="T10">
                  <a:pos x="T0" y="T1"/>
                </a:cxn>
                <a:cxn ang="T11">
                  <a:pos x="T2" y="T3"/>
                </a:cxn>
                <a:cxn ang="T12">
                  <a:pos x="T4" y="T5"/>
                </a:cxn>
                <a:cxn ang="T13">
                  <a:pos x="T6" y="T7"/>
                </a:cxn>
                <a:cxn ang="T14">
                  <a:pos x="T8" y="T9"/>
                </a:cxn>
              </a:cxnLst>
              <a:rect l="T15" t="T16" r="T17" b="T18"/>
              <a:pathLst>
                <a:path w="672" h="336">
                  <a:moveTo>
                    <a:pt x="0" y="336"/>
                  </a:moveTo>
                  <a:cubicBezTo>
                    <a:pt x="32" y="256"/>
                    <a:pt x="64" y="176"/>
                    <a:pt x="96" y="144"/>
                  </a:cubicBezTo>
                  <a:cubicBezTo>
                    <a:pt x="128" y="112"/>
                    <a:pt x="112" y="144"/>
                    <a:pt x="192" y="144"/>
                  </a:cubicBezTo>
                  <a:cubicBezTo>
                    <a:pt x="272" y="144"/>
                    <a:pt x="496" y="168"/>
                    <a:pt x="576" y="144"/>
                  </a:cubicBezTo>
                  <a:cubicBezTo>
                    <a:pt x="656" y="120"/>
                    <a:pt x="664" y="60"/>
                    <a:pt x="672" y="0"/>
                  </a:cubicBezTo>
                </a:path>
              </a:pathLst>
            </a:custGeom>
            <a:noFill/>
            <a:ln w="28575">
              <a:solidFill>
                <a:srgbClr val="FF0000"/>
              </a:solidFill>
              <a:round/>
              <a:headEnd/>
              <a:tailEnd/>
            </a:ln>
          </p:spPr>
          <p:txBody>
            <a:bodyPr wrap="none" anchor="ctr"/>
            <a:lstStyle/>
            <a:p>
              <a:endParaRPr lang="en-US"/>
            </a:p>
          </p:txBody>
        </p:sp>
        <p:sp>
          <p:nvSpPr>
            <p:cNvPr id="26676" name="Text Box 66"/>
            <p:cNvSpPr txBox="1">
              <a:spLocks noChangeArrowheads="1"/>
            </p:cNvSpPr>
            <p:nvPr/>
          </p:nvSpPr>
          <p:spPr bwMode="auto">
            <a:xfrm>
              <a:off x="758" y="3960"/>
              <a:ext cx="49" cy="241"/>
            </a:xfrm>
            <a:prstGeom prst="rect">
              <a:avLst/>
            </a:prstGeom>
            <a:noFill/>
            <a:ln w="9525">
              <a:noFill/>
              <a:miter lim="800000"/>
              <a:headEnd/>
              <a:tailEnd/>
            </a:ln>
          </p:spPr>
          <p:txBody>
            <a:bodyPr wrap="none">
              <a:spAutoFit/>
            </a:bodyPr>
            <a:lstStyle/>
            <a:p>
              <a:endParaRPr lang="fr-FR" sz="3800" dirty="0">
                <a:solidFill>
                  <a:srgbClr val="FF0000"/>
                </a:solidFill>
              </a:endParaRPr>
            </a:p>
          </p:txBody>
        </p:sp>
      </p:grpSp>
      <p:grpSp>
        <p:nvGrpSpPr>
          <p:cNvPr id="7" name="Group 70"/>
          <p:cNvGrpSpPr>
            <a:grpSpLocks/>
          </p:cNvGrpSpPr>
          <p:nvPr/>
        </p:nvGrpSpPr>
        <p:grpSpPr bwMode="auto">
          <a:xfrm>
            <a:off x="1980684" y="3105592"/>
            <a:ext cx="1260435" cy="762333"/>
            <a:chOff x="528" y="1104"/>
            <a:chExt cx="336" cy="271"/>
          </a:xfrm>
        </p:grpSpPr>
        <p:sp>
          <p:nvSpPr>
            <p:cNvPr id="26673" name="Line 71"/>
            <p:cNvSpPr>
              <a:spLocks noChangeShapeType="1"/>
            </p:cNvSpPr>
            <p:nvPr/>
          </p:nvSpPr>
          <p:spPr bwMode="auto">
            <a:xfrm>
              <a:off x="864" y="1104"/>
              <a:ext cx="0" cy="240"/>
            </a:xfrm>
            <a:prstGeom prst="line">
              <a:avLst/>
            </a:prstGeom>
            <a:noFill/>
            <a:ln w="19050">
              <a:solidFill>
                <a:schemeClr val="tx1"/>
              </a:solidFill>
              <a:round/>
              <a:headEnd type="triangle" w="med" len="med"/>
              <a:tailEnd type="triangle" w="med" len="med"/>
            </a:ln>
          </p:spPr>
          <p:txBody>
            <a:bodyPr wrap="none" anchor="ctr"/>
            <a:lstStyle/>
            <a:p>
              <a:endParaRPr lang="en-US"/>
            </a:p>
          </p:txBody>
        </p:sp>
        <p:graphicFrame>
          <p:nvGraphicFramePr>
            <p:cNvPr id="26635" name="Object 72"/>
            <p:cNvGraphicFramePr>
              <a:graphicFrameLocks noChangeAspect="1"/>
            </p:cNvGraphicFramePr>
            <p:nvPr/>
          </p:nvGraphicFramePr>
          <p:xfrm>
            <a:off x="528" y="1152"/>
            <a:ext cx="336" cy="223"/>
          </p:xfrm>
          <a:graphic>
            <a:graphicData uri="http://schemas.openxmlformats.org/presentationml/2006/ole">
              <mc:AlternateContent xmlns:mc="http://schemas.openxmlformats.org/markup-compatibility/2006">
                <mc:Choice xmlns:v="urn:schemas-microsoft-com:vml" Requires="v">
                  <p:oleObj spid="_x0000_s215159" name="Equation" r:id="rId14" imgW="304560" imgH="203040" progId="Equation.3">
                    <p:embed/>
                  </p:oleObj>
                </mc:Choice>
                <mc:Fallback>
                  <p:oleObj name="Equation" r:id="rId14" imgW="304560" imgH="203040" progId="Equation.3">
                    <p:embed/>
                    <p:pic>
                      <p:nvPicPr>
                        <p:cNvPr id="0" name="Object 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8" y="1152"/>
                          <a:ext cx="33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73"/>
          <p:cNvGrpSpPr>
            <a:grpSpLocks/>
          </p:cNvGrpSpPr>
          <p:nvPr/>
        </p:nvGrpSpPr>
        <p:grpSpPr bwMode="auto">
          <a:xfrm>
            <a:off x="682736" y="5873619"/>
            <a:ext cx="5525660" cy="1549983"/>
            <a:chOff x="182" y="2088"/>
            <a:chExt cx="1473" cy="551"/>
          </a:xfrm>
        </p:grpSpPr>
        <p:graphicFrame>
          <p:nvGraphicFramePr>
            <p:cNvPr id="26634" name="Object 74"/>
            <p:cNvGraphicFramePr>
              <a:graphicFrameLocks noChangeAspect="1"/>
            </p:cNvGraphicFramePr>
            <p:nvPr/>
          </p:nvGraphicFramePr>
          <p:xfrm>
            <a:off x="224" y="2320"/>
            <a:ext cx="1431" cy="319"/>
          </p:xfrm>
          <a:graphic>
            <a:graphicData uri="http://schemas.openxmlformats.org/presentationml/2006/ole">
              <mc:AlternateContent xmlns:mc="http://schemas.openxmlformats.org/markup-compatibility/2006">
                <mc:Choice xmlns:v="urn:schemas-microsoft-com:vml" Requires="v">
                  <p:oleObj spid="_x0000_s215160" name="Equation" r:id="rId16" imgW="1307880" imgH="253800" progId="Equation.DSMT4">
                    <p:embed/>
                  </p:oleObj>
                </mc:Choice>
                <mc:Fallback>
                  <p:oleObj name="Equation" r:id="rId16" imgW="1307880" imgH="253800" progId="Equation.DSMT4">
                    <p:embed/>
                    <p:pic>
                      <p:nvPicPr>
                        <p:cNvPr id="0" name="Object 7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4" y="2320"/>
                          <a:ext cx="1431" cy="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72" name="Text Box 75"/>
            <p:cNvSpPr txBox="1">
              <a:spLocks noChangeArrowheads="1"/>
            </p:cNvSpPr>
            <p:nvPr/>
          </p:nvSpPr>
          <p:spPr bwMode="auto">
            <a:xfrm>
              <a:off x="182" y="2088"/>
              <a:ext cx="727" cy="241"/>
            </a:xfrm>
            <a:prstGeom prst="rect">
              <a:avLst/>
            </a:prstGeom>
            <a:noFill/>
            <a:ln w="9525">
              <a:solidFill>
                <a:srgbClr val="33CC33"/>
              </a:solidFill>
              <a:miter lim="800000"/>
              <a:headEnd/>
              <a:tailEnd/>
            </a:ln>
          </p:spPr>
          <p:txBody>
            <a:bodyPr wrap="none">
              <a:spAutoFit/>
            </a:bodyPr>
            <a:lstStyle/>
            <a:p>
              <a:r>
                <a:rPr lang="en-US" sz="3800" dirty="0">
                  <a:solidFill>
                    <a:srgbClr val="006600"/>
                  </a:solidFill>
                </a:rPr>
                <a:t>escape</a:t>
              </a:r>
              <a:r>
                <a:rPr lang="en-US" sz="3800" dirty="0"/>
                <a:t> </a:t>
              </a:r>
              <a:r>
                <a:rPr lang="en-US" sz="3800" dirty="0">
                  <a:solidFill>
                    <a:srgbClr val="006600"/>
                  </a:solidFill>
                </a:rPr>
                <a:t>rate</a:t>
              </a:r>
              <a:endParaRPr lang="en-US" sz="3800" dirty="0"/>
            </a:p>
          </p:txBody>
        </p:sp>
      </p:grpSp>
      <p:graphicFrame>
        <p:nvGraphicFramePr>
          <p:cNvPr id="348254" name="Object 94"/>
          <p:cNvGraphicFramePr>
            <a:graphicFrameLocks noChangeAspect="1"/>
          </p:cNvGraphicFramePr>
          <p:nvPr/>
        </p:nvGraphicFramePr>
        <p:xfrm>
          <a:off x="13861040" y="6661721"/>
          <a:ext cx="7491336" cy="2219484"/>
        </p:xfrm>
        <a:graphic>
          <a:graphicData uri="http://schemas.openxmlformats.org/presentationml/2006/ole">
            <mc:AlternateContent xmlns:mc="http://schemas.openxmlformats.org/markup-compatibility/2006">
              <mc:Choice xmlns:v="urn:schemas-microsoft-com:vml" Requires="v">
                <p:oleObj spid="_x0000_s215161" name="Equation" r:id="rId18" imgW="1473120" imgH="520560" progId="Equation.3">
                  <p:embed/>
                </p:oleObj>
              </mc:Choice>
              <mc:Fallback>
                <p:oleObj name="Equation" r:id="rId18" imgW="1473120" imgH="520560" progId="Equation.3">
                  <p:embed/>
                  <p:pic>
                    <p:nvPicPr>
                      <p:cNvPr id="0" name="Object 9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861040" y="6661721"/>
                        <a:ext cx="7491336" cy="2219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95"/>
          <p:cNvGrpSpPr>
            <a:grpSpLocks/>
          </p:cNvGrpSpPr>
          <p:nvPr/>
        </p:nvGrpSpPr>
        <p:grpSpPr bwMode="auto">
          <a:xfrm>
            <a:off x="11704042" y="7035853"/>
            <a:ext cx="2914758" cy="1181475"/>
            <a:chOff x="440" y="2918"/>
            <a:chExt cx="777" cy="420"/>
          </a:xfrm>
        </p:grpSpPr>
        <p:graphicFrame>
          <p:nvGraphicFramePr>
            <p:cNvPr id="26632" name="Object 97"/>
            <p:cNvGraphicFramePr>
              <a:graphicFrameLocks noChangeAspect="1"/>
            </p:cNvGraphicFramePr>
            <p:nvPr/>
          </p:nvGraphicFramePr>
          <p:xfrm>
            <a:off x="440" y="2918"/>
            <a:ext cx="464" cy="405"/>
          </p:xfrm>
          <a:graphic>
            <a:graphicData uri="http://schemas.openxmlformats.org/presentationml/2006/ole">
              <mc:AlternateContent xmlns:mc="http://schemas.openxmlformats.org/markup-compatibility/2006">
                <mc:Choice xmlns:v="urn:schemas-microsoft-com:vml" Requires="v">
                  <p:oleObj spid="_x0000_s215162" name="Equation" r:id="rId20" imgW="368280" imgH="241200" progId="Equation.3">
                    <p:embed/>
                  </p:oleObj>
                </mc:Choice>
                <mc:Fallback>
                  <p:oleObj name="Equation" r:id="rId20" imgW="368280" imgH="241200" progId="Equation.3">
                    <p:embed/>
                    <p:pic>
                      <p:nvPicPr>
                        <p:cNvPr id="0" name="Object 9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0" y="2918"/>
                          <a:ext cx="464" cy="4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3" name="Object 99"/>
            <p:cNvGraphicFramePr>
              <a:graphicFrameLocks noChangeAspect="1"/>
            </p:cNvGraphicFramePr>
            <p:nvPr/>
          </p:nvGraphicFramePr>
          <p:xfrm>
            <a:off x="1031" y="2991"/>
            <a:ext cx="186" cy="347"/>
          </p:xfrm>
          <a:graphic>
            <a:graphicData uri="http://schemas.openxmlformats.org/presentationml/2006/ole">
              <mc:AlternateContent xmlns:mc="http://schemas.openxmlformats.org/markup-compatibility/2006">
                <mc:Choice xmlns:v="urn:schemas-microsoft-com:vml" Requires="v">
                  <p:oleObj spid="_x0000_s215163" name="Equation" r:id="rId22" imgW="101520" imgH="190440" progId="Equation.3">
                    <p:embed/>
                  </p:oleObj>
                </mc:Choice>
                <mc:Fallback>
                  <p:oleObj name="Equation" r:id="rId22" imgW="101520" imgH="190440" progId="Equation.3">
                    <p:embed/>
                    <p:pic>
                      <p:nvPicPr>
                        <p:cNvPr id="0" name="Object 9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31" y="2991"/>
                          <a:ext cx="186"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8260" name="Text Box 100"/>
          <p:cNvSpPr txBox="1">
            <a:spLocks noChangeArrowheads="1"/>
          </p:cNvSpPr>
          <p:nvPr/>
        </p:nvSpPr>
        <p:spPr bwMode="auto">
          <a:xfrm>
            <a:off x="12364270" y="6388855"/>
            <a:ext cx="4727316" cy="841125"/>
          </a:xfrm>
          <a:prstGeom prst="rect">
            <a:avLst/>
          </a:prstGeom>
          <a:noFill/>
          <a:ln w="9525">
            <a:solidFill>
              <a:srgbClr val="FF0000"/>
            </a:solidFill>
            <a:miter lim="800000"/>
            <a:headEnd/>
            <a:tailEnd/>
          </a:ln>
        </p:spPr>
        <p:txBody>
          <a:bodyPr wrap="none" lIns="192911" tIns="96455" rIns="192911" bIns="96455">
            <a:spAutoFit/>
          </a:bodyPr>
          <a:lstStyle/>
          <a:p>
            <a:r>
              <a:rPr lang="en-US" sz="3800" dirty="0">
                <a:solidFill>
                  <a:srgbClr val="FF0000"/>
                </a:solidFill>
              </a:rPr>
              <a:t>Interval </a:t>
            </a:r>
            <a:r>
              <a:rPr lang="en-US" sz="4200" dirty="0">
                <a:solidFill>
                  <a:srgbClr val="FF0000"/>
                </a:solidFill>
              </a:rPr>
              <a:t>distribution</a:t>
            </a:r>
            <a:endParaRPr lang="en-US" sz="3800" dirty="0"/>
          </a:p>
        </p:txBody>
      </p:sp>
      <p:grpSp>
        <p:nvGrpSpPr>
          <p:cNvPr id="10" name="Group 101"/>
          <p:cNvGrpSpPr>
            <a:grpSpLocks/>
          </p:cNvGrpSpPr>
          <p:nvPr/>
        </p:nvGrpSpPr>
        <p:grpSpPr bwMode="auto">
          <a:xfrm>
            <a:off x="16381909" y="8417051"/>
            <a:ext cx="4681617" cy="1150530"/>
            <a:chOff x="672" y="3792"/>
            <a:chExt cx="1248" cy="409"/>
          </a:xfrm>
        </p:grpSpPr>
        <p:sp>
          <p:nvSpPr>
            <p:cNvPr id="26669" name="Freeform 102"/>
            <p:cNvSpPr>
              <a:spLocks/>
            </p:cNvSpPr>
            <p:nvPr/>
          </p:nvSpPr>
          <p:spPr bwMode="auto">
            <a:xfrm>
              <a:off x="672" y="3792"/>
              <a:ext cx="624" cy="192"/>
            </a:xfrm>
            <a:custGeom>
              <a:avLst/>
              <a:gdLst>
                <a:gd name="T0" fmla="*/ 0 w 720"/>
                <a:gd name="T1" fmla="*/ 0 h 288"/>
                <a:gd name="T2" fmla="*/ 20 w 720"/>
                <a:gd name="T3" fmla="*/ 13 h 288"/>
                <a:gd name="T4" fmla="*/ 101 w 720"/>
                <a:gd name="T5" fmla="*/ 13 h 288"/>
                <a:gd name="T6" fmla="*/ 264 w 720"/>
                <a:gd name="T7" fmla="*/ 13 h 288"/>
                <a:gd name="T8" fmla="*/ 305 w 720"/>
                <a:gd name="T9" fmla="*/ 25 h 288"/>
                <a:gd name="T10" fmla="*/ 0 60000 65536"/>
                <a:gd name="T11" fmla="*/ 0 60000 65536"/>
                <a:gd name="T12" fmla="*/ 0 60000 65536"/>
                <a:gd name="T13" fmla="*/ 0 60000 65536"/>
                <a:gd name="T14" fmla="*/ 0 60000 65536"/>
                <a:gd name="T15" fmla="*/ 0 w 720"/>
                <a:gd name="T16" fmla="*/ 0 h 288"/>
                <a:gd name="T17" fmla="*/ 720 w 720"/>
                <a:gd name="T18" fmla="*/ 288 h 288"/>
              </a:gdLst>
              <a:ahLst/>
              <a:cxnLst>
                <a:cxn ang="T10">
                  <a:pos x="T0" y="T1"/>
                </a:cxn>
                <a:cxn ang="T11">
                  <a:pos x="T2" y="T3"/>
                </a:cxn>
                <a:cxn ang="T12">
                  <a:pos x="T4" y="T5"/>
                </a:cxn>
                <a:cxn ang="T13">
                  <a:pos x="T6" y="T7"/>
                </a:cxn>
                <a:cxn ang="T14">
                  <a:pos x="T8" y="T9"/>
                </a:cxn>
              </a:cxnLst>
              <a:rect l="T15" t="T16" r="T17" b="T18"/>
              <a:pathLst>
                <a:path w="720" h="288">
                  <a:moveTo>
                    <a:pt x="0" y="0"/>
                  </a:moveTo>
                  <a:cubicBezTo>
                    <a:pt x="4" y="60"/>
                    <a:pt x="8" y="120"/>
                    <a:pt x="48" y="144"/>
                  </a:cubicBezTo>
                  <a:cubicBezTo>
                    <a:pt x="88" y="168"/>
                    <a:pt x="144" y="144"/>
                    <a:pt x="240" y="144"/>
                  </a:cubicBezTo>
                  <a:cubicBezTo>
                    <a:pt x="336" y="144"/>
                    <a:pt x="544" y="120"/>
                    <a:pt x="624" y="144"/>
                  </a:cubicBezTo>
                  <a:cubicBezTo>
                    <a:pt x="704" y="168"/>
                    <a:pt x="712" y="228"/>
                    <a:pt x="720" y="288"/>
                  </a:cubicBezTo>
                </a:path>
              </a:pathLst>
            </a:custGeom>
            <a:noFill/>
            <a:ln w="28575">
              <a:solidFill>
                <a:srgbClr val="FF0000"/>
              </a:solidFill>
              <a:round/>
              <a:headEnd/>
              <a:tailEnd/>
            </a:ln>
          </p:spPr>
          <p:txBody>
            <a:bodyPr wrap="none" anchor="ctr"/>
            <a:lstStyle/>
            <a:p>
              <a:endParaRPr lang="en-US"/>
            </a:p>
          </p:txBody>
        </p:sp>
        <p:sp>
          <p:nvSpPr>
            <p:cNvPr id="26670" name="Freeform 103"/>
            <p:cNvSpPr>
              <a:spLocks/>
            </p:cNvSpPr>
            <p:nvPr/>
          </p:nvSpPr>
          <p:spPr bwMode="auto">
            <a:xfrm>
              <a:off x="1296" y="3792"/>
              <a:ext cx="624" cy="192"/>
            </a:xfrm>
            <a:custGeom>
              <a:avLst/>
              <a:gdLst>
                <a:gd name="T0" fmla="*/ 0 w 672"/>
                <a:gd name="T1" fmla="*/ 12 h 336"/>
                <a:gd name="T2" fmla="*/ 62 w 672"/>
                <a:gd name="T3" fmla="*/ 5 h 336"/>
                <a:gd name="T4" fmla="*/ 123 w 672"/>
                <a:gd name="T5" fmla="*/ 5 h 336"/>
                <a:gd name="T6" fmla="*/ 369 w 672"/>
                <a:gd name="T7" fmla="*/ 5 h 336"/>
                <a:gd name="T8" fmla="*/ 431 w 672"/>
                <a:gd name="T9" fmla="*/ 0 h 336"/>
                <a:gd name="T10" fmla="*/ 0 60000 65536"/>
                <a:gd name="T11" fmla="*/ 0 60000 65536"/>
                <a:gd name="T12" fmla="*/ 0 60000 65536"/>
                <a:gd name="T13" fmla="*/ 0 60000 65536"/>
                <a:gd name="T14" fmla="*/ 0 60000 65536"/>
                <a:gd name="T15" fmla="*/ 0 w 672"/>
                <a:gd name="T16" fmla="*/ 0 h 336"/>
                <a:gd name="T17" fmla="*/ 672 w 672"/>
                <a:gd name="T18" fmla="*/ 336 h 336"/>
              </a:gdLst>
              <a:ahLst/>
              <a:cxnLst>
                <a:cxn ang="T10">
                  <a:pos x="T0" y="T1"/>
                </a:cxn>
                <a:cxn ang="T11">
                  <a:pos x="T2" y="T3"/>
                </a:cxn>
                <a:cxn ang="T12">
                  <a:pos x="T4" y="T5"/>
                </a:cxn>
                <a:cxn ang="T13">
                  <a:pos x="T6" y="T7"/>
                </a:cxn>
                <a:cxn ang="T14">
                  <a:pos x="T8" y="T9"/>
                </a:cxn>
              </a:cxnLst>
              <a:rect l="T15" t="T16" r="T17" b="T18"/>
              <a:pathLst>
                <a:path w="672" h="336">
                  <a:moveTo>
                    <a:pt x="0" y="336"/>
                  </a:moveTo>
                  <a:cubicBezTo>
                    <a:pt x="32" y="256"/>
                    <a:pt x="64" y="176"/>
                    <a:pt x="96" y="144"/>
                  </a:cubicBezTo>
                  <a:cubicBezTo>
                    <a:pt x="128" y="112"/>
                    <a:pt x="112" y="144"/>
                    <a:pt x="192" y="144"/>
                  </a:cubicBezTo>
                  <a:cubicBezTo>
                    <a:pt x="272" y="144"/>
                    <a:pt x="496" y="168"/>
                    <a:pt x="576" y="144"/>
                  </a:cubicBezTo>
                  <a:cubicBezTo>
                    <a:pt x="656" y="120"/>
                    <a:pt x="664" y="60"/>
                    <a:pt x="672" y="0"/>
                  </a:cubicBezTo>
                </a:path>
              </a:pathLst>
            </a:custGeom>
            <a:noFill/>
            <a:ln w="28575">
              <a:solidFill>
                <a:srgbClr val="FF0000"/>
              </a:solidFill>
              <a:round/>
              <a:headEnd/>
              <a:tailEnd/>
            </a:ln>
          </p:spPr>
          <p:txBody>
            <a:bodyPr wrap="none" anchor="ctr"/>
            <a:lstStyle/>
            <a:p>
              <a:endParaRPr lang="en-US"/>
            </a:p>
          </p:txBody>
        </p:sp>
        <p:sp>
          <p:nvSpPr>
            <p:cNvPr id="26671" name="Text Box 104"/>
            <p:cNvSpPr txBox="1">
              <a:spLocks noChangeArrowheads="1"/>
            </p:cNvSpPr>
            <p:nvPr/>
          </p:nvSpPr>
          <p:spPr bwMode="auto">
            <a:xfrm>
              <a:off x="758" y="3960"/>
              <a:ext cx="1016" cy="241"/>
            </a:xfrm>
            <a:prstGeom prst="rect">
              <a:avLst/>
            </a:prstGeom>
            <a:noFill/>
            <a:ln w="9525">
              <a:noFill/>
              <a:miter lim="800000"/>
              <a:headEnd/>
              <a:tailEnd/>
            </a:ln>
          </p:spPr>
          <p:txBody>
            <a:bodyPr wrap="none">
              <a:spAutoFit/>
            </a:bodyPr>
            <a:lstStyle/>
            <a:p>
              <a:r>
                <a:rPr lang="en-US" sz="3800" dirty="0">
                  <a:solidFill>
                    <a:srgbClr val="FF0000"/>
                  </a:solidFill>
                </a:rPr>
                <a:t>Survivor function</a:t>
              </a:r>
            </a:p>
          </p:txBody>
        </p:sp>
      </p:grpSp>
      <p:grpSp>
        <p:nvGrpSpPr>
          <p:cNvPr id="11" name="Group 105"/>
          <p:cNvGrpSpPr>
            <a:grpSpLocks/>
          </p:cNvGrpSpPr>
          <p:nvPr/>
        </p:nvGrpSpPr>
        <p:grpSpPr bwMode="auto">
          <a:xfrm>
            <a:off x="13861039" y="7741928"/>
            <a:ext cx="1755607" cy="1803156"/>
            <a:chOff x="0" y="3744"/>
            <a:chExt cx="468" cy="641"/>
          </a:xfrm>
        </p:grpSpPr>
        <p:sp>
          <p:nvSpPr>
            <p:cNvPr id="26667" name="Line 106"/>
            <p:cNvSpPr>
              <a:spLocks noChangeShapeType="1"/>
            </p:cNvSpPr>
            <p:nvPr/>
          </p:nvSpPr>
          <p:spPr bwMode="auto">
            <a:xfrm flipV="1">
              <a:off x="240" y="3744"/>
              <a:ext cx="48" cy="192"/>
            </a:xfrm>
            <a:prstGeom prst="line">
              <a:avLst/>
            </a:prstGeom>
            <a:noFill/>
            <a:ln w="19050">
              <a:solidFill>
                <a:srgbClr val="006600"/>
              </a:solidFill>
              <a:round/>
              <a:headEnd/>
              <a:tailEnd type="triangle" w="med" len="med"/>
            </a:ln>
          </p:spPr>
          <p:txBody>
            <a:bodyPr wrap="none" anchor="ctr"/>
            <a:lstStyle/>
            <a:p>
              <a:endParaRPr lang="en-US"/>
            </a:p>
          </p:txBody>
        </p:sp>
        <p:sp>
          <p:nvSpPr>
            <p:cNvPr id="26668" name="Text Box 107"/>
            <p:cNvSpPr txBox="1">
              <a:spLocks noChangeArrowheads="1"/>
            </p:cNvSpPr>
            <p:nvPr/>
          </p:nvSpPr>
          <p:spPr bwMode="auto">
            <a:xfrm>
              <a:off x="0" y="3936"/>
              <a:ext cx="468" cy="449"/>
            </a:xfrm>
            <a:prstGeom prst="rect">
              <a:avLst/>
            </a:prstGeom>
            <a:noFill/>
            <a:ln w="9525">
              <a:noFill/>
              <a:miter lim="800000"/>
              <a:headEnd/>
              <a:tailEnd/>
            </a:ln>
          </p:spPr>
          <p:txBody>
            <a:bodyPr wrap="none">
              <a:spAutoFit/>
            </a:bodyPr>
            <a:lstStyle/>
            <a:p>
              <a:r>
                <a:rPr lang="en-US" sz="3800" dirty="0">
                  <a:solidFill>
                    <a:srgbClr val="006600"/>
                  </a:solidFill>
                </a:rPr>
                <a:t>escape</a:t>
              </a:r>
            </a:p>
            <a:p>
              <a:r>
                <a:rPr lang="en-US" sz="3800" dirty="0">
                  <a:solidFill>
                    <a:srgbClr val="006600"/>
                  </a:solidFill>
                </a:rPr>
                <a:t> rate</a:t>
              </a:r>
            </a:p>
          </p:txBody>
        </p:sp>
      </p:grpSp>
      <p:grpSp>
        <p:nvGrpSpPr>
          <p:cNvPr id="12" name="Group 108"/>
          <p:cNvGrpSpPr>
            <a:grpSpLocks/>
          </p:cNvGrpSpPr>
          <p:nvPr/>
        </p:nvGrpSpPr>
        <p:grpSpPr bwMode="auto">
          <a:xfrm>
            <a:off x="11779068" y="2456231"/>
            <a:ext cx="6002073" cy="1184289"/>
            <a:chOff x="-128" y="2917"/>
            <a:chExt cx="1600" cy="421"/>
          </a:xfrm>
        </p:grpSpPr>
        <p:grpSp>
          <p:nvGrpSpPr>
            <p:cNvPr id="13" name="Group 109"/>
            <p:cNvGrpSpPr>
              <a:grpSpLocks/>
            </p:cNvGrpSpPr>
            <p:nvPr/>
          </p:nvGrpSpPr>
          <p:grpSpPr bwMode="auto">
            <a:xfrm>
              <a:off x="-128" y="2917"/>
              <a:ext cx="1600" cy="406"/>
              <a:chOff x="1709" y="3445"/>
              <a:chExt cx="1886" cy="402"/>
            </a:xfrm>
          </p:grpSpPr>
          <p:graphicFrame>
            <p:nvGraphicFramePr>
              <p:cNvPr id="26631" name="Object 110"/>
              <p:cNvGraphicFramePr>
                <a:graphicFrameLocks noChangeAspect="1"/>
              </p:cNvGraphicFramePr>
              <p:nvPr/>
            </p:nvGraphicFramePr>
            <p:xfrm>
              <a:off x="1709" y="3445"/>
              <a:ext cx="1886" cy="402"/>
            </p:xfrm>
            <a:graphic>
              <a:graphicData uri="http://schemas.openxmlformats.org/presentationml/2006/ole">
                <mc:AlternateContent xmlns:mc="http://schemas.openxmlformats.org/markup-compatibility/2006">
                  <mc:Choice xmlns:v="urn:schemas-microsoft-com:vml" Requires="v">
                    <p:oleObj spid="_x0000_s215164" name="Equation" r:id="rId24" imgW="1269720" imgH="241200" progId="Equation.3">
                      <p:embed/>
                    </p:oleObj>
                  </mc:Choice>
                  <mc:Fallback>
                    <p:oleObj name="Equation" r:id="rId24" imgW="1269720" imgH="241200" progId="Equation.3">
                      <p:embed/>
                      <p:pic>
                        <p:nvPicPr>
                          <p:cNvPr id="0" name="Object 11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09" y="3445"/>
                            <a:ext cx="1886"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66" name="Line 111"/>
              <p:cNvSpPr>
                <a:spLocks noChangeShapeType="1"/>
              </p:cNvSpPr>
              <p:nvPr/>
            </p:nvSpPr>
            <p:spPr bwMode="auto">
              <a:xfrm>
                <a:off x="2688" y="3552"/>
                <a:ext cx="0" cy="240"/>
              </a:xfrm>
              <a:prstGeom prst="line">
                <a:avLst/>
              </a:prstGeom>
              <a:noFill/>
              <a:ln w="9525">
                <a:noFill/>
                <a:round/>
                <a:headEnd/>
                <a:tailEnd/>
              </a:ln>
            </p:spPr>
            <p:txBody>
              <a:bodyPr wrap="none" anchor="ctr"/>
              <a:lstStyle/>
              <a:p>
                <a:endParaRPr lang="en-US"/>
              </a:p>
            </p:txBody>
          </p:sp>
        </p:grpSp>
        <p:graphicFrame>
          <p:nvGraphicFramePr>
            <p:cNvPr id="26630" name="Object 112"/>
            <p:cNvGraphicFramePr>
              <a:graphicFrameLocks noChangeAspect="1"/>
            </p:cNvGraphicFramePr>
            <p:nvPr/>
          </p:nvGraphicFramePr>
          <p:xfrm>
            <a:off x="1031" y="2991"/>
            <a:ext cx="185" cy="347"/>
          </p:xfrm>
          <a:graphic>
            <a:graphicData uri="http://schemas.openxmlformats.org/presentationml/2006/ole">
              <mc:AlternateContent xmlns:mc="http://schemas.openxmlformats.org/markup-compatibility/2006">
                <mc:Choice xmlns:v="urn:schemas-microsoft-com:vml" Requires="v">
                  <p:oleObj spid="_x0000_s215165" name="Equation" r:id="rId26" imgW="101520" imgH="190440" progId="Equation.3">
                    <p:embed/>
                  </p:oleObj>
                </mc:Choice>
                <mc:Fallback>
                  <p:oleObj name="Equation" r:id="rId26" imgW="101520" imgH="190440" progId="Equation.3">
                    <p:embed/>
                    <p:pic>
                      <p:nvPicPr>
                        <p:cNvPr id="0" name="Object 11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31" y="2991"/>
                          <a:ext cx="185"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6659" name="Line 115"/>
          <p:cNvSpPr>
            <a:spLocks noChangeShapeType="1"/>
          </p:cNvSpPr>
          <p:nvPr/>
        </p:nvSpPr>
        <p:spPr bwMode="auto">
          <a:xfrm flipV="1">
            <a:off x="1616810" y="7479863"/>
            <a:ext cx="0" cy="3189982"/>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0" name="Line 116"/>
          <p:cNvSpPr>
            <a:spLocks noChangeShapeType="1"/>
          </p:cNvSpPr>
          <p:nvPr/>
        </p:nvSpPr>
        <p:spPr bwMode="auto">
          <a:xfrm>
            <a:off x="1616810" y="10543257"/>
            <a:ext cx="5443129" cy="0"/>
          </a:xfrm>
          <a:prstGeom prst="line">
            <a:avLst/>
          </a:prstGeom>
          <a:noFill/>
          <a:ln w="9525">
            <a:solidFill>
              <a:schemeClr val="tx1"/>
            </a:solidFill>
            <a:round/>
            <a:headEnd/>
            <a:tailEnd type="triangle" w="med" len="med"/>
          </a:ln>
        </p:spPr>
        <p:txBody>
          <a:bodyPr lIns="192911" tIns="96455" rIns="192911" bIns="96455"/>
          <a:lstStyle/>
          <a:p>
            <a:endParaRPr lang="en-US"/>
          </a:p>
        </p:txBody>
      </p:sp>
      <p:sp>
        <p:nvSpPr>
          <p:cNvPr id="26661" name="Text Box 117"/>
          <p:cNvSpPr txBox="1">
            <a:spLocks noChangeArrowheads="1"/>
          </p:cNvSpPr>
          <p:nvPr/>
        </p:nvSpPr>
        <p:spPr bwMode="auto">
          <a:xfrm>
            <a:off x="6673556" y="10577013"/>
            <a:ext cx="753472" cy="979624"/>
          </a:xfrm>
          <a:prstGeom prst="rect">
            <a:avLst/>
          </a:prstGeom>
          <a:noFill/>
          <a:ln w="9525">
            <a:noFill/>
            <a:miter lim="800000"/>
            <a:headEnd/>
            <a:tailEnd/>
          </a:ln>
        </p:spPr>
        <p:txBody>
          <a:bodyPr wrap="none" lIns="192911" tIns="96455" rIns="192911" bIns="96455">
            <a:spAutoFit/>
          </a:bodyPr>
          <a:lstStyle/>
          <a:p>
            <a:r>
              <a:rPr lang="fr-CH" sz="5100" i="1" dirty="0"/>
              <a:t>u</a:t>
            </a:r>
            <a:endParaRPr lang="fr-FR" sz="5100" i="1" dirty="0"/>
          </a:p>
        </p:txBody>
      </p:sp>
      <p:sp>
        <p:nvSpPr>
          <p:cNvPr id="26662" name="Line 119"/>
          <p:cNvSpPr>
            <a:spLocks noChangeShapeType="1"/>
          </p:cNvSpPr>
          <p:nvPr/>
        </p:nvSpPr>
        <p:spPr bwMode="auto">
          <a:xfrm>
            <a:off x="5188043" y="10413858"/>
            <a:ext cx="0" cy="255987"/>
          </a:xfrm>
          <a:prstGeom prst="line">
            <a:avLst/>
          </a:prstGeom>
          <a:noFill/>
          <a:ln w="9525">
            <a:solidFill>
              <a:schemeClr val="tx1"/>
            </a:solidFill>
            <a:round/>
            <a:headEnd/>
            <a:tailEnd/>
          </a:ln>
        </p:spPr>
        <p:txBody>
          <a:bodyPr lIns="192911" tIns="96455" rIns="192911" bIns="96455"/>
          <a:lstStyle/>
          <a:p>
            <a:endParaRPr lang="en-US"/>
          </a:p>
        </p:txBody>
      </p:sp>
      <p:graphicFrame>
        <p:nvGraphicFramePr>
          <p:cNvPr id="26629" name="Object 122"/>
          <p:cNvGraphicFramePr>
            <a:graphicFrameLocks noChangeAspect="1"/>
          </p:cNvGraphicFramePr>
          <p:nvPr/>
        </p:nvGraphicFramePr>
        <p:xfrm>
          <a:off x="4929203" y="10796430"/>
          <a:ext cx="600207" cy="720137"/>
        </p:xfrm>
        <a:graphic>
          <a:graphicData uri="http://schemas.openxmlformats.org/presentationml/2006/ole">
            <mc:AlternateContent xmlns:mc="http://schemas.openxmlformats.org/markup-compatibility/2006">
              <mc:Choice xmlns:v="urn:schemas-microsoft-com:vml" Requires="v">
                <p:oleObj spid="_x0000_s215166" name="Equation" r:id="rId28" imgW="126720" imgH="152280" progId="Equation.3">
                  <p:embed/>
                </p:oleObj>
              </mc:Choice>
              <mc:Fallback>
                <p:oleObj name="Equation" r:id="rId28" imgW="126720" imgH="152280" progId="Equation.3">
                  <p:embed/>
                  <p:pic>
                    <p:nvPicPr>
                      <p:cNvPr id="0" name="Object 12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29203" y="10796430"/>
                        <a:ext cx="600207" cy="72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63" name="Line 123"/>
          <p:cNvSpPr>
            <a:spLocks noChangeShapeType="1"/>
          </p:cNvSpPr>
          <p:nvPr/>
        </p:nvSpPr>
        <p:spPr bwMode="auto">
          <a:xfrm>
            <a:off x="5015483" y="11229638"/>
            <a:ext cx="0" cy="680755"/>
          </a:xfrm>
          <a:prstGeom prst="line">
            <a:avLst/>
          </a:prstGeom>
          <a:noFill/>
          <a:ln w="9525">
            <a:noFill/>
            <a:round/>
            <a:headEnd/>
            <a:tailEnd/>
          </a:ln>
        </p:spPr>
        <p:txBody>
          <a:bodyPr wrap="none" lIns="192911" tIns="96455" rIns="192911" bIns="96455" anchor="ctr"/>
          <a:lstStyle/>
          <a:p>
            <a:endParaRPr lang="en-US"/>
          </a:p>
        </p:txBody>
      </p:sp>
      <p:sp>
        <p:nvSpPr>
          <p:cNvPr id="26664" name="Freeform 125"/>
          <p:cNvSpPr>
            <a:spLocks/>
          </p:cNvSpPr>
          <p:nvPr/>
        </p:nvSpPr>
        <p:spPr bwMode="auto">
          <a:xfrm>
            <a:off x="1616810" y="7862435"/>
            <a:ext cx="4591586" cy="2700514"/>
          </a:xfrm>
          <a:custGeom>
            <a:avLst/>
            <a:gdLst>
              <a:gd name="T0" fmla="*/ 0 w 1224"/>
              <a:gd name="T1" fmla="*/ 2147483647 h 960"/>
              <a:gd name="T2" fmla="*/ 2147483647 w 1224"/>
              <a:gd name="T3" fmla="*/ 2147483647 h 960"/>
              <a:gd name="T4" fmla="*/ 2147483647 w 1224"/>
              <a:gd name="T5" fmla="*/ 2147483647 h 960"/>
              <a:gd name="T6" fmla="*/ 2147483647 w 1224"/>
              <a:gd name="T7" fmla="*/ 0 h 960"/>
              <a:gd name="T8" fmla="*/ 0 60000 65536"/>
              <a:gd name="T9" fmla="*/ 0 60000 65536"/>
              <a:gd name="T10" fmla="*/ 0 60000 65536"/>
              <a:gd name="T11" fmla="*/ 0 60000 65536"/>
              <a:gd name="T12" fmla="*/ 0 w 1224"/>
              <a:gd name="T13" fmla="*/ 0 h 960"/>
              <a:gd name="T14" fmla="*/ 1224 w 1224"/>
              <a:gd name="T15" fmla="*/ 960 h 960"/>
            </a:gdLst>
            <a:ahLst/>
            <a:cxnLst>
              <a:cxn ang="T8">
                <a:pos x="T0" y="T1"/>
              </a:cxn>
              <a:cxn ang="T9">
                <a:pos x="T2" y="T3"/>
              </a:cxn>
              <a:cxn ang="T10">
                <a:pos x="T4" y="T5"/>
              </a:cxn>
              <a:cxn ang="T11">
                <a:pos x="T6" y="T7"/>
              </a:cxn>
            </a:cxnLst>
            <a:rect l="T12" t="T13" r="T14" b="T15"/>
            <a:pathLst>
              <a:path w="1224" h="960">
                <a:moveTo>
                  <a:pt x="0" y="953"/>
                </a:moveTo>
                <a:cubicBezTo>
                  <a:pt x="298" y="956"/>
                  <a:pt x="597" y="960"/>
                  <a:pt x="771" y="907"/>
                </a:cubicBezTo>
                <a:cubicBezTo>
                  <a:pt x="945" y="854"/>
                  <a:pt x="968" y="786"/>
                  <a:pt x="1043" y="635"/>
                </a:cubicBezTo>
                <a:cubicBezTo>
                  <a:pt x="1118" y="484"/>
                  <a:pt x="1171" y="242"/>
                  <a:pt x="1224" y="0"/>
                </a:cubicBezTo>
              </a:path>
            </a:pathLst>
          </a:custGeom>
          <a:noFill/>
          <a:ln w="38100">
            <a:solidFill>
              <a:srgbClr val="33CC33"/>
            </a:solidFill>
            <a:round/>
            <a:headEnd/>
            <a:tailEnd/>
          </a:ln>
        </p:spPr>
        <p:txBody>
          <a:bodyPr lIns="192911" tIns="96455" rIns="192911" bIns="96455"/>
          <a:lstStyle/>
          <a:p>
            <a:endParaRPr lang="en-US"/>
          </a:p>
        </p:txBody>
      </p:sp>
      <p:grpSp>
        <p:nvGrpSpPr>
          <p:cNvPr id="14" name="Group 73"/>
          <p:cNvGrpSpPr>
            <a:grpSpLocks/>
          </p:cNvGrpSpPr>
          <p:nvPr/>
        </p:nvGrpSpPr>
        <p:grpSpPr bwMode="auto">
          <a:xfrm>
            <a:off x="9393421" y="9085939"/>
            <a:ext cx="11002555" cy="2157599"/>
            <a:chOff x="174" y="2088"/>
            <a:chExt cx="2933" cy="767"/>
          </a:xfrm>
        </p:grpSpPr>
        <p:graphicFrame>
          <p:nvGraphicFramePr>
            <p:cNvPr id="61" name="Object 74"/>
            <p:cNvGraphicFramePr>
              <a:graphicFrameLocks noChangeAspect="1"/>
            </p:cNvGraphicFramePr>
            <p:nvPr/>
          </p:nvGraphicFramePr>
          <p:xfrm>
            <a:off x="174" y="2329"/>
            <a:ext cx="2933" cy="526"/>
          </p:xfrm>
          <a:graphic>
            <a:graphicData uri="http://schemas.openxmlformats.org/presentationml/2006/ole">
              <mc:AlternateContent xmlns:mc="http://schemas.openxmlformats.org/markup-compatibility/2006">
                <mc:Choice xmlns:v="urn:schemas-microsoft-com:vml" Requires="v">
                  <p:oleObj spid="_x0000_s215167" name="Equation" r:id="rId30" imgW="2628720" imgH="419040" progId="Equation.DSMT4">
                    <p:embed/>
                  </p:oleObj>
                </mc:Choice>
                <mc:Fallback>
                  <p:oleObj name="Equation" r:id="rId30" imgW="2628720" imgH="419040" progId="Equation.DSMT4">
                    <p:embed/>
                    <p:pic>
                      <p:nvPicPr>
                        <p:cNvPr id="0" name="Picture 1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4" y="2329"/>
                          <a:ext cx="2933" cy="5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Text Box 75"/>
            <p:cNvSpPr txBox="1">
              <a:spLocks noChangeArrowheads="1"/>
            </p:cNvSpPr>
            <p:nvPr/>
          </p:nvSpPr>
          <p:spPr bwMode="auto">
            <a:xfrm>
              <a:off x="182" y="2088"/>
              <a:ext cx="778" cy="241"/>
            </a:xfrm>
            <a:prstGeom prst="rect">
              <a:avLst/>
            </a:prstGeom>
            <a:noFill/>
            <a:ln w="9525">
              <a:solidFill>
                <a:srgbClr val="33CC33"/>
              </a:solidFill>
              <a:miter lim="800000"/>
              <a:headEnd/>
              <a:tailEnd/>
            </a:ln>
          </p:spPr>
          <p:txBody>
            <a:bodyPr wrap="none">
              <a:spAutoFit/>
            </a:bodyPr>
            <a:lstStyle/>
            <a:p>
              <a:r>
                <a:rPr lang="en-US" sz="3800" dirty="0">
                  <a:solidFill>
                    <a:srgbClr val="006600"/>
                  </a:solidFill>
                </a:rPr>
                <a:t>Good choice</a:t>
              </a:r>
              <a:endParaRPr lang="en-US" sz="3800" dirty="0"/>
            </a:p>
          </p:txBody>
        </p:sp>
      </p:grpSp>
      <p:sp>
        <p:nvSpPr>
          <p:cNvPr id="6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review from week 8: </a:t>
            </a:r>
            <a:r>
              <a:rPr lang="en-US" sz="6600" dirty="0">
                <a:solidFill>
                  <a:srgbClr val="FF0000"/>
                </a:solidFill>
                <a:latin typeface="Impact" charset="0"/>
                <a:ea typeface="ＭＳ Ｐゴシック" charset="0"/>
                <a:cs typeface="Impact" charset="0"/>
              </a:rPr>
              <a:t>Escape noise</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4" name="Straight Connector 6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482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12"/>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3482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348207"/>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9"/>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34826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348254"/>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499"/>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7" grpId="0" animBg="1"/>
      <p:bldP spid="348218" grpId="0" animBg="1" autoUpdateAnimBg="0"/>
      <p:bldP spid="348222" grpId="0" autoUpdateAnimBg="0"/>
      <p:bldP spid="348260"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2976537" y="1737841"/>
            <a:ext cx="12761731" cy="293474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5" name="Straight Connector 4"/>
          <p:cNvCxnSpPr/>
          <p:nvPr/>
        </p:nvCxnSpPr>
        <p:spPr bwMode="auto">
          <a:xfrm>
            <a:off x="3316850" y="3779401"/>
            <a:ext cx="1186840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5188570" y="3013816"/>
            <a:ext cx="0" cy="861283"/>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7" name="Straight Connector 6"/>
          <p:cNvCxnSpPr/>
          <p:nvPr/>
        </p:nvCxnSpPr>
        <p:spPr bwMode="auto">
          <a:xfrm>
            <a:off x="7911073" y="3013816"/>
            <a:ext cx="0" cy="861283"/>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8" name="Straight Connector 7"/>
          <p:cNvCxnSpPr/>
          <p:nvPr/>
        </p:nvCxnSpPr>
        <p:spPr bwMode="auto">
          <a:xfrm>
            <a:off x="13015765" y="3013816"/>
            <a:ext cx="0" cy="861283"/>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graphicFrame>
        <p:nvGraphicFramePr>
          <p:cNvPr id="1054780" name="Object 60"/>
          <p:cNvGraphicFramePr>
            <a:graphicFrameLocks noChangeAspect="1"/>
          </p:cNvGraphicFramePr>
          <p:nvPr/>
        </p:nvGraphicFramePr>
        <p:xfrm>
          <a:off x="8081230" y="1737841"/>
          <a:ext cx="6696062" cy="1572486"/>
        </p:xfrm>
        <a:graphic>
          <a:graphicData uri="http://schemas.openxmlformats.org/presentationml/2006/ole">
            <mc:AlternateContent xmlns:mc="http://schemas.openxmlformats.org/markup-compatibility/2006">
              <mc:Choice xmlns:v="urn:schemas-microsoft-com:vml" Requires="v">
                <p:oleObj spid="_x0000_s216154" name="Equation" r:id="rId4" imgW="1143000" imgH="355320" progId="Equation.DSMT4">
                  <p:embed/>
                </p:oleObj>
              </mc:Choice>
              <mc:Fallback>
                <p:oleObj name="Equation" r:id="rId4" imgW="1143000" imgH="355320" progId="Equation.DSMT4">
                  <p:embed/>
                  <p:pic>
                    <p:nvPicPr>
                      <p:cNvPr id="0"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1230" y="1737841"/>
                        <a:ext cx="6696062" cy="15724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60"/>
          <p:cNvGraphicFramePr>
            <a:graphicFrameLocks noChangeAspect="1"/>
          </p:cNvGraphicFramePr>
          <p:nvPr/>
        </p:nvGraphicFramePr>
        <p:xfrm>
          <a:off x="4678101" y="3779402"/>
          <a:ext cx="746507" cy="897359"/>
        </p:xfrm>
        <a:graphic>
          <a:graphicData uri="http://schemas.openxmlformats.org/presentationml/2006/ole">
            <mc:AlternateContent xmlns:mc="http://schemas.openxmlformats.org/markup-compatibility/2006">
              <mc:Choice xmlns:v="urn:schemas-microsoft-com:vml" Requires="v">
                <p:oleObj spid="_x0000_s216155" name="Equation" r:id="rId6" imgW="126720" imgH="203040" progId="Equation.DSMT4">
                  <p:embed/>
                </p:oleObj>
              </mc:Choice>
              <mc:Fallback>
                <p:oleObj name="Equation" r:id="rId6" imgW="126720" imgH="2030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8101" y="3779402"/>
                        <a:ext cx="746507" cy="897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60"/>
          <p:cNvGraphicFramePr>
            <a:graphicFrameLocks noChangeAspect="1"/>
          </p:cNvGraphicFramePr>
          <p:nvPr/>
        </p:nvGraphicFramePr>
        <p:xfrm>
          <a:off x="7532603" y="3780721"/>
          <a:ext cx="821535" cy="897359"/>
        </p:xfrm>
        <a:graphic>
          <a:graphicData uri="http://schemas.openxmlformats.org/presentationml/2006/ole">
            <mc:AlternateContent xmlns:mc="http://schemas.openxmlformats.org/markup-compatibility/2006">
              <mc:Choice xmlns:v="urn:schemas-microsoft-com:vml" Requires="v">
                <p:oleObj spid="_x0000_s216156" name="Equation" r:id="rId8" imgW="139680" imgH="203040" progId="Equation.DSMT4">
                  <p:embed/>
                </p:oleObj>
              </mc:Choice>
              <mc:Fallback>
                <p:oleObj name="Equation" r:id="rId8" imgW="139680" imgH="20304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2603" y="3780721"/>
                        <a:ext cx="821535" cy="897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60"/>
          <p:cNvGraphicFramePr>
            <a:graphicFrameLocks noChangeAspect="1"/>
          </p:cNvGraphicFramePr>
          <p:nvPr/>
        </p:nvGraphicFramePr>
        <p:xfrm>
          <a:off x="12675453" y="3779402"/>
          <a:ext cx="821535" cy="897359"/>
        </p:xfrm>
        <a:graphic>
          <a:graphicData uri="http://schemas.openxmlformats.org/presentationml/2006/ole">
            <mc:AlternateContent xmlns:mc="http://schemas.openxmlformats.org/markup-compatibility/2006">
              <mc:Choice xmlns:v="urn:schemas-microsoft-com:vml" Requires="v">
                <p:oleObj spid="_x0000_s216157" name="Equation" r:id="rId10" imgW="139680" imgH="203040" progId="Equation.DSMT4">
                  <p:embed/>
                </p:oleObj>
              </mc:Choice>
              <mc:Fallback>
                <p:oleObj name="Equation" r:id="rId10" imgW="139680" imgH="20304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75453" y="3779402"/>
                        <a:ext cx="821535" cy="897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60"/>
          <p:cNvGraphicFramePr>
            <a:graphicFrameLocks noChangeAspect="1"/>
          </p:cNvGraphicFramePr>
          <p:nvPr/>
        </p:nvGraphicFramePr>
        <p:xfrm>
          <a:off x="15058197" y="5212101"/>
          <a:ext cx="3507460" cy="1009879"/>
        </p:xfrm>
        <a:graphic>
          <a:graphicData uri="http://schemas.openxmlformats.org/presentationml/2006/ole">
            <mc:AlternateContent xmlns:mc="http://schemas.openxmlformats.org/markup-compatibility/2006">
              <mc:Choice xmlns:v="urn:schemas-microsoft-com:vml" Requires="v">
                <p:oleObj spid="_x0000_s216158" name="Equation" r:id="rId12" imgW="596880" imgH="228600" progId="Equation.DSMT4">
                  <p:embed/>
                </p:oleObj>
              </mc:Choice>
              <mc:Fallback>
                <p:oleObj name="Equation" r:id="rId12" imgW="596880" imgH="22860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058197" y="5212101"/>
                        <a:ext cx="3507460" cy="10098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p:cNvSpPr txBox="1"/>
          <p:nvPr/>
        </p:nvSpPr>
        <p:spPr>
          <a:xfrm>
            <a:off x="934661" y="5820962"/>
            <a:ext cx="13731384" cy="1071957"/>
          </a:xfrm>
          <a:prstGeom prst="rect">
            <a:avLst/>
          </a:prstGeom>
          <a:noFill/>
        </p:spPr>
        <p:txBody>
          <a:bodyPr wrap="none" lIns="192911" tIns="96455" rIns="192911" bIns="96455" rtlCol="0">
            <a:spAutoFit/>
          </a:bodyPr>
          <a:lstStyle/>
          <a:p>
            <a:r>
              <a:rPr lang="en-US" b="1" i="0" dirty="0"/>
              <a:t>Measured spike train with spike times </a:t>
            </a:r>
          </a:p>
        </p:txBody>
      </p:sp>
      <p:sp>
        <p:nvSpPr>
          <p:cNvPr id="21" name="TextBox 20"/>
          <p:cNvSpPr txBox="1"/>
          <p:nvPr/>
        </p:nvSpPr>
        <p:spPr>
          <a:xfrm>
            <a:off x="6890134" y="6969340"/>
            <a:ext cx="13045298" cy="1949120"/>
          </a:xfrm>
          <a:prstGeom prst="rect">
            <a:avLst/>
          </a:prstGeom>
          <a:noFill/>
        </p:spPr>
        <p:txBody>
          <a:bodyPr wrap="none" lIns="192911" tIns="96455" rIns="192911" bIns="96455" rtlCol="0">
            <a:spAutoFit/>
          </a:bodyPr>
          <a:lstStyle/>
          <a:p>
            <a:r>
              <a:rPr lang="en-US" dirty="0"/>
              <a:t>Likelihood L that this spike train</a:t>
            </a:r>
          </a:p>
          <a:p>
            <a:r>
              <a:rPr lang="en-US" dirty="0"/>
              <a:t> could have been generated by model?</a:t>
            </a:r>
          </a:p>
        </p:txBody>
      </p:sp>
      <p:graphicFrame>
        <p:nvGraphicFramePr>
          <p:cNvPr id="348254" name="Object 94"/>
          <p:cNvGraphicFramePr>
            <a:graphicFrameLocks noChangeAspect="1"/>
          </p:cNvGraphicFramePr>
          <p:nvPr/>
        </p:nvGraphicFramePr>
        <p:xfrm>
          <a:off x="1615285" y="9521290"/>
          <a:ext cx="16595732" cy="2219484"/>
        </p:xfrm>
        <a:graphic>
          <a:graphicData uri="http://schemas.openxmlformats.org/presentationml/2006/ole">
            <mc:AlternateContent xmlns:mc="http://schemas.openxmlformats.org/markup-compatibility/2006">
              <mc:Choice xmlns:v="urn:schemas-microsoft-com:vml" Requires="v">
                <p:oleObj spid="_x0000_s216159" name="Equation" r:id="rId14" imgW="3263760" imgH="520560" progId="Equation.DSMT4">
                  <p:embed/>
                </p:oleObj>
              </mc:Choice>
              <mc:Fallback>
                <p:oleObj name="Equation" r:id="rId14" imgW="3263760" imgH="520560" progId="Equation.DSMT4">
                  <p:embed/>
                  <p:pic>
                    <p:nvPicPr>
                      <p:cNvPr id="0" name="Object 9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5285" y="9521290"/>
                        <a:ext cx="16595732" cy="2219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60"/>
          <p:cNvGraphicFramePr>
            <a:graphicFrameLocks noChangeAspect="1"/>
          </p:cNvGraphicFramePr>
          <p:nvPr/>
        </p:nvGraphicFramePr>
        <p:xfrm>
          <a:off x="2974778" y="3836981"/>
          <a:ext cx="746507" cy="784838"/>
        </p:xfrm>
        <a:graphic>
          <a:graphicData uri="http://schemas.openxmlformats.org/presentationml/2006/ole">
            <mc:AlternateContent xmlns:mc="http://schemas.openxmlformats.org/markup-compatibility/2006">
              <mc:Choice xmlns:v="urn:schemas-microsoft-com:vml" Requires="v">
                <p:oleObj spid="_x0000_s216160" name="Equation" r:id="rId16" imgW="126720" imgH="177480" progId="Equation.DSMT4">
                  <p:embed/>
                </p:oleObj>
              </mc:Choice>
              <mc:Fallback>
                <p:oleObj name="Equation" r:id="rId16" imgW="126720" imgH="17748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4778" y="3836981"/>
                        <a:ext cx="746507" cy="78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7" name="Straight Connector 26"/>
          <p:cNvCxnSpPr/>
          <p:nvPr/>
        </p:nvCxnSpPr>
        <p:spPr bwMode="auto">
          <a:xfrm>
            <a:off x="3316850" y="3651803"/>
            <a:ext cx="0" cy="1275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15227798" y="3651803"/>
            <a:ext cx="0" cy="127598"/>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22" name="Object 60"/>
          <p:cNvGraphicFramePr>
            <a:graphicFrameLocks noChangeAspect="1"/>
          </p:cNvGraphicFramePr>
          <p:nvPr/>
        </p:nvGraphicFramePr>
        <p:xfrm>
          <a:off x="14887485" y="3779402"/>
          <a:ext cx="821533" cy="728577"/>
        </p:xfrm>
        <a:graphic>
          <a:graphicData uri="http://schemas.openxmlformats.org/presentationml/2006/ole">
            <mc:AlternateContent xmlns:mc="http://schemas.openxmlformats.org/markup-compatibility/2006">
              <mc:Choice xmlns:v="urn:schemas-microsoft-com:vml" Requires="v">
                <p:oleObj spid="_x0000_s216161" name="Equation" r:id="rId18" imgW="139680" imgH="164880" progId="Equation.DSMT4">
                  <p:embed/>
                </p:oleObj>
              </mc:Choice>
              <mc:Fallback>
                <p:oleObj name="Equation" r:id="rId18" imgW="139680" imgH="16488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887485" y="3779402"/>
                        <a:ext cx="821533" cy="7285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.4</a:t>
            </a:r>
            <a:r>
              <a:rPr lang="en-US" sz="6000" dirty="0">
                <a:solidFill>
                  <a:srgbClr val="FF0000"/>
                </a:solidFill>
                <a:latin typeface="Impact" charset="0"/>
                <a:ea typeface="ＭＳ Ｐゴシック" charset="0"/>
                <a:cs typeface="Impact" charset="0"/>
              </a:rPr>
              <a:t> Likelihood of a spike train in GLMs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4" name="Straight Connector 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6137365" y="2082143"/>
            <a:ext cx="3869970" cy="830997"/>
          </a:xfrm>
          <a:prstGeom prst="rect">
            <a:avLst/>
          </a:prstGeom>
          <a:solidFill>
            <a:srgbClr val="87D4F7"/>
          </a:solidFill>
          <a:ln>
            <a:solidFill>
              <a:srgbClr val="FF0000"/>
            </a:solidFill>
          </a:ln>
        </p:spPr>
        <p:txBody>
          <a:bodyPr wrap="none" rtlCol="0">
            <a:spAutoFit/>
          </a:bodyPr>
          <a:lstStyle/>
          <a:p>
            <a:pPr>
              <a:buFont typeface="Wingdings"/>
              <a:buChar char="à"/>
            </a:pPr>
            <a:r>
              <a:rPr lang="en-US" sz="4800" dirty="0">
                <a:solidFill>
                  <a:srgbClr val="FF0000"/>
                </a:solidFill>
              </a:rPr>
              <a:t>Blackboard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5478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48254"/>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5D614DB-4BEE-4AA7-8B83-A29EACB10E97}"/>
              </a:ext>
            </a:extLst>
          </p:cNvPr>
          <p:cNvPicPr>
            <a:picLocks noChangeAspect="1"/>
          </p:cNvPicPr>
          <p:nvPr/>
        </p:nvPicPr>
        <p:blipFill>
          <a:blip r:embed="rId2"/>
          <a:stretch>
            <a:fillRect/>
          </a:stretch>
        </p:blipFill>
        <p:spPr>
          <a:xfrm>
            <a:off x="0" y="0"/>
            <a:ext cx="21585754" cy="12152313"/>
          </a:xfrm>
          <a:prstGeom prst="rect">
            <a:avLst/>
          </a:prstGeom>
        </p:spPr>
      </p:pic>
    </p:spTree>
    <p:extLst>
      <p:ext uri="{BB962C8B-B14F-4D97-AF65-F5344CB8AC3E}">
        <p14:creationId xmlns:p14="http://schemas.microsoft.com/office/powerpoint/2010/main" val="4191432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254" name="Object 94"/>
          <p:cNvGraphicFramePr>
            <a:graphicFrameLocks noChangeAspect="1"/>
          </p:cNvGraphicFramePr>
          <p:nvPr/>
        </p:nvGraphicFramePr>
        <p:xfrm>
          <a:off x="1104816" y="5054600"/>
          <a:ext cx="18718297" cy="2006600"/>
        </p:xfrm>
        <a:graphic>
          <a:graphicData uri="http://schemas.openxmlformats.org/presentationml/2006/ole">
            <mc:AlternateContent xmlns:mc="http://schemas.openxmlformats.org/markup-compatibility/2006">
              <mc:Choice xmlns:v="urn:schemas-microsoft-com:vml" Requires="v">
                <p:oleObj spid="_x0000_s217162" name="Equation" r:id="rId3" imgW="4647960" imgH="520560" progId="Equation.DSMT4">
                  <p:embed/>
                </p:oleObj>
              </mc:Choice>
              <mc:Fallback>
                <p:oleObj name="Equation" r:id="rId3" imgW="4647960" imgH="520560" progId="Equation.DSMT4">
                  <p:embed/>
                  <p:pic>
                    <p:nvPicPr>
                      <p:cNvPr id="0" name="Object 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816" y="5054600"/>
                        <a:ext cx="18718297" cy="200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0"/>
          <p:cNvGrpSpPr/>
          <p:nvPr/>
        </p:nvGrpSpPr>
        <p:grpSpPr>
          <a:xfrm>
            <a:off x="4374665" y="1703101"/>
            <a:ext cx="15957825" cy="2973659"/>
            <a:chOff x="4374665" y="1703101"/>
            <a:chExt cx="15957825" cy="2973659"/>
          </a:xfrm>
        </p:grpSpPr>
        <p:sp>
          <p:nvSpPr>
            <p:cNvPr id="4" name="Rounded Rectangle 3"/>
            <p:cNvSpPr/>
            <p:nvPr/>
          </p:nvSpPr>
          <p:spPr bwMode="auto">
            <a:xfrm>
              <a:off x="4376424" y="1737841"/>
              <a:ext cx="15956066" cy="293474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5" name="Straight Connector 4"/>
            <p:cNvCxnSpPr/>
            <p:nvPr/>
          </p:nvCxnSpPr>
          <p:spPr bwMode="auto">
            <a:xfrm>
              <a:off x="4716737" y="3779401"/>
              <a:ext cx="1442075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9047747" y="3009639"/>
              <a:ext cx="0" cy="861283"/>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7" name="Straight Connector 6"/>
            <p:cNvCxnSpPr/>
            <p:nvPr/>
          </p:nvCxnSpPr>
          <p:spPr bwMode="auto">
            <a:xfrm>
              <a:off x="13523495" y="3012496"/>
              <a:ext cx="0" cy="861283"/>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8" name="Straight Connector 7"/>
            <p:cNvCxnSpPr/>
            <p:nvPr/>
          </p:nvCxnSpPr>
          <p:spPr bwMode="auto">
            <a:xfrm>
              <a:off x="16925458" y="2935365"/>
              <a:ext cx="0" cy="861283"/>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graphicFrame>
          <p:nvGraphicFramePr>
            <p:cNvPr id="1054780" name="Object 60"/>
            <p:cNvGraphicFramePr>
              <a:graphicFrameLocks noChangeAspect="1"/>
            </p:cNvGraphicFramePr>
            <p:nvPr/>
          </p:nvGraphicFramePr>
          <p:xfrm>
            <a:off x="9754025" y="1703101"/>
            <a:ext cx="5261386" cy="1572486"/>
          </p:xfrm>
          <a:graphic>
            <a:graphicData uri="http://schemas.openxmlformats.org/presentationml/2006/ole">
              <mc:AlternateContent xmlns:mc="http://schemas.openxmlformats.org/markup-compatibility/2006">
                <mc:Choice xmlns:v="urn:schemas-microsoft-com:vml" Requires="v">
                  <p:oleObj spid="_x0000_s217163" name="Equation" r:id="rId5" imgW="1143000" imgH="355320" progId="Equation.DSMT4">
                    <p:embed/>
                  </p:oleObj>
                </mc:Choice>
                <mc:Fallback>
                  <p:oleObj name="Equation" r:id="rId5" imgW="1143000" imgH="355320" progId="Equation.DSMT4">
                    <p:embed/>
                    <p:pic>
                      <p:nvPicPr>
                        <p:cNvPr id="0"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4025" y="1703101"/>
                          <a:ext cx="5261386" cy="15724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60"/>
            <p:cNvGraphicFramePr>
              <a:graphicFrameLocks noChangeAspect="1"/>
            </p:cNvGraphicFramePr>
            <p:nvPr/>
          </p:nvGraphicFramePr>
          <p:xfrm>
            <a:off x="8537278" y="3775225"/>
            <a:ext cx="746507" cy="897359"/>
          </p:xfrm>
          <a:graphic>
            <a:graphicData uri="http://schemas.openxmlformats.org/presentationml/2006/ole">
              <mc:AlternateContent xmlns:mc="http://schemas.openxmlformats.org/markup-compatibility/2006">
                <mc:Choice xmlns:v="urn:schemas-microsoft-com:vml" Requires="v">
                  <p:oleObj spid="_x0000_s217164" name="Equation" r:id="rId7" imgW="126720" imgH="203040" progId="Equation.DSMT4">
                    <p:embed/>
                  </p:oleObj>
                </mc:Choice>
                <mc:Fallback>
                  <p:oleObj name="Equation" r:id="rId7" imgW="126720" imgH="20304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7278" y="3775225"/>
                          <a:ext cx="746507" cy="897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60"/>
            <p:cNvGraphicFramePr>
              <a:graphicFrameLocks noChangeAspect="1"/>
            </p:cNvGraphicFramePr>
            <p:nvPr/>
          </p:nvGraphicFramePr>
          <p:xfrm>
            <a:off x="13145025" y="3779401"/>
            <a:ext cx="821535" cy="897359"/>
          </p:xfrm>
          <a:graphic>
            <a:graphicData uri="http://schemas.openxmlformats.org/presentationml/2006/ole">
              <mc:AlternateContent xmlns:mc="http://schemas.openxmlformats.org/markup-compatibility/2006">
                <mc:Choice xmlns:v="urn:schemas-microsoft-com:vml" Requires="v">
                  <p:oleObj spid="_x0000_s217165" name="Equation" r:id="rId9" imgW="139680" imgH="203040" progId="Equation.DSMT4">
                    <p:embed/>
                  </p:oleObj>
                </mc:Choice>
                <mc:Fallback>
                  <p:oleObj name="Equation" r:id="rId9" imgW="139680" imgH="203040"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45025" y="3779401"/>
                          <a:ext cx="821535" cy="897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60"/>
            <p:cNvGraphicFramePr>
              <a:graphicFrameLocks noChangeAspect="1"/>
            </p:cNvGraphicFramePr>
            <p:nvPr/>
          </p:nvGraphicFramePr>
          <p:xfrm>
            <a:off x="16585146" y="3724460"/>
            <a:ext cx="821535" cy="897359"/>
          </p:xfrm>
          <a:graphic>
            <a:graphicData uri="http://schemas.openxmlformats.org/presentationml/2006/ole">
              <mc:AlternateContent xmlns:mc="http://schemas.openxmlformats.org/markup-compatibility/2006">
                <mc:Choice xmlns:v="urn:schemas-microsoft-com:vml" Requires="v">
                  <p:oleObj spid="_x0000_s217166" name="Equation" r:id="rId11" imgW="139680" imgH="203040" progId="Equation.DSMT4">
                    <p:embed/>
                  </p:oleObj>
                </mc:Choice>
                <mc:Fallback>
                  <p:oleObj name="Equation" r:id="rId11" imgW="139680" imgH="203040" progId="Equation.DSMT4">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85146" y="3724460"/>
                          <a:ext cx="821535" cy="897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60"/>
            <p:cNvGraphicFramePr>
              <a:graphicFrameLocks noChangeAspect="1"/>
            </p:cNvGraphicFramePr>
            <p:nvPr/>
          </p:nvGraphicFramePr>
          <p:xfrm>
            <a:off x="4374665" y="3836981"/>
            <a:ext cx="746507" cy="784838"/>
          </p:xfrm>
          <a:graphic>
            <a:graphicData uri="http://schemas.openxmlformats.org/presentationml/2006/ole">
              <mc:AlternateContent xmlns:mc="http://schemas.openxmlformats.org/markup-compatibility/2006">
                <mc:Choice xmlns:v="urn:schemas-microsoft-com:vml" Requires="v">
                  <p:oleObj spid="_x0000_s217167" name="Equation" r:id="rId13" imgW="126720" imgH="177480" progId="Equation.DSMT4">
                    <p:embed/>
                  </p:oleObj>
                </mc:Choice>
                <mc:Fallback>
                  <p:oleObj name="Equation" r:id="rId13" imgW="126720" imgH="177480" progId="Equation.DSMT4">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74665" y="3836981"/>
                          <a:ext cx="746507" cy="78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7" name="Straight Connector 26"/>
            <p:cNvCxnSpPr/>
            <p:nvPr/>
          </p:nvCxnSpPr>
          <p:spPr bwMode="auto">
            <a:xfrm>
              <a:off x="4716737" y="3651803"/>
              <a:ext cx="0" cy="1275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19137491" y="3596861"/>
              <a:ext cx="0" cy="127598"/>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22" name="Object 60"/>
            <p:cNvGraphicFramePr>
              <a:graphicFrameLocks noChangeAspect="1"/>
            </p:cNvGraphicFramePr>
            <p:nvPr/>
          </p:nvGraphicFramePr>
          <p:xfrm>
            <a:off x="18797178" y="3724460"/>
            <a:ext cx="821533" cy="728577"/>
          </p:xfrm>
          <a:graphic>
            <a:graphicData uri="http://schemas.openxmlformats.org/presentationml/2006/ole">
              <mc:AlternateContent xmlns:mc="http://schemas.openxmlformats.org/markup-compatibility/2006">
                <mc:Choice xmlns:v="urn:schemas-microsoft-com:vml" Requires="v">
                  <p:oleObj spid="_x0000_s217168" name="Equation" r:id="rId15" imgW="139680" imgH="164880" progId="Equation.DSMT4">
                    <p:embed/>
                  </p:oleObj>
                </mc:Choice>
                <mc:Fallback>
                  <p:oleObj name="Equation" r:id="rId15" imgW="139680" imgH="164880" progId="Equation.DSMT4">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797178" y="3724460"/>
                          <a:ext cx="821533" cy="7285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 name="Object 94"/>
          <p:cNvGraphicFramePr>
            <a:graphicFrameLocks noChangeAspect="1"/>
          </p:cNvGraphicFramePr>
          <p:nvPr/>
        </p:nvGraphicFramePr>
        <p:xfrm>
          <a:off x="1027482" y="7272660"/>
          <a:ext cx="9873128" cy="1808781"/>
        </p:xfrm>
        <a:graphic>
          <a:graphicData uri="http://schemas.openxmlformats.org/presentationml/2006/ole">
            <mc:AlternateContent xmlns:mc="http://schemas.openxmlformats.org/markup-compatibility/2006">
              <mc:Choice xmlns:v="urn:schemas-microsoft-com:vml" Requires="v">
                <p:oleObj spid="_x0000_s217169" name="Equation" r:id="rId17" imgW="2361960" imgH="469800" progId="Equation.DSMT4">
                  <p:embed/>
                </p:oleObj>
              </mc:Choice>
              <mc:Fallback>
                <p:oleObj name="Equation" r:id="rId17" imgW="2361960" imgH="469800" progId="Equation.DSMT4">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7482" y="7272660"/>
                        <a:ext cx="9873128" cy="18087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4"/>
          <p:cNvGraphicFramePr>
            <a:graphicFrameLocks noChangeAspect="1"/>
          </p:cNvGraphicFramePr>
          <p:nvPr/>
        </p:nvGraphicFramePr>
        <p:xfrm>
          <a:off x="300106" y="9499621"/>
          <a:ext cx="10696758" cy="1808781"/>
        </p:xfrm>
        <a:graphic>
          <a:graphicData uri="http://schemas.openxmlformats.org/presentationml/2006/ole">
            <mc:AlternateContent xmlns:mc="http://schemas.openxmlformats.org/markup-compatibility/2006">
              <mc:Choice xmlns:v="urn:schemas-microsoft-com:vml" Requires="v">
                <p:oleObj spid="_x0000_s217170" name="Equation" r:id="rId19" imgW="2514600" imgH="469800" progId="Equation.DSMT4">
                  <p:embed/>
                </p:oleObj>
              </mc:Choice>
              <mc:Fallback>
                <p:oleObj name="Equation" r:id="rId19" imgW="2514600" imgH="469800" progId="Equation.DSMT4">
                  <p:embed/>
                  <p:pic>
                    <p:nvPicPr>
                      <p:cNvPr id="0" name="Picture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0106" y="9499621"/>
                        <a:ext cx="10696758" cy="18087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.4</a:t>
            </a:r>
            <a:r>
              <a:rPr lang="en-US" sz="6000" dirty="0">
                <a:solidFill>
                  <a:srgbClr val="FF0000"/>
                </a:solidFill>
                <a:latin typeface="Impact" charset="0"/>
                <a:ea typeface="ＭＳ Ｐゴシック" charset="0"/>
                <a:cs typeface="Impact" charset="0"/>
              </a:rPr>
              <a:t> Likelihood of a spike train</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4" name="Straight Connector 2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8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grpSp>
        <p:nvGrpSpPr>
          <p:cNvPr id="2" name="Group 65"/>
          <p:cNvGrpSpPr/>
          <p:nvPr/>
        </p:nvGrpSpPr>
        <p:grpSpPr>
          <a:xfrm>
            <a:off x="-721895" y="2450271"/>
            <a:ext cx="13330889" cy="5923708"/>
            <a:chOff x="592705" y="2248231"/>
            <a:chExt cx="18393772" cy="5997083"/>
          </a:xfrm>
        </p:grpSpPr>
        <p:sp>
          <p:nvSpPr>
            <p:cNvPr id="61" name="Rounded Rectangle 60"/>
            <p:cNvSpPr/>
            <p:nvPr/>
          </p:nvSpPr>
          <p:spPr bwMode="auto">
            <a:xfrm>
              <a:off x="3997476" y="2248231"/>
              <a:ext cx="12081105" cy="5997083"/>
            </a:xfrm>
            <a:prstGeom prst="roundRect">
              <a:avLst/>
            </a:prstGeom>
            <a:solidFill>
              <a:srgbClr val="E6E6E6">
                <a:alpha val="29020"/>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4" name="Rectangle 63"/>
            <p:cNvSpPr/>
            <p:nvPr/>
          </p:nvSpPr>
          <p:spPr bwMode="auto">
            <a:xfrm>
              <a:off x="13185921" y="4417389"/>
              <a:ext cx="1701564"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2" name="Rounded Rectangle 81"/>
            <p:cNvSpPr/>
            <p:nvPr/>
          </p:nvSpPr>
          <p:spPr bwMode="auto">
            <a:xfrm>
              <a:off x="15057642" y="4034596"/>
              <a:ext cx="3928835" cy="204156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5" name="Rounded Rectangle 64"/>
            <p:cNvSpPr/>
            <p:nvPr/>
          </p:nvSpPr>
          <p:spPr bwMode="auto">
            <a:xfrm>
              <a:off x="5018414" y="4416070"/>
              <a:ext cx="2892659" cy="1403573"/>
            </a:xfrm>
            <a:prstGeom prst="round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5136" name="Freeform 23"/>
            <p:cNvSpPr>
              <a:spLocks/>
            </p:cNvSpPr>
            <p:nvPr/>
          </p:nvSpPr>
          <p:spPr bwMode="auto">
            <a:xfrm>
              <a:off x="5188570" y="4671266"/>
              <a:ext cx="2059930" cy="1020780"/>
            </a:xfrm>
            <a:custGeom>
              <a:avLst/>
              <a:gdLst>
                <a:gd name="T0" fmla="*/ 0 w 768"/>
                <a:gd name="T1" fmla="*/ 2147483647 h 368"/>
                <a:gd name="T2" fmla="*/ 2147483647 w 768"/>
                <a:gd name="T3" fmla="*/ 2147483647 h 368"/>
                <a:gd name="T4" fmla="*/ 2147483647 w 768"/>
                <a:gd name="T5" fmla="*/ 2147483647 h 368"/>
                <a:gd name="T6" fmla="*/ 2147483647 w 768"/>
                <a:gd name="T7" fmla="*/ 2147483647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prstDash val="dash"/>
              <a:round/>
              <a:headEnd/>
              <a:tailEnd/>
            </a:ln>
          </p:spPr>
          <p:txBody>
            <a:bodyPr wrap="none" lIns="192911" tIns="96455" rIns="192911" bIns="96455" anchor="ctr"/>
            <a:lstStyle/>
            <a:p>
              <a:endParaRPr lang="en-US"/>
            </a:p>
          </p:txBody>
        </p:sp>
        <p:sp>
          <p:nvSpPr>
            <p:cNvPr id="5146" name="TextBox 67"/>
            <p:cNvSpPr txBox="1">
              <a:spLocks noChangeArrowheads="1"/>
            </p:cNvSpPr>
            <p:nvPr/>
          </p:nvSpPr>
          <p:spPr bwMode="auto">
            <a:xfrm>
              <a:off x="592705" y="2829911"/>
              <a:ext cx="443027" cy="1171599"/>
            </a:xfrm>
            <a:prstGeom prst="rect">
              <a:avLst/>
            </a:prstGeom>
            <a:noFill/>
            <a:ln w="9525">
              <a:noFill/>
              <a:miter lim="800000"/>
              <a:headEnd/>
              <a:tailEnd/>
            </a:ln>
          </p:spPr>
          <p:txBody>
            <a:bodyPr wrap="none" lIns="192911" tIns="96455" rIns="192911" bIns="96455">
              <a:spAutoFit/>
            </a:bodyPr>
            <a:lstStyle/>
            <a:p>
              <a:endParaRPr lang="en-US" dirty="0"/>
            </a:p>
          </p:txBody>
        </p:sp>
        <p:sp>
          <p:nvSpPr>
            <p:cNvPr id="5147" name="Freeform 69"/>
            <p:cNvSpPr>
              <a:spLocks/>
            </p:cNvSpPr>
            <p:nvPr/>
          </p:nvSpPr>
          <p:spPr bwMode="auto">
            <a:xfrm>
              <a:off x="2458942" y="4925098"/>
              <a:ext cx="1198867" cy="922676"/>
            </a:xfrm>
            <a:custGeom>
              <a:avLst/>
              <a:gdLst>
                <a:gd name="T0" fmla="*/ 0 w 1947553"/>
                <a:gd name="T1" fmla="*/ 520535 h 520535"/>
                <a:gd name="T2" fmla="*/ 58397 w 1947553"/>
                <a:gd name="T3" fmla="*/ 366156 h 520535"/>
                <a:gd name="T4" fmla="*/ 116793 w 1947553"/>
                <a:gd name="T5" fmla="*/ 283029 h 520535"/>
                <a:gd name="T6" fmla="*/ 225245 w 1947553"/>
                <a:gd name="T7" fmla="*/ 389907 h 520535"/>
                <a:gd name="T8" fmla="*/ 433804 w 1947553"/>
                <a:gd name="T9" fmla="*/ 116774 h 520535"/>
                <a:gd name="T10" fmla="*/ 600652 w 1947553"/>
                <a:gd name="T11" fmla="*/ 425533 h 520535"/>
                <a:gd name="T12" fmla="*/ 784185 w 1947553"/>
                <a:gd name="T13" fmla="*/ 211777 h 520535"/>
                <a:gd name="T14" fmla="*/ 1017771 w 1947553"/>
                <a:gd name="T15" fmla="*/ 389907 h 520535"/>
                <a:gd name="T16" fmla="*/ 1167935 w 1947553"/>
                <a:gd name="T17" fmla="*/ 9896 h 520535"/>
                <a:gd name="T18" fmla="*/ 1368152 w 1947553"/>
                <a:gd name="T19" fmla="*/ 330530 h 5205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47553" h="520535">
                  <a:moveTo>
                    <a:pt x="0" y="520535"/>
                  </a:moveTo>
                  <a:cubicBezTo>
                    <a:pt x="27709" y="463137"/>
                    <a:pt x="55418" y="405740"/>
                    <a:pt x="83127" y="366156"/>
                  </a:cubicBezTo>
                  <a:cubicBezTo>
                    <a:pt x="110836" y="326572"/>
                    <a:pt x="126670" y="279071"/>
                    <a:pt x="166254" y="283029"/>
                  </a:cubicBezTo>
                  <a:cubicBezTo>
                    <a:pt x="205838" y="286987"/>
                    <a:pt x="245424" y="417616"/>
                    <a:pt x="320634" y="389907"/>
                  </a:cubicBezTo>
                  <a:cubicBezTo>
                    <a:pt x="395844" y="362198"/>
                    <a:pt x="528452" y="110836"/>
                    <a:pt x="617517" y="116774"/>
                  </a:cubicBezTo>
                  <a:cubicBezTo>
                    <a:pt x="706582" y="122712"/>
                    <a:pt x="771896" y="409699"/>
                    <a:pt x="855023" y="425533"/>
                  </a:cubicBezTo>
                  <a:cubicBezTo>
                    <a:pt x="938150" y="441367"/>
                    <a:pt x="1017319" y="217715"/>
                    <a:pt x="1116280" y="211777"/>
                  </a:cubicBezTo>
                  <a:cubicBezTo>
                    <a:pt x="1215241" y="205839"/>
                    <a:pt x="1357745" y="423554"/>
                    <a:pt x="1448789" y="389907"/>
                  </a:cubicBezTo>
                  <a:cubicBezTo>
                    <a:pt x="1539833" y="356260"/>
                    <a:pt x="1579418" y="19792"/>
                    <a:pt x="1662545" y="9896"/>
                  </a:cubicBezTo>
                  <a:cubicBezTo>
                    <a:pt x="1745672" y="0"/>
                    <a:pt x="1846612" y="165265"/>
                    <a:pt x="1947553" y="330530"/>
                  </a:cubicBezTo>
                </a:path>
              </a:pathLst>
            </a:custGeom>
            <a:solidFill>
              <a:schemeClr val="bg1"/>
            </a:solidFill>
            <a:ln w="38100" cap="flat" cmpd="sng" algn="ctr">
              <a:solidFill>
                <a:schemeClr val="tx1"/>
              </a:solidFill>
              <a:prstDash val="solid"/>
              <a:round/>
              <a:headEnd type="none" w="med" len="med"/>
              <a:tailEnd type="none" w="med" len="med"/>
            </a:ln>
          </p:spPr>
          <p:txBody>
            <a:bodyPr lIns="192911" tIns="96455" rIns="192911" bIns="96455"/>
            <a:lstStyle/>
            <a:p>
              <a:endParaRPr lang="en-US"/>
            </a:p>
          </p:txBody>
        </p:sp>
        <p:cxnSp>
          <p:nvCxnSpPr>
            <p:cNvPr id="67" name="Straight Arrow Connector 66"/>
            <p:cNvCxnSpPr/>
            <p:nvPr/>
          </p:nvCxnSpPr>
          <p:spPr bwMode="auto">
            <a:xfrm>
              <a:off x="5018414" y="5692046"/>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0" name="Right Arrow 69"/>
            <p:cNvSpPr/>
            <p:nvPr/>
          </p:nvSpPr>
          <p:spPr bwMode="auto">
            <a:xfrm>
              <a:off x="3827319" y="4926460"/>
              <a:ext cx="1020938" cy="382793"/>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1" name="Right Arrow 70"/>
            <p:cNvSpPr/>
            <p:nvPr/>
          </p:nvSpPr>
          <p:spPr bwMode="auto">
            <a:xfrm>
              <a:off x="8081229" y="5054058"/>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8" name="Rounded Rectangle 67"/>
            <p:cNvSpPr/>
            <p:nvPr/>
          </p:nvSpPr>
          <p:spPr bwMode="auto">
            <a:xfrm>
              <a:off x="10803731" y="6714144"/>
              <a:ext cx="2892659" cy="1403573"/>
            </a:xfrm>
            <a:prstGeom prst="round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69" name="Straight Arrow Connector 68"/>
            <p:cNvCxnSpPr/>
            <p:nvPr/>
          </p:nvCxnSpPr>
          <p:spPr bwMode="auto">
            <a:xfrm>
              <a:off x="10803731" y="7607327"/>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4" name="Freeform 73"/>
            <p:cNvSpPr/>
            <p:nvPr/>
          </p:nvSpPr>
          <p:spPr bwMode="auto">
            <a:xfrm>
              <a:off x="10973888" y="7096937"/>
              <a:ext cx="2190757" cy="1034611"/>
            </a:xfrm>
            <a:custGeom>
              <a:avLst/>
              <a:gdLst>
                <a:gd name="connsiteX0" fmla="*/ 0 w 927100"/>
                <a:gd name="connsiteY0" fmla="*/ 186267 h 342900"/>
                <a:gd name="connsiteX1" fmla="*/ 139700 w 927100"/>
                <a:gd name="connsiteY1" fmla="*/ 21167 h 342900"/>
                <a:gd name="connsiteX2" fmla="*/ 317500 w 927100"/>
                <a:gd name="connsiteY2" fmla="*/ 313267 h 342900"/>
                <a:gd name="connsiteX3" fmla="*/ 927100 w 927100"/>
                <a:gd name="connsiteY3" fmla="*/ 198967 h 342900"/>
              </a:gdLst>
              <a:ahLst/>
              <a:cxnLst>
                <a:cxn ang="0">
                  <a:pos x="connsiteX0" y="connsiteY0"/>
                </a:cxn>
                <a:cxn ang="0">
                  <a:pos x="connsiteX1" y="connsiteY1"/>
                </a:cxn>
                <a:cxn ang="0">
                  <a:pos x="connsiteX2" y="connsiteY2"/>
                </a:cxn>
                <a:cxn ang="0">
                  <a:pos x="connsiteX3" y="connsiteY3"/>
                </a:cxn>
              </a:cxnLst>
              <a:rect l="l" t="t" r="r" b="b"/>
              <a:pathLst>
                <a:path w="927100" h="342900">
                  <a:moveTo>
                    <a:pt x="0" y="186267"/>
                  </a:moveTo>
                  <a:cubicBezTo>
                    <a:pt x="43391" y="93133"/>
                    <a:pt x="86783" y="0"/>
                    <a:pt x="139700" y="21167"/>
                  </a:cubicBezTo>
                  <a:cubicBezTo>
                    <a:pt x="192617" y="42334"/>
                    <a:pt x="186267" y="283634"/>
                    <a:pt x="317500" y="313267"/>
                  </a:cubicBezTo>
                  <a:cubicBezTo>
                    <a:pt x="448733" y="342900"/>
                    <a:pt x="687916" y="270933"/>
                    <a:pt x="927100" y="198967"/>
                  </a:cubicBezTo>
                </a:path>
              </a:pathLst>
            </a:custGeom>
            <a:noFill/>
            <a:ln w="28575"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76" name="Straight Connector 75"/>
            <p:cNvCxnSpPr/>
            <p:nvPr/>
          </p:nvCxnSpPr>
          <p:spPr bwMode="auto">
            <a:xfrm flipV="1">
              <a:off x="15227798" y="5819644"/>
              <a:ext cx="3758679" cy="13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16078580"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79" name="Straight Connector 78"/>
            <p:cNvCxnSpPr/>
            <p:nvPr/>
          </p:nvCxnSpPr>
          <p:spPr bwMode="auto">
            <a:xfrm>
              <a:off x="16589049"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80" name="Straight Connector 79"/>
            <p:cNvCxnSpPr/>
            <p:nvPr/>
          </p:nvCxnSpPr>
          <p:spPr bwMode="auto">
            <a:xfrm>
              <a:off x="17643118"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sp>
          <p:nvSpPr>
            <p:cNvPr id="87" name="Bent-Up Arrow 86"/>
            <p:cNvSpPr/>
            <p:nvPr/>
          </p:nvSpPr>
          <p:spPr bwMode="auto">
            <a:xfrm flipH="1">
              <a:off x="9442480" y="6331352"/>
              <a:ext cx="1361251"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8" name="Bent-Up Arrow 87"/>
            <p:cNvSpPr/>
            <p:nvPr/>
          </p:nvSpPr>
          <p:spPr bwMode="auto">
            <a:xfrm rot="16200000" flipH="1">
              <a:off x="14292057" y="5990960"/>
              <a:ext cx="1531170" cy="1701564"/>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9" name="Bent-Up Arrow 88"/>
            <p:cNvSpPr/>
            <p:nvPr/>
          </p:nvSpPr>
          <p:spPr bwMode="auto">
            <a:xfrm rot="5400000" flipH="1" flipV="1">
              <a:off x="14504732" y="2673464"/>
              <a:ext cx="1275975" cy="1191095"/>
            </a:xfrm>
            <a:prstGeom prst="bentUpArrow">
              <a:avLst>
                <a:gd name="adj1" fmla="val 25000"/>
                <a:gd name="adj2" fmla="val 22894"/>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0" name="Rounded Rectangle 89"/>
            <p:cNvSpPr/>
            <p:nvPr/>
          </p:nvSpPr>
          <p:spPr bwMode="auto">
            <a:xfrm>
              <a:off x="11654514" y="2375828"/>
              <a:ext cx="2892659" cy="1403573"/>
            </a:xfrm>
            <a:prstGeom prst="roundRect">
              <a:avLst/>
            </a:prstGeom>
            <a:solidFill>
              <a:schemeClr val="bg1"/>
            </a:solidFill>
            <a:ln w="9525" cap="flat" cmpd="sng" algn="ctr">
              <a:solidFill>
                <a:srgbClr val="3550FE"/>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91" name="Straight Arrow Connector 90"/>
            <p:cNvCxnSpPr/>
            <p:nvPr/>
          </p:nvCxnSpPr>
          <p:spPr bwMode="auto">
            <a:xfrm>
              <a:off x="11654514" y="3651804"/>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94" name="Freeform 93"/>
            <p:cNvSpPr/>
            <p:nvPr/>
          </p:nvSpPr>
          <p:spPr bwMode="auto">
            <a:xfrm>
              <a:off x="11994826" y="2631023"/>
              <a:ext cx="2070715" cy="855163"/>
            </a:xfrm>
            <a:custGeom>
              <a:avLst/>
              <a:gdLst>
                <a:gd name="connsiteX0" fmla="*/ 0 w 876300"/>
                <a:gd name="connsiteY0" fmla="*/ 0 h 482600"/>
                <a:gd name="connsiteX1" fmla="*/ 317500 w 876300"/>
                <a:gd name="connsiteY1" fmla="*/ 355600 h 482600"/>
                <a:gd name="connsiteX2" fmla="*/ 876300 w 876300"/>
                <a:gd name="connsiteY2" fmla="*/ 482600 h 482600"/>
              </a:gdLst>
              <a:ahLst/>
              <a:cxnLst>
                <a:cxn ang="0">
                  <a:pos x="connsiteX0" y="connsiteY0"/>
                </a:cxn>
                <a:cxn ang="0">
                  <a:pos x="connsiteX1" y="connsiteY1"/>
                </a:cxn>
                <a:cxn ang="0">
                  <a:pos x="connsiteX2" y="connsiteY2"/>
                </a:cxn>
              </a:cxnLst>
              <a:rect l="l" t="t" r="r" b="b"/>
              <a:pathLst>
                <a:path w="876300" h="482600">
                  <a:moveTo>
                    <a:pt x="0" y="0"/>
                  </a:moveTo>
                  <a:cubicBezTo>
                    <a:pt x="85725" y="137583"/>
                    <a:pt x="171450" y="275167"/>
                    <a:pt x="317500" y="355600"/>
                  </a:cubicBezTo>
                  <a:cubicBezTo>
                    <a:pt x="463550" y="436033"/>
                    <a:pt x="669925" y="459316"/>
                    <a:pt x="876300" y="482600"/>
                  </a:cubicBezTo>
                </a:path>
              </a:pathLst>
            </a:custGeom>
            <a:noFill/>
            <a:ln w="38100"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5" name="Bent-Up Arrow 94"/>
            <p:cNvSpPr/>
            <p:nvPr/>
          </p:nvSpPr>
          <p:spPr bwMode="auto">
            <a:xfrm flipH="1" flipV="1">
              <a:off x="10973888" y="2886219"/>
              <a:ext cx="680626"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3" name="Group 99"/>
            <p:cNvGrpSpPr/>
            <p:nvPr/>
          </p:nvGrpSpPr>
          <p:grpSpPr>
            <a:xfrm>
              <a:off x="9272324" y="4672584"/>
              <a:ext cx="1020938" cy="1261885"/>
              <a:chOff x="7748736" y="701080"/>
              <a:chExt cx="432048" cy="712128"/>
            </a:xfrm>
          </p:grpSpPr>
          <p:sp>
            <p:nvSpPr>
              <p:cNvPr id="98" name="Rounded Rectangle 97"/>
              <p:cNvSpPr/>
              <p:nvPr/>
            </p:nvSpPr>
            <p:spPr bwMode="auto">
              <a:xfrm>
                <a:off x="7748736" y="84509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9" name="TextBox 98"/>
              <p:cNvSpPr txBox="1"/>
              <p:nvPr/>
            </p:nvSpPr>
            <p:spPr>
              <a:xfrm>
                <a:off x="7748736" y="701080"/>
                <a:ext cx="432048" cy="712128"/>
              </a:xfrm>
              <a:prstGeom prst="rect">
                <a:avLst/>
              </a:prstGeom>
              <a:noFill/>
            </p:spPr>
            <p:txBody>
              <a:bodyPr wrap="square" rtlCol="0">
                <a:spAutoFit/>
              </a:bodyPr>
              <a:lstStyle/>
              <a:p>
                <a:r>
                  <a:rPr lang="en-US" sz="7600" b="1" dirty="0"/>
                  <a:t>+</a:t>
                </a:r>
              </a:p>
            </p:txBody>
          </p:sp>
        </p:grpSp>
        <p:sp>
          <p:nvSpPr>
            <p:cNvPr id="101" name="Rectangle 100"/>
            <p:cNvSpPr/>
            <p:nvPr/>
          </p:nvSpPr>
          <p:spPr bwMode="auto">
            <a:xfrm>
              <a:off x="10803731" y="4417389"/>
              <a:ext cx="2041877"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2" name="Freeform 101"/>
            <p:cNvSpPr/>
            <p:nvPr/>
          </p:nvSpPr>
          <p:spPr bwMode="auto">
            <a:xfrm>
              <a:off x="10923480" y="4838421"/>
              <a:ext cx="1751972" cy="1102710"/>
            </a:xfrm>
            <a:custGeom>
              <a:avLst/>
              <a:gdLst>
                <a:gd name="connsiteX0" fmla="*/ 0 w 965200"/>
                <a:gd name="connsiteY0" fmla="*/ 622300 h 622300"/>
                <a:gd name="connsiteX1" fmla="*/ 177800 w 965200"/>
                <a:gd name="connsiteY1" fmla="*/ 444500 h 622300"/>
                <a:gd name="connsiteX2" fmla="*/ 508000 w 965200"/>
                <a:gd name="connsiteY2" fmla="*/ 444500 h 622300"/>
                <a:gd name="connsiteX3" fmla="*/ 723900 w 965200"/>
                <a:gd name="connsiteY3" fmla="*/ 139700 h 622300"/>
                <a:gd name="connsiteX4" fmla="*/ 965200 w 965200"/>
                <a:gd name="connsiteY4" fmla="*/ 0 h 622300"/>
                <a:gd name="connsiteX5" fmla="*/ 965200 w 965200"/>
                <a:gd name="connsiteY5" fmla="*/ 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622300">
                  <a:moveTo>
                    <a:pt x="0" y="622300"/>
                  </a:moveTo>
                  <a:cubicBezTo>
                    <a:pt x="46566" y="548216"/>
                    <a:pt x="93133" y="474133"/>
                    <a:pt x="177800" y="444500"/>
                  </a:cubicBezTo>
                  <a:cubicBezTo>
                    <a:pt x="262467" y="414867"/>
                    <a:pt x="416983" y="495300"/>
                    <a:pt x="508000" y="444500"/>
                  </a:cubicBezTo>
                  <a:cubicBezTo>
                    <a:pt x="599017" y="393700"/>
                    <a:pt x="647700" y="213783"/>
                    <a:pt x="723900" y="139700"/>
                  </a:cubicBezTo>
                  <a:cubicBezTo>
                    <a:pt x="800100" y="65617"/>
                    <a:pt x="965200" y="0"/>
                    <a:pt x="965200" y="0"/>
                  </a:cubicBezTo>
                  <a:lnTo>
                    <a:pt x="965200" y="0"/>
                  </a:lnTo>
                </a:path>
              </a:pathLst>
            </a:cu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4" name="Freeform 103"/>
            <p:cNvSpPr/>
            <p:nvPr/>
          </p:nvSpPr>
          <p:spPr bwMode="auto">
            <a:xfrm>
              <a:off x="10983501" y="4500857"/>
              <a:ext cx="1862108" cy="299325"/>
            </a:xfrm>
            <a:custGeom>
              <a:avLst/>
              <a:gdLst>
                <a:gd name="connsiteX0" fmla="*/ 0 w 1092200"/>
                <a:gd name="connsiteY0" fmla="*/ 0 h 190500"/>
                <a:gd name="connsiteX1" fmla="*/ 431800 w 1092200"/>
                <a:gd name="connsiteY1" fmla="*/ 139700 h 190500"/>
                <a:gd name="connsiteX2" fmla="*/ 1092200 w 1092200"/>
                <a:gd name="connsiteY2" fmla="*/ 190500 h 190500"/>
              </a:gdLst>
              <a:ahLst/>
              <a:cxnLst>
                <a:cxn ang="0">
                  <a:pos x="connsiteX0" y="connsiteY0"/>
                </a:cxn>
                <a:cxn ang="0">
                  <a:pos x="connsiteX1" y="connsiteY1"/>
                </a:cxn>
                <a:cxn ang="0">
                  <a:pos x="connsiteX2" y="connsiteY2"/>
                </a:cxn>
              </a:cxnLst>
              <a:rect l="l" t="t" r="r" b="b"/>
              <a:pathLst>
                <a:path w="1092200" h="190500">
                  <a:moveTo>
                    <a:pt x="0" y="0"/>
                  </a:moveTo>
                  <a:cubicBezTo>
                    <a:pt x="124883" y="53975"/>
                    <a:pt x="249767" y="107950"/>
                    <a:pt x="431800" y="139700"/>
                  </a:cubicBezTo>
                  <a:cubicBezTo>
                    <a:pt x="613833" y="171450"/>
                    <a:pt x="853016" y="180975"/>
                    <a:pt x="1092200" y="190500"/>
                  </a:cubicBezTo>
                </a:path>
              </a:pathLst>
            </a:custGeom>
            <a:noFill/>
            <a:ln w="9525"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6" name="Right Arrow 105"/>
            <p:cNvSpPr/>
            <p:nvPr/>
          </p:nvSpPr>
          <p:spPr bwMode="auto">
            <a:xfrm>
              <a:off x="1029326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3" name="Right Arrow 62"/>
            <p:cNvSpPr/>
            <p:nvPr/>
          </p:nvSpPr>
          <p:spPr bwMode="auto">
            <a:xfrm>
              <a:off x="1454717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pic>
          <p:nvPicPr>
            <p:cNvPr id="433164" name="Picture 12"/>
            <p:cNvPicPr>
              <a:picLocks noChangeAspect="1" noChangeArrowheads="1"/>
            </p:cNvPicPr>
            <p:nvPr/>
          </p:nvPicPr>
          <p:blipFill>
            <a:blip r:embed="rId3" cstate="print"/>
            <a:srcRect/>
            <a:stretch>
              <a:fillRect/>
            </a:stretch>
          </p:blipFill>
          <p:spPr bwMode="auto">
            <a:xfrm>
              <a:off x="13245583" y="5055376"/>
              <a:ext cx="1471746" cy="1070857"/>
            </a:xfrm>
            <a:prstGeom prst="rect">
              <a:avLst/>
            </a:prstGeom>
            <a:noFill/>
            <a:ln w="9525">
              <a:noFill/>
              <a:miter lim="800000"/>
              <a:headEnd/>
              <a:tailEnd/>
            </a:ln>
          </p:spPr>
        </p:pic>
        <p:sp>
          <p:nvSpPr>
            <p:cNvPr id="105" name="Right Arrow 104"/>
            <p:cNvSpPr/>
            <p:nvPr/>
          </p:nvSpPr>
          <p:spPr bwMode="auto">
            <a:xfrm>
              <a:off x="1267545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sp>
        <p:nvSpPr>
          <p:cNvPr id="72"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.4</a:t>
            </a:r>
            <a:r>
              <a:rPr lang="en-US" sz="6000" dirty="0">
                <a:solidFill>
                  <a:srgbClr val="FF0000"/>
                </a:solidFill>
                <a:latin typeface="Impact" charset="0"/>
                <a:ea typeface="ＭＳ Ｐゴシック" charset="0"/>
                <a:cs typeface="Impact" charset="0"/>
              </a:rPr>
              <a:t> SRM with escape noise =  GLM</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73" name="Straight Connector 72"/>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12608995" y="6256421"/>
            <a:ext cx="7978466" cy="3600986"/>
          </a:xfrm>
          <a:prstGeom prst="rect">
            <a:avLst/>
          </a:prstGeom>
          <a:noFill/>
        </p:spPr>
        <p:txBody>
          <a:bodyPr wrap="none" rtlCol="0">
            <a:spAutoFit/>
          </a:bodyPr>
          <a:lstStyle/>
          <a:p>
            <a:pPr>
              <a:buFontTx/>
              <a:buChar char="-"/>
            </a:pPr>
            <a:r>
              <a:rPr lang="en-US" dirty="0"/>
              <a:t>linear filters</a:t>
            </a:r>
          </a:p>
          <a:p>
            <a:pPr>
              <a:buFontTx/>
              <a:buChar char="-"/>
            </a:pPr>
            <a:r>
              <a:rPr lang="en-US" dirty="0"/>
              <a:t>escape rate</a:t>
            </a:r>
          </a:p>
          <a:p>
            <a:r>
              <a:rPr lang="en-US" dirty="0">
                <a:sym typeface="Wingdings" pitchFamily="2" charset="2"/>
              </a:rPr>
              <a:t>likelihood of observed</a:t>
            </a:r>
          </a:p>
          <a:p>
            <a:r>
              <a:rPr lang="en-US" dirty="0">
                <a:sym typeface="Wingdings" pitchFamily="2" charset="2"/>
              </a:rPr>
              <a:t>       spike train</a:t>
            </a:r>
            <a:endParaRPr lang="en-US" dirty="0"/>
          </a:p>
        </p:txBody>
      </p:sp>
      <p:sp>
        <p:nvSpPr>
          <p:cNvPr id="41" name="TextBox 40"/>
          <p:cNvSpPr txBox="1"/>
          <p:nvPr/>
        </p:nvSpPr>
        <p:spPr>
          <a:xfrm>
            <a:off x="12608995" y="9857407"/>
            <a:ext cx="7056740" cy="1569660"/>
          </a:xfrm>
          <a:prstGeom prst="rect">
            <a:avLst/>
          </a:prstGeom>
          <a:solidFill>
            <a:srgbClr val="FFFF00"/>
          </a:solidFill>
          <a:ln>
            <a:solidFill>
              <a:srgbClr val="FF0000"/>
            </a:solidFill>
          </a:ln>
        </p:spPr>
        <p:txBody>
          <a:bodyPr wrap="none" rtlCol="0">
            <a:spAutoFit/>
          </a:bodyPr>
          <a:lstStyle/>
          <a:p>
            <a:pPr>
              <a:buFont typeface="Wingdings"/>
              <a:buChar char="à"/>
            </a:pPr>
            <a:r>
              <a:rPr lang="en-US" sz="4800" dirty="0">
                <a:solidFill>
                  <a:srgbClr val="FF0000"/>
                </a:solidFill>
                <a:sym typeface="Wingdings" pitchFamily="2" charset="2"/>
              </a:rPr>
              <a:t>parameter optimization</a:t>
            </a:r>
          </a:p>
          <a:p>
            <a:r>
              <a:rPr lang="en-US" sz="4800" dirty="0">
                <a:solidFill>
                  <a:srgbClr val="FF0000"/>
                </a:solidFill>
                <a:sym typeface="Wingdings" pitchFamily="2" charset="2"/>
              </a:rPr>
              <a:t>      of neuron model</a:t>
            </a:r>
            <a:endParaRPr lang="en-US" sz="4800" dirty="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462942" y="1053218"/>
          <a:ext cx="7283450" cy="1665287"/>
        </p:xfrm>
        <a:graphic>
          <a:graphicData uri="http://schemas.openxmlformats.org/presentationml/2006/ole">
            <mc:AlternateContent xmlns:mc="http://schemas.openxmlformats.org/markup-compatibility/2006">
              <mc:Choice xmlns:v="urn:schemas-microsoft-com:vml" Requires="v">
                <p:oleObj spid="_x0000_s236619" name="Equation" r:id="rId4" imgW="1562040" imgH="393480" progId="Equation.DSMT4">
                  <p:embed/>
                </p:oleObj>
              </mc:Choice>
              <mc:Fallback>
                <p:oleObj name="Equation" r:id="rId4" imgW="1562040" imgH="3934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942" y="1053218"/>
                        <a:ext cx="7283450" cy="166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 y="-48523"/>
            <a:ext cx="17844689" cy="1241234"/>
          </a:xfrm>
          <a:prstGeom prst="rect">
            <a:avLst/>
          </a:prstGeom>
          <a:noFill/>
        </p:spPr>
        <p:txBody>
          <a:bodyPr wrap="none" lIns="192911" tIns="96455" rIns="192911" bIns="96455" rtlCol="0">
            <a:spAutoFit/>
          </a:bodyPr>
          <a:lstStyle/>
          <a:p>
            <a:r>
              <a:rPr lang="en-US" sz="6800" b="1" dirty="0" err="1">
                <a:solidFill>
                  <a:srgbClr val="FF0000"/>
                </a:solidFill>
              </a:rPr>
              <a:t>Exerc</a:t>
            </a:r>
            <a:r>
              <a:rPr lang="en-US" sz="6800" b="1" dirty="0">
                <a:solidFill>
                  <a:srgbClr val="FF0000"/>
                </a:solidFill>
              </a:rPr>
              <a:t>. 2.1:  Non-leaky IF with escape rates</a:t>
            </a:r>
          </a:p>
        </p:txBody>
      </p:sp>
      <p:sp>
        <p:nvSpPr>
          <p:cNvPr id="37" name="Rectangle 36"/>
          <p:cNvSpPr/>
          <p:nvPr/>
        </p:nvSpPr>
        <p:spPr bwMode="auto">
          <a:xfrm>
            <a:off x="-41945" y="1099853"/>
            <a:ext cx="21563130" cy="11356179"/>
          </a:xfrm>
          <a:prstGeom prst="rect">
            <a:avLst/>
          </a:prstGeom>
          <a:solidFill>
            <a:srgbClr val="FFC000">
              <a:alpha val="22745"/>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30" name="TextBox 29"/>
          <p:cNvSpPr txBox="1"/>
          <p:nvPr/>
        </p:nvSpPr>
        <p:spPr>
          <a:xfrm>
            <a:off x="234296" y="3993345"/>
            <a:ext cx="17696266" cy="1071957"/>
          </a:xfrm>
          <a:prstGeom prst="rect">
            <a:avLst/>
          </a:prstGeom>
          <a:noFill/>
        </p:spPr>
        <p:txBody>
          <a:bodyPr wrap="square" lIns="192911" tIns="96455" rIns="192911" bIns="96455" rtlCol="0">
            <a:spAutoFit/>
          </a:bodyPr>
          <a:lstStyle/>
          <a:p>
            <a:r>
              <a:rPr lang="en-US" b="1" i="0" dirty="0"/>
              <a:t>Integrate for constant input (repetitive firing)</a:t>
            </a:r>
          </a:p>
        </p:txBody>
      </p:sp>
      <p:graphicFrame>
        <p:nvGraphicFramePr>
          <p:cNvPr id="422925" name="Object 13"/>
          <p:cNvGraphicFramePr>
            <a:graphicFrameLocks noChangeAspect="1"/>
          </p:cNvGraphicFramePr>
          <p:nvPr/>
        </p:nvGraphicFramePr>
        <p:xfrm>
          <a:off x="4438042" y="2718505"/>
          <a:ext cx="5192712" cy="968375"/>
        </p:xfrm>
        <a:graphic>
          <a:graphicData uri="http://schemas.openxmlformats.org/presentationml/2006/ole">
            <mc:AlternateContent xmlns:mc="http://schemas.openxmlformats.org/markup-compatibility/2006">
              <mc:Choice xmlns:v="urn:schemas-microsoft-com:vml" Requires="v">
                <p:oleObj spid="_x0000_s236620" name="Equation" r:id="rId6" imgW="1244520" imgH="228600" progId="Equation.DSMT4">
                  <p:embed/>
                </p:oleObj>
              </mc:Choice>
              <mc:Fallback>
                <p:oleObj name="Equation" r:id="rId6" imgW="1244520" imgH="228600" progId="Equation.DSMT4">
                  <p:embed/>
                  <p:pic>
                    <p:nvPicPr>
                      <p:cNvPr id="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8042" y="2718505"/>
                        <a:ext cx="5192712"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TextBox 34"/>
          <p:cNvSpPr txBox="1"/>
          <p:nvPr/>
        </p:nvSpPr>
        <p:spPr>
          <a:xfrm>
            <a:off x="16813001" y="3995929"/>
            <a:ext cx="4087979" cy="1846659"/>
          </a:xfrm>
          <a:prstGeom prst="rect">
            <a:avLst/>
          </a:prstGeom>
          <a:solidFill>
            <a:srgbClr val="FFFF00"/>
          </a:solidFill>
        </p:spPr>
        <p:txBody>
          <a:bodyPr wrap="none" rtlCol="0">
            <a:spAutoFit/>
          </a:bodyPr>
          <a:lstStyle/>
          <a:p>
            <a:r>
              <a:rPr lang="en-US" dirty="0">
                <a:solidFill>
                  <a:srgbClr val="FF0000"/>
                </a:solidFill>
              </a:rPr>
              <a:t>Next lecture</a:t>
            </a:r>
          </a:p>
          <a:p>
            <a:r>
              <a:rPr lang="en-US" dirty="0">
                <a:solidFill>
                  <a:srgbClr val="FF0000"/>
                </a:solidFill>
              </a:rPr>
              <a:t>at 10:38</a:t>
            </a:r>
          </a:p>
        </p:txBody>
      </p:sp>
      <p:graphicFrame>
        <p:nvGraphicFramePr>
          <p:cNvPr id="236557" name="Object 13"/>
          <p:cNvGraphicFramePr>
            <a:graphicFrameLocks noChangeAspect="1"/>
          </p:cNvGraphicFramePr>
          <p:nvPr/>
        </p:nvGraphicFramePr>
        <p:xfrm>
          <a:off x="11487150" y="1316038"/>
          <a:ext cx="5980113" cy="1665287"/>
        </p:xfrm>
        <a:graphic>
          <a:graphicData uri="http://schemas.openxmlformats.org/presentationml/2006/ole">
            <mc:AlternateContent xmlns:mc="http://schemas.openxmlformats.org/markup-compatibility/2006">
              <mc:Choice xmlns:v="urn:schemas-microsoft-com:vml" Requires="v">
                <p:oleObj spid="_x0000_s236621" name="Equation" r:id="rId8" imgW="1282680" imgH="393480" progId="Equation.DSMT4">
                  <p:embed/>
                </p:oleObj>
              </mc:Choice>
              <mc:Fallback>
                <p:oleObj name="Equation" r:id="rId8" imgW="1282680" imgH="393480" progId="Equation.DSMT4">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87150" y="1316038"/>
                        <a:ext cx="5980113" cy="166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58" name="Object 14"/>
          <p:cNvGraphicFramePr>
            <a:graphicFrameLocks noChangeAspect="1"/>
          </p:cNvGraphicFramePr>
          <p:nvPr/>
        </p:nvGraphicFramePr>
        <p:xfrm>
          <a:off x="16506780" y="2814638"/>
          <a:ext cx="4394200" cy="968375"/>
        </p:xfrm>
        <a:graphic>
          <a:graphicData uri="http://schemas.openxmlformats.org/presentationml/2006/ole">
            <mc:AlternateContent xmlns:mc="http://schemas.openxmlformats.org/markup-compatibility/2006">
              <mc:Choice xmlns:v="urn:schemas-microsoft-com:vml" Requires="v">
                <p:oleObj spid="_x0000_s236622" name="Equation" r:id="rId10" imgW="952200" imgH="228600" progId="Equation.DSMT4">
                  <p:embed/>
                </p:oleObj>
              </mc:Choice>
              <mc:Fallback>
                <p:oleObj name="Equation" r:id="rId10" imgW="952200" imgH="228600" progId="Equation.DSMT4">
                  <p:embed/>
                  <p:pic>
                    <p:nvPicPr>
                      <p:cNvPr id="0"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06780" y="2814638"/>
                        <a:ext cx="4394200"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TextBox 37"/>
          <p:cNvSpPr txBox="1"/>
          <p:nvPr/>
        </p:nvSpPr>
        <p:spPr>
          <a:xfrm>
            <a:off x="234296" y="5065302"/>
            <a:ext cx="7342075" cy="7109639"/>
          </a:xfrm>
          <a:prstGeom prst="rect">
            <a:avLst/>
          </a:prstGeom>
          <a:noFill/>
        </p:spPr>
        <p:txBody>
          <a:bodyPr wrap="none" rtlCol="0">
            <a:spAutoFit/>
          </a:bodyPr>
          <a:lstStyle/>
          <a:p>
            <a:r>
              <a:rPr lang="en-US" dirty="0"/>
              <a:t>Calculate </a:t>
            </a:r>
          </a:p>
          <a:p>
            <a:r>
              <a:rPr lang="en-US" dirty="0"/>
              <a:t>      - potential</a:t>
            </a:r>
          </a:p>
          <a:p>
            <a:endParaRPr lang="en-US" dirty="0"/>
          </a:p>
          <a:p>
            <a:r>
              <a:rPr lang="en-US" dirty="0"/>
              <a:t>      - hazard  </a:t>
            </a:r>
          </a:p>
          <a:p>
            <a:endParaRPr lang="en-US" dirty="0"/>
          </a:p>
          <a:p>
            <a:r>
              <a:rPr lang="en-US" dirty="0"/>
              <a:t>      - survivor function</a:t>
            </a:r>
          </a:p>
          <a:p>
            <a:endParaRPr lang="en-US" dirty="0"/>
          </a:p>
          <a:p>
            <a:r>
              <a:rPr lang="en-US" dirty="0"/>
              <a:t>      - interval </a:t>
            </a:r>
            <a:r>
              <a:rPr lang="en-US" dirty="0" err="1"/>
              <a:t>distrib</a:t>
            </a:r>
            <a:r>
              <a:rPr lang="en-US" dirty="0"/>
              <a:t>. </a:t>
            </a:r>
          </a:p>
        </p:txBody>
      </p:sp>
      <p:graphicFrame>
        <p:nvGraphicFramePr>
          <p:cNvPr id="236559" name="Object 15"/>
          <p:cNvGraphicFramePr>
            <a:graphicFrameLocks noChangeAspect="1"/>
          </p:cNvGraphicFramePr>
          <p:nvPr/>
        </p:nvGraphicFramePr>
        <p:xfrm>
          <a:off x="7746392" y="5842588"/>
          <a:ext cx="2190750" cy="966788"/>
        </p:xfrm>
        <a:graphic>
          <a:graphicData uri="http://schemas.openxmlformats.org/presentationml/2006/ole">
            <mc:AlternateContent xmlns:mc="http://schemas.openxmlformats.org/markup-compatibility/2006">
              <mc:Choice xmlns:v="urn:schemas-microsoft-com:vml" Requires="v">
                <p:oleObj spid="_x0000_s236623" name="Equation" r:id="rId12" imgW="469800" imgH="228600" progId="Equation.DSMT4">
                  <p:embed/>
                </p:oleObj>
              </mc:Choice>
              <mc:Fallback>
                <p:oleObj name="Equation" r:id="rId12" imgW="469800" imgH="228600" progId="Equation.DSMT4">
                  <p:embed/>
                  <p:pic>
                    <p:nvPicPr>
                      <p:cNvPr id="0"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46392" y="5842588"/>
                        <a:ext cx="2190750" cy="966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60" name="Object 16"/>
          <p:cNvGraphicFramePr>
            <a:graphicFrameLocks noChangeAspect="1"/>
          </p:cNvGraphicFramePr>
          <p:nvPr/>
        </p:nvGraphicFramePr>
        <p:xfrm>
          <a:off x="7746392" y="7479676"/>
          <a:ext cx="6348490" cy="1020762"/>
        </p:xfrm>
        <a:graphic>
          <a:graphicData uri="http://schemas.openxmlformats.org/presentationml/2006/ole">
            <mc:AlternateContent xmlns:mc="http://schemas.openxmlformats.org/markup-compatibility/2006">
              <mc:Choice xmlns:v="urn:schemas-microsoft-com:vml" Requires="v">
                <p:oleObj spid="_x0000_s236624" name="Equation" r:id="rId14" imgW="1625400" imgH="241200" progId="Equation.DSMT4">
                  <p:embed/>
                </p:oleObj>
              </mc:Choice>
              <mc:Fallback>
                <p:oleObj name="Equation" r:id="rId14" imgW="1625400" imgH="241200" progId="Equation.DSMT4">
                  <p:embed/>
                  <p:pic>
                    <p:nvPicPr>
                      <p:cNvPr id="0"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46392" y="7479676"/>
                        <a:ext cx="6348490" cy="1020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61" name="Object 17"/>
          <p:cNvGraphicFramePr>
            <a:graphicFrameLocks noChangeAspect="1"/>
          </p:cNvGraphicFramePr>
          <p:nvPr/>
        </p:nvGraphicFramePr>
        <p:xfrm>
          <a:off x="7746392" y="9302125"/>
          <a:ext cx="1884362" cy="966788"/>
        </p:xfrm>
        <a:graphic>
          <a:graphicData uri="http://schemas.openxmlformats.org/presentationml/2006/ole">
            <mc:AlternateContent xmlns:mc="http://schemas.openxmlformats.org/markup-compatibility/2006">
              <mc:Choice xmlns:v="urn:schemas-microsoft-com:vml" Requires="v">
                <p:oleObj spid="_x0000_s236625" name="Equation" r:id="rId16" imgW="482400" imgH="228600" progId="Equation.DSMT4">
                  <p:embed/>
                </p:oleObj>
              </mc:Choice>
              <mc:Fallback>
                <p:oleObj name="Equation" r:id="rId16" imgW="482400" imgH="228600" progId="Equation.DSMT4">
                  <p:embed/>
                  <p:pic>
                    <p:nvPicPr>
                      <p:cNvPr id="0"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46392" y="9302125"/>
                        <a:ext cx="1884362" cy="966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62" name="Object 18"/>
          <p:cNvGraphicFramePr>
            <a:graphicFrameLocks noChangeAspect="1"/>
          </p:cNvGraphicFramePr>
          <p:nvPr/>
        </p:nvGraphicFramePr>
        <p:xfrm>
          <a:off x="7800399" y="11131551"/>
          <a:ext cx="2082800" cy="1020762"/>
        </p:xfrm>
        <a:graphic>
          <a:graphicData uri="http://schemas.openxmlformats.org/presentationml/2006/ole">
            <mc:AlternateContent xmlns:mc="http://schemas.openxmlformats.org/markup-compatibility/2006">
              <mc:Choice xmlns:v="urn:schemas-microsoft-com:vml" Requires="v">
                <p:oleObj spid="_x0000_s236626" name="Equation" r:id="rId18" imgW="533160" imgH="241200" progId="Equation.DSMT4">
                  <p:embed/>
                </p:oleObj>
              </mc:Choice>
              <mc:Fallback>
                <p:oleObj name="Equation" r:id="rId18" imgW="533160" imgH="241200" progId="Equation.DSMT4">
                  <p:embed/>
                  <p:pic>
                    <p:nvPicPr>
                      <p:cNvPr id="0"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00399" y="11131551"/>
                        <a:ext cx="2082800" cy="1020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0" name="Straight Connector 49"/>
          <p:cNvCxnSpPr/>
          <p:nvPr/>
        </p:nvCxnSpPr>
        <p:spPr>
          <a:xfrm>
            <a:off x="10123829" y="1096459"/>
            <a:ext cx="0" cy="2803218"/>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34296" y="3829050"/>
            <a:ext cx="21373167" cy="120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41946" y="1036302"/>
            <a:ext cx="21373167" cy="16916"/>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787627" y="1192711"/>
            <a:ext cx="3113353" cy="969496"/>
          </a:xfrm>
          <a:prstGeom prst="rect">
            <a:avLst/>
          </a:prstGeom>
          <a:noFill/>
        </p:spPr>
        <p:txBody>
          <a:bodyPr wrap="none" rtlCol="0">
            <a:spAutoFit/>
          </a:bodyPr>
          <a:lstStyle/>
          <a:p>
            <a:r>
              <a:rPr lang="en-US" dirty="0" err="1"/>
              <a:t>nonleaky</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4787" name="Object 4"/>
          <p:cNvGraphicFramePr>
            <a:graphicFrameLocks noChangeAspect="1"/>
          </p:cNvGraphicFramePr>
          <p:nvPr/>
        </p:nvGraphicFramePr>
        <p:xfrm>
          <a:off x="1955599" y="1610243"/>
          <a:ext cx="5333813" cy="1665317"/>
        </p:xfrm>
        <a:graphic>
          <a:graphicData uri="http://schemas.openxmlformats.org/presentationml/2006/ole">
            <mc:AlternateContent xmlns:mc="http://schemas.openxmlformats.org/markup-compatibility/2006">
              <mc:Choice xmlns:v="urn:schemas-microsoft-com:vml" Requires="v">
                <p:oleObj spid="_x0000_s165906" name="Equation" r:id="rId3" imgW="1257120" imgH="393480" progId="Equation.DSMT4">
                  <p:embed/>
                </p:oleObj>
              </mc:Choice>
              <mc:Fallback>
                <p:oleObj name="Equation" r:id="rId3" imgW="125712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599" y="1610243"/>
                        <a:ext cx="5333813"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308908" y="5310572"/>
            <a:ext cx="11205051" cy="1241234"/>
          </a:xfrm>
          <a:prstGeom prst="rect">
            <a:avLst/>
          </a:prstGeom>
          <a:noFill/>
          <a:ln>
            <a:solidFill>
              <a:srgbClr val="FF0000"/>
            </a:solidFill>
          </a:ln>
        </p:spPr>
        <p:txBody>
          <a:bodyPr wrap="none" lIns="192911" tIns="96455" rIns="192911" bIns="96455" rtlCol="0">
            <a:spAutoFit/>
          </a:bodyPr>
          <a:lstStyle/>
          <a:p>
            <a:r>
              <a:rPr lang="en-US" sz="6800" dirty="0"/>
              <a:t>What is a good choice of </a:t>
            </a:r>
            <a:r>
              <a:rPr lang="en-US" sz="6800" b="1" i="1" dirty="0"/>
              <a:t>f</a:t>
            </a:r>
            <a:r>
              <a:rPr lang="en-US" sz="6800" b="1" dirty="0"/>
              <a:t> </a:t>
            </a:r>
            <a:r>
              <a:rPr lang="en-US" sz="6800" dirty="0"/>
              <a:t>?</a:t>
            </a:r>
          </a:p>
        </p:txBody>
      </p:sp>
      <p:cxnSp>
        <p:nvCxnSpPr>
          <p:cNvPr id="7" name="Straight Arrow Connector 6"/>
          <p:cNvCxnSpPr>
            <a:stCxn id="5" idx="0"/>
          </p:cNvCxnSpPr>
          <p:nvPr/>
        </p:nvCxnSpPr>
        <p:spPr bwMode="auto">
          <a:xfrm flipH="1" flipV="1">
            <a:off x="4987010" y="2886220"/>
            <a:ext cx="924424" cy="242435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 name="TextBox 7"/>
          <p:cNvSpPr txBox="1"/>
          <p:nvPr/>
        </p:nvSpPr>
        <p:spPr>
          <a:xfrm>
            <a:off x="1063972" y="7062978"/>
            <a:ext cx="13385135" cy="1102735"/>
          </a:xfrm>
          <a:prstGeom prst="rect">
            <a:avLst/>
          </a:prstGeom>
          <a:noFill/>
        </p:spPr>
        <p:txBody>
          <a:bodyPr wrap="none" lIns="192911" tIns="96455" rIns="192911" bIns="96455" rtlCol="0">
            <a:spAutoFit/>
          </a:bodyPr>
          <a:lstStyle/>
          <a:p>
            <a:r>
              <a:rPr lang="en-US" sz="5900" dirty="0"/>
              <a:t>(</a:t>
            </a:r>
            <a:r>
              <a:rPr lang="en-US" sz="5900" dirty="0" err="1"/>
              <a:t>i</a:t>
            </a:r>
            <a:r>
              <a:rPr lang="en-US" sz="5900" dirty="0"/>
              <a:t>) Extract </a:t>
            </a:r>
            <a:r>
              <a:rPr lang="en-US" sz="5900" i="1" dirty="0"/>
              <a:t>f</a:t>
            </a:r>
            <a:r>
              <a:rPr lang="en-US" sz="5900" dirty="0"/>
              <a:t> from more complex models</a:t>
            </a:r>
          </a:p>
        </p:txBody>
      </p:sp>
      <p:sp>
        <p:nvSpPr>
          <p:cNvPr id="9" name="TextBox 8"/>
          <p:cNvSpPr txBox="1"/>
          <p:nvPr/>
        </p:nvSpPr>
        <p:spPr>
          <a:xfrm>
            <a:off x="934660" y="8594148"/>
            <a:ext cx="7832333" cy="1102735"/>
          </a:xfrm>
          <a:prstGeom prst="rect">
            <a:avLst/>
          </a:prstGeom>
          <a:noFill/>
        </p:spPr>
        <p:txBody>
          <a:bodyPr wrap="none" lIns="192911" tIns="96455" rIns="192911" bIns="96455" rtlCol="0">
            <a:spAutoFit/>
          </a:bodyPr>
          <a:lstStyle/>
          <a:p>
            <a:r>
              <a:rPr lang="en-US" sz="5900" dirty="0"/>
              <a:t>(ii) Extract </a:t>
            </a:r>
            <a:r>
              <a:rPr lang="en-US" sz="5900" i="1" dirty="0"/>
              <a:t>f</a:t>
            </a:r>
            <a:r>
              <a:rPr lang="en-US" sz="5900" dirty="0"/>
              <a:t>  from data</a:t>
            </a:r>
          </a:p>
        </p:txBody>
      </p:sp>
      <p:graphicFrame>
        <p:nvGraphicFramePr>
          <p:cNvPr id="11" name="Object 10"/>
          <p:cNvGraphicFramePr>
            <a:graphicFrameLocks noChangeAspect="1"/>
          </p:cNvGraphicFramePr>
          <p:nvPr/>
        </p:nvGraphicFramePr>
        <p:xfrm>
          <a:off x="8650664" y="3779401"/>
          <a:ext cx="8121357" cy="967684"/>
        </p:xfrm>
        <a:graphic>
          <a:graphicData uri="http://schemas.openxmlformats.org/presentationml/2006/ole">
            <mc:AlternateContent xmlns:mc="http://schemas.openxmlformats.org/markup-compatibility/2006">
              <mc:Choice xmlns:v="urn:schemas-microsoft-com:vml" Requires="v">
                <p:oleObj spid="_x0000_s165907" name="Equation" r:id="rId5" imgW="1968480" imgH="228600" progId="Equation.DSMT4">
                  <p:embed/>
                </p:oleObj>
              </mc:Choice>
              <mc:Fallback>
                <p:oleObj name="Equation" r:id="rId5" imgW="1968480" imgH="2286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0664" y="3779401"/>
                        <a:ext cx="8121357" cy="9676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7289412" y="3779402"/>
            <a:ext cx="1284065" cy="1071957"/>
          </a:xfrm>
          <a:prstGeom prst="rect">
            <a:avLst/>
          </a:prstGeom>
          <a:noFill/>
        </p:spPr>
        <p:txBody>
          <a:bodyPr wrap="none" lIns="192911" tIns="96455" rIns="192911" bIns="96455" rtlCol="0">
            <a:spAutoFit/>
          </a:bodyPr>
          <a:lstStyle/>
          <a:p>
            <a:r>
              <a:rPr lang="en-US" dirty="0"/>
              <a:t>(2)</a:t>
            </a:r>
          </a:p>
        </p:txBody>
      </p:sp>
      <p:sp>
        <p:nvSpPr>
          <p:cNvPr id="14" name="TextBox 13"/>
          <p:cNvSpPr txBox="1"/>
          <p:nvPr/>
        </p:nvSpPr>
        <p:spPr>
          <a:xfrm>
            <a:off x="424192" y="2120635"/>
            <a:ext cx="1284065" cy="1071957"/>
          </a:xfrm>
          <a:prstGeom prst="rect">
            <a:avLst/>
          </a:prstGeom>
          <a:noFill/>
        </p:spPr>
        <p:txBody>
          <a:bodyPr wrap="none" lIns="192911" tIns="96455" rIns="192911" bIns="96455" rtlCol="0">
            <a:spAutoFit/>
          </a:bodyPr>
          <a:lstStyle/>
          <a:p>
            <a:r>
              <a:rPr lang="en-US" dirty="0"/>
              <a:t>(1)</a:t>
            </a:r>
          </a:p>
        </p:txBody>
      </p:sp>
      <p:sp>
        <p:nvSpPr>
          <p:cNvPr id="1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Review</a:t>
            </a:r>
            <a:r>
              <a:rPr lang="en-US" sz="6600" dirty="0">
                <a:solidFill>
                  <a:srgbClr val="FF0000"/>
                </a:solidFill>
                <a:latin typeface="Impact" charset="0"/>
                <a:ea typeface="ＭＳ Ｐゴシック" charset="0"/>
                <a:cs typeface="Impact" charset="0"/>
              </a:rPr>
              <a:t>: </a:t>
            </a:r>
            <a:r>
              <a:rPr lang="en-US" sz="6000" dirty="0">
                <a:solidFill>
                  <a:srgbClr val="FF0000"/>
                </a:solidFill>
                <a:latin typeface="Impact" charset="0"/>
                <a:ea typeface="ＭＳ Ｐゴシック" charset="0"/>
                <a:cs typeface="Impact" charset="0"/>
              </a:rPr>
              <a:t>Nonlinear Integrate-and-fire</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 name="Straight Connector 14"/>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t>
            </a:r>
            <a:br>
              <a:rPr lang="en-US" dirty="0">
                <a:latin typeface="Impact" charset="0"/>
                <a:cs typeface="Impact" charset="0"/>
              </a:rPr>
            </a:br>
            <a:r>
              <a:rPr lang="en-US" dirty="0">
                <a:latin typeface="Impact" charset="0"/>
                <a:cs typeface="Impact" charset="0"/>
              </a:rPr>
              <a:t>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9 – Optimizing Neuron Models</a:t>
            </a:r>
          </a:p>
          <a:p>
            <a:r>
              <a:rPr lang="en-US" sz="5400" dirty="0">
                <a:latin typeface="Arial Narrow" pitchFamily="34" charset="0"/>
                <a:ea typeface="ＭＳ Ｐゴシック" pitchFamily="34" charset="-128"/>
              </a:rPr>
              <a:t>For Coding and Decoding</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089107"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noProof="0" dirty="0" err="1">
                <a:latin typeface="Arial Narrow" pitchFamily="34" charset="0"/>
                <a:cs typeface="ＭＳ Ｐゴシック" charset="0"/>
              </a:rPr>
              <a:t>What</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is</a:t>
            </a:r>
            <a:r>
              <a:rPr lang="fr-CH" sz="5400" b="1" noProof="0" dirty="0">
                <a:latin typeface="Arial Narrow" pitchFamily="34" charset="0"/>
                <a:cs typeface="ＭＳ Ｐゴシック" charset="0"/>
              </a:rPr>
              <a:t> a good </a:t>
            </a:r>
            <a:r>
              <a:rPr lang="fr-CH" sz="5400" b="1" noProof="0" dirty="0" err="1">
                <a:latin typeface="Arial Narrow" pitchFamily="34" charset="0"/>
                <a:cs typeface="ＭＳ Ｐゴシック" charset="0"/>
              </a:rPr>
              <a:t>neuron</a:t>
            </a:r>
            <a:r>
              <a:rPr lang="fr-CH" sz="5400" b="1" noProof="0" dirty="0">
                <a:latin typeface="Arial Narrow" pitchFamily="34" charset="0"/>
                <a:cs typeface="ＭＳ Ｐゴシック" charset="0"/>
              </a:rPr>
              <a:t> model?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8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4800" dirty="0" err="1">
                <a:latin typeface="Arial Narrow" pitchFamily="34" charset="0"/>
                <a:cs typeface="ＭＳ Ｐゴシック" charset="0"/>
              </a:rPr>
              <a:t>Models</a:t>
            </a:r>
            <a:r>
              <a:rPr lang="fr-CH" sz="4800" dirty="0">
                <a:latin typeface="Arial Narrow" pitchFamily="34" charset="0"/>
                <a:cs typeface="ＭＳ Ｐゴシック" charset="0"/>
              </a:rPr>
              <a:t> and data</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a:t>
            </a:r>
            <a:r>
              <a:rPr lang="fr-CH" sz="5400" b="1" noProof="0" dirty="0" err="1">
                <a:latin typeface="Arial Narrow" pitchFamily="34" charset="0"/>
                <a:cs typeface="ＭＳ Ｐゴシック" charset="0"/>
              </a:rPr>
              <a:t>AdEx</a:t>
            </a:r>
            <a:r>
              <a:rPr lang="fr-CH" sz="5400" b="1" noProof="0" dirty="0">
                <a:latin typeface="Arial Narrow" pitchFamily="34" charset="0"/>
                <a:cs typeface="ＭＳ Ｐゴシック" charset="0"/>
              </a:rPr>
              <a:t> model</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mn-cs"/>
              </a:rPr>
              <a:t>Firing</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patterns and adaptation</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Spike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Response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Model (SRM)</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rPr>
              <a:t>         - </a:t>
            </a:r>
            <a:r>
              <a:rPr lang="fr-CH" sz="4400" dirty="0" err="1">
                <a:latin typeface="Arial Narrow" pitchFamily="34" charset="0"/>
              </a:rPr>
              <a:t>Integral</a:t>
            </a:r>
            <a:r>
              <a:rPr lang="fr-CH" sz="4400" dirty="0">
                <a:latin typeface="Arial Narrow" pitchFamily="34" charset="0"/>
              </a:rPr>
              <a:t> formulation</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Generalized</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Linear</a:t>
            </a:r>
            <a:r>
              <a:rPr lang="fr-CH" sz="5400" b="1" dirty="0">
                <a:latin typeface="Arial Narrow" pitchFamily="34" charset="0"/>
                <a:cs typeface="ＭＳ Ｐゴシック" charset="0"/>
              </a:rPr>
              <a:t>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Adding</a:t>
            </a:r>
            <a:r>
              <a:rPr lang="fr-CH" sz="4400" dirty="0">
                <a:latin typeface="Arial Narrow" pitchFamily="34" charset="0"/>
                <a:cs typeface="ＭＳ Ｐゴシック" charset="0"/>
              </a:rPr>
              <a:t> noise to the SRM </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Parameter</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Estimation</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Quadratic</a:t>
            </a:r>
            <a:r>
              <a:rPr lang="fr-CH" sz="4400" dirty="0">
                <a:latin typeface="Arial Narrow" pitchFamily="34" charset="0"/>
                <a:cs typeface="ＭＳ Ｐゴシック" charset="0"/>
              </a:rPr>
              <a:t> and </a:t>
            </a:r>
            <a:r>
              <a:rPr lang="fr-CH" sz="4400" dirty="0" err="1">
                <a:latin typeface="Arial Narrow" pitchFamily="34" charset="0"/>
                <a:cs typeface="ＭＳ Ｐゴシック" charset="0"/>
              </a:rPr>
              <a:t>convex</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optimization</a:t>
            </a:r>
            <a:endParaRPr lang="fr-CH" sz="4400" dirty="0">
              <a:latin typeface="Arial Narrow" pitchFamily="34" charset="0"/>
              <a:cs typeface="ＭＳ Ｐゴシック" charset="0"/>
            </a:endParaRPr>
          </a:p>
          <a:p>
            <a:pPr marL="1079500" lvl="0" indent="-568325" eaLnBrk="0" hangingPunct="0">
              <a:buClr>
                <a:srgbClr val="FF0000"/>
              </a:buClr>
              <a:buSzPct val="150000"/>
              <a:defRPr/>
            </a:pPr>
            <a:r>
              <a:rPr lang="fr-CH" sz="4800" b="1" dirty="0">
                <a:latin typeface="Arial Narrow" pitchFamily="34" charset="0"/>
                <a:cs typeface="ＭＳ Ｐゴシック" charset="0"/>
              </a:rPr>
              <a:t>9.6. </a:t>
            </a:r>
            <a:r>
              <a:rPr lang="fr-CH" sz="4800" b="1" dirty="0" err="1">
                <a:latin typeface="Arial Narrow" pitchFamily="34" charset="0"/>
                <a:cs typeface="ＭＳ Ｐゴシック" charset="0"/>
              </a:rPr>
              <a:t>Modeling</a:t>
            </a:r>
            <a:r>
              <a:rPr lang="fr-CH" sz="4800" b="1" dirty="0">
                <a:latin typeface="Arial Narrow" pitchFamily="34" charset="0"/>
                <a:cs typeface="ＭＳ Ｐゴシック" charset="0"/>
              </a:rPr>
              <a:t> in vitro data</a:t>
            </a:r>
          </a:p>
          <a:p>
            <a:pPr marL="1079500" lvl="0" indent="-568325" eaLnBrk="0" hangingPunct="0">
              <a:buClr>
                <a:srgbClr val="FF0000"/>
              </a:buClr>
              <a:buSzPct val="150000"/>
              <a:defRPr/>
            </a:pPr>
            <a:r>
              <a:rPr lang="fr-CH" sz="4400" dirty="0">
                <a:latin typeface="Arial Narrow" pitchFamily="34" charset="0"/>
                <a:cs typeface="ＭＳ Ｐゴシック" charset="0"/>
              </a:rPr>
              <a:t>         -  how long </a:t>
            </a:r>
            <a:r>
              <a:rPr lang="fr-CH" sz="4400" dirty="0" err="1">
                <a:latin typeface="Arial Narrow" pitchFamily="34" charset="0"/>
                <a:cs typeface="ＭＳ Ｐゴシック" charset="0"/>
              </a:rPr>
              <a:t>lasts</a:t>
            </a:r>
            <a:r>
              <a:rPr lang="fr-CH" sz="4400" dirty="0">
                <a:latin typeface="Arial Narrow" pitchFamily="34" charset="0"/>
                <a:cs typeface="ＭＳ Ｐゴシック" charset="0"/>
              </a:rPr>
              <a:t> the </a:t>
            </a:r>
            <a:r>
              <a:rPr lang="fr-CH" sz="4400" dirty="0" err="1">
                <a:latin typeface="Arial Narrow" pitchFamily="34" charset="0"/>
                <a:cs typeface="ＭＳ Ｐゴシック" charset="0"/>
              </a:rPr>
              <a:t>effect</a:t>
            </a:r>
            <a:r>
              <a:rPr lang="fr-CH" sz="4400" dirty="0">
                <a:latin typeface="Arial Narrow" pitchFamily="34" charset="0"/>
                <a:cs typeface="ＭＳ Ｐゴシック" charset="0"/>
              </a:rPr>
              <a:t> of a </a:t>
            </a:r>
            <a:r>
              <a:rPr lang="fr-CH" sz="4400" dirty="0" err="1">
                <a:latin typeface="Arial Narrow" pitchFamily="34" charset="0"/>
                <a:cs typeface="ＭＳ Ｐゴシック" charset="0"/>
              </a:rPr>
              <a:t>spike</a:t>
            </a:r>
            <a:r>
              <a:rPr lang="fr-CH" sz="4400" dirty="0">
                <a:latin typeface="Arial Narrow" pitchFamily="34" charset="0"/>
                <a:cs typeface="ＭＳ Ｐゴシック" charset="0"/>
              </a:rPr>
              <a:t>?</a:t>
            </a:r>
          </a:p>
          <a:p>
            <a:pPr marL="1079500" lvl="0" indent="-568325" eaLnBrk="0" hangingPunct="0">
              <a:buClr>
                <a:srgbClr val="FF0000"/>
              </a:buClr>
              <a:buSzPct val="150000"/>
              <a:defRPr/>
            </a:pPr>
            <a:endParaRPr lang="fr-CH" sz="4400" dirty="0">
              <a:latin typeface="Arial Narrow" pitchFamily="34" charset="0"/>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9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5: Parameter Estimation</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sp>
        <p:nvSpPr>
          <p:cNvPr id="9" name="Rounded Rectangle 8"/>
          <p:cNvSpPr/>
          <p:nvPr/>
        </p:nvSpPr>
        <p:spPr>
          <a:xfrm>
            <a:off x="11101139" y="7492661"/>
            <a:ext cx="10265694" cy="1675392"/>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12"/>
          <p:cNvGrpSpPr/>
          <p:nvPr/>
        </p:nvGrpSpPr>
        <p:grpSpPr>
          <a:xfrm>
            <a:off x="10956758" y="1509570"/>
            <a:ext cx="312822" cy="659981"/>
            <a:chOff x="11381873" y="2275724"/>
            <a:chExt cx="312822" cy="659981"/>
          </a:xfrm>
        </p:grpSpPr>
        <p:cxnSp>
          <p:nvCxnSpPr>
            <p:cNvPr id="11" name="Straight Connector 1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10964780" y="3202002"/>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2"/>
          <p:cNvGrpSpPr/>
          <p:nvPr/>
        </p:nvGrpSpPr>
        <p:grpSpPr>
          <a:xfrm>
            <a:off x="10996865" y="4750056"/>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2"/>
          <p:cNvGrpSpPr/>
          <p:nvPr/>
        </p:nvGrpSpPr>
        <p:grpSpPr>
          <a:xfrm>
            <a:off x="11004887" y="6129669"/>
            <a:ext cx="312822" cy="659981"/>
            <a:chOff x="11381873" y="2275724"/>
            <a:chExt cx="312822" cy="659981"/>
          </a:xfrm>
        </p:grpSpPr>
        <p:cxnSp>
          <p:nvCxnSpPr>
            <p:cNvPr id="21" name="Straight Connector 2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grpSp>
        <p:nvGrpSpPr>
          <p:cNvPr id="2" name="Group 46"/>
          <p:cNvGrpSpPr>
            <a:grpSpLocks/>
          </p:cNvGrpSpPr>
          <p:nvPr/>
        </p:nvGrpSpPr>
        <p:grpSpPr bwMode="auto">
          <a:xfrm>
            <a:off x="1785026" y="7013035"/>
            <a:ext cx="18066103" cy="2727854"/>
            <a:chOff x="-1354" y="3156"/>
            <a:chExt cx="6836" cy="1102"/>
          </a:xfrm>
        </p:grpSpPr>
        <p:graphicFrame>
          <p:nvGraphicFramePr>
            <p:cNvPr id="5124" name="Object 47"/>
            <p:cNvGraphicFramePr>
              <a:graphicFrameLocks noChangeAspect="1"/>
            </p:cNvGraphicFramePr>
            <p:nvPr/>
          </p:nvGraphicFramePr>
          <p:xfrm>
            <a:off x="2680" y="3362"/>
            <a:ext cx="2802" cy="578"/>
          </p:xfrm>
          <a:graphic>
            <a:graphicData uri="http://schemas.openxmlformats.org/presentationml/2006/ole">
              <mc:AlternateContent xmlns:mc="http://schemas.openxmlformats.org/markup-compatibility/2006">
                <mc:Choice xmlns:v="urn:schemas-microsoft-com:vml" Requires="v">
                  <p:oleObj spid="_x0000_s218178" name="Equation" r:id="rId4" imgW="1600200" imgH="330120" progId="Equation.DSMT4">
                    <p:embed/>
                  </p:oleObj>
                </mc:Choice>
                <mc:Fallback>
                  <p:oleObj name="Equation" r:id="rId4" imgW="1600200" imgH="33012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0" y="3362"/>
                          <a:ext cx="2802"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53" name="Line 48"/>
            <p:cNvSpPr>
              <a:spLocks noChangeShapeType="1"/>
            </p:cNvSpPr>
            <p:nvPr/>
          </p:nvSpPr>
          <p:spPr bwMode="auto">
            <a:xfrm flipV="1">
              <a:off x="3153" y="3878"/>
              <a:ext cx="580" cy="1"/>
            </a:xfrm>
            <a:prstGeom prst="line">
              <a:avLst/>
            </a:prstGeom>
            <a:noFill/>
            <a:ln w="28575">
              <a:solidFill>
                <a:srgbClr val="FF0000"/>
              </a:solidFill>
              <a:round/>
              <a:headEnd/>
              <a:tailEnd/>
            </a:ln>
          </p:spPr>
          <p:txBody>
            <a:bodyPr wrap="none" anchor="ctr"/>
            <a:lstStyle/>
            <a:p>
              <a:endParaRPr lang="en-US"/>
            </a:p>
          </p:txBody>
        </p:sp>
        <p:sp>
          <p:nvSpPr>
            <p:cNvPr id="5154"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5155"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5156" name="Text Box 51"/>
            <p:cNvSpPr txBox="1">
              <a:spLocks noChangeArrowheads="1"/>
            </p:cNvSpPr>
            <p:nvPr/>
          </p:nvSpPr>
          <p:spPr bwMode="auto">
            <a:xfrm>
              <a:off x="-1354" y="3362"/>
              <a:ext cx="1702" cy="746"/>
            </a:xfrm>
            <a:prstGeom prst="rect">
              <a:avLst/>
            </a:prstGeom>
            <a:noFill/>
            <a:ln w="9525">
              <a:noFill/>
              <a:miter lim="800000"/>
              <a:headEnd/>
              <a:tailEnd/>
            </a:ln>
          </p:spPr>
          <p:txBody>
            <a:bodyPr wrap="none">
              <a:spAutoFit/>
            </a:bodyPr>
            <a:lstStyle/>
            <a:p>
              <a:r>
                <a:rPr lang="en-US" dirty="0" err="1">
                  <a:solidFill>
                    <a:srgbClr val="FF0000"/>
                  </a:solidFill>
                </a:rPr>
                <a:t>Subthreshold</a:t>
              </a:r>
              <a:endParaRPr lang="en-US" dirty="0">
                <a:solidFill>
                  <a:srgbClr val="FF0000"/>
                </a:solidFill>
              </a:endParaRPr>
            </a:p>
            <a:p>
              <a:r>
                <a:rPr lang="en-US" dirty="0">
                  <a:solidFill>
                    <a:srgbClr val="FF0000"/>
                  </a:solidFill>
                </a:rPr>
                <a:t> potential</a:t>
              </a:r>
            </a:p>
          </p:txBody>
        </p:sp>
        <p:grpSp>
          <p:nvGrpSpPr>
            <p:cNvPr id="3" name="Group 52"/>
            <p:cNvGrpSpPr>
              <a:grpSpLocks/>
            </p:cNvGrpSpPr>
            <p:nvPr/>
          </p:nvGrpSpPr>
          <p:grpSpPr bwMode="auto">
            <a:xfrm>
              <a:off x="449" y="3156"/>
              <a:ext cx="2193" cy="756"/>
              <a:chOff x="353" y="2724"/>
              <a:chExt cx="2193" cy="756"/>
            </a:xfrm>
          </p:grpSpPr>
          <p:sp>
            <p:nvSpPr>
              <p:cNvPr id="5159"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4" name="Group 54"/>
              <p:cNvGrpSpPr>
                <a:grpSpLocks/>
              </p:cNvGrpSpPr>
              <p:nvPr/>
            </p:nvGrpSpPr>
            <p:grpSpPr bwMode="auto">
              <a:xfrm>
                <a:off x="353" y="2976"/>
                <a:ext cx="2193" cy="504"/>
                <a:chOff x="353" y="2976"/>
                <a:chExt cx="2193" cy="504"/>
              </a:xfrm>
            </p:grpSpPr>
            <p:graphicFrame>
              <p:nvGraphicFramePr>
                <p:cNvPr id="5125" name="Object 55"/>
                <p:cNvGraphicFramePr>
                  <a:graphicFrameLocks noChangeAspect="1"/>
                </p:cNvGraphicFramePr>
                <p:nvPr/>
              </p:nvGraphicFramePr>
              <p:xfrm>
                <a:off x="932" y="3033"/>
                <a:ext cx="1614" cy="447"/>
              </p:xfrm>
              <a:graphic>
                <a:graphicData uri="http://schemas.openxmlformats.org/presentationml/2006/ole">
                  <mc:AlternateContent xmlns:mc="http://schemas.openxmlformats.org/markup-compatibility/2006">
                    <mc:Choice xmlns:v="urn:schemas-microsoft-com:vml" Requires="v">
                      <p:oleObj spid="_x0000_s218179" name="Equation" r:id="rId6" imgW="1002960" imgH="279360" progId="Equation.DSMT4">
                        <p:embed/>
                      </p:oleObj>
                    </mc:Choice>
                    <mc:Fallback>
                      <p:oleObj name="Equation" r:id="rId6" imgW="1002960" imgH="27936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 y="3033"/>
                              <a:ext cx="1614"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56"/>
                <p:cNvGraphicFramePr>
                  <a:graphicFrameLocks noChangeAspect="1"/>
                </p:cNvGraphicFramePr>
                <p:nvPr/>
              </p:nvGraphicFramePr>
              <p:xfrm>
                <a:off x="353" y="3082"/>
                <a:ext cx="654" cy="371"/>
              </p:xfrm>
              <a:graphic>
                <a:graphicData uri="http://schemas.openxmlformats.org/presentationml/2006/ole">
                  <mc:AlternateContent xmlns:mc="http://schemas.openxmlformats.org/markup-compatibility/2006">
                    <mc:Choice xmlns:v="urn:schemas-microsoft-com:vml" Requires="v">
                      <p:oleObj spid="_x0000_s218180" name="Equation" r:id="rId8" imgW="380880" imgH="215640" progId="Equation.3">
                        <p:embed/>
                      </p:oleObj>
                    </mc:Choice>
                    <mc:Fallback>
                      <p:oleObj name="Equation" r:id="rId8" imgW="380880" imgH="215640" progId="Equation.3">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61" name="Line 57"/>
                <p:cNvSpPr>
                  <a:spLocks noChangeShapeType="1"/>
                </p:cNvSpPr>
                <p:nvPr/>
              </p:nvSpPr>
              <p:spPr bwMode="auto">
                <a:xfrm>
                  <a:off x="1114" y="3445"/>
                  <a:ext cx="398" cy="0"/>
                </a:xfrm>
                <a:prstGeom prst="line">
                  <a:avLst/>
                </a:prstGeom>
                <a:noFill/>
                <a:ln w="28575">
                  <a:solidFill>
                    <a:srgbClr val="006600"/>
                  </a:solidFill>
                  <a:round/>
                  <a:headEnd/>
                  <a:tailEnd/>
                </a:ln>
              </p:spPr>
              <p:txBody>
                <a:bodyPr wrap="none" anchor="ctr"/>
                <a:lstStyle/>
                <a:p>
                  <a:endParaRPr lang="en-US"/>
                </a:p>
              </p:txBody>
            </p:sp>
            <p:sp>
              <p:nvSpPr>
                <p:cNvPr id="5162"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5158"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sp>
        <p:nvSpPr>
          <p:cNvPr id="72" name="TextBox 71"/>
          <p:cNvSpPr txBox="1"/>
          <p:nvPr/>
        </p:nvSpPr>
        <p:spPr>
          <a:xfrm>
            <a:off x="3997476" y="10202972"/>
            <a:ext cx="12338374" cy="1102735"/>
          </a:xfrm>
          <a:prstGeom prst="rect">
            <a:avLst/>
          </a:prstGeom>
          <a:solidFill>
            <a:srgbClr val="FFFF00"/>
          </a:solidFill>
        </p:spPr>
        <p:txBody>
          <a:bodyPr wrap="none" lIns="192911" tIns="96455" rIns="192911" bIns="96455" rtlCol="0">
            <a:spAutoFit/>
          </a:bodyPr>
          <a:lstStyle/>
          <a:p>
            <a:r>
              <a:rPr lang="en-US" sz="5900" b="1" dirty="0">
                <a:solidFill>
                  <a:srgbClr val="FF0000"/>
                </a:solidFill>
              </a:rPr>
              <a:t>Linear filters/linear in parameters</a:t>
            </a:r>
          </a:p>
        </p:txBody>
      </p:sp>
      <p:cxnSp>
        <p:nvCxnSpPr>
          <p:cNvPr id="75" name="Straight Arrow Connector 74"/>
          <p:cNvCxnSpPr/>
          <p:nvPr/>
        </p:nvCxnSpPr>
        <p:spPr bwMode="auto">
          <a:xfrm flipV="1">
            <a:off x="9952949" y="8671802"/>
            <a:ext cx="0" cy="5103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77" name="TextBox 76"/>
          <p:cNvSpPr txBox="1"/>
          <p:nvPr/>
        </p:nvSpPr>
        <p:spPr>
          <a:xfrm>
            <a:off x="7400604" y="9182193"/>
            <a:ext cx="6041778" cy="1071957"/>
          </a:xfrm>
          <a:prstGeom prst="rect">
            <a:avLst/>
          </a:prstGeom>
          <a:noFill/>
        </p:spPr>
        <p:txBody>
          <a:bodyPr wrap="none" lIns="192911" tIns="96455" rIns="192911" bIns="96455" rtlCol="0">
            <a:spAutoFit/>
          </a:bodyPr>
          <a:lstStyle/>
          <a:p>
            <a:r>
              <a:rPr lang="en-US" dirty="0"/>
              <a:t>known spike train</a:t>
            </a:r>
          </a:p>
        </p:txBody>
      </p:sp>
      <p:sp>
        <p:nvSpPr>
          <p:cNvPr id="83" name="TextBox 82"/>
          <p:cNvSpPr txBox="1"/>
          <p:nvPr/>
        </p:nvSpPr>
        <p:spPr>
          <a:xfrm>
            <a:off x="15057642" y="9182193"/>
            <a:ext cx="4294505" cy="1071957"/>
          </a:xfrm>
          <a:prstGeom prst="rect">
            <a:avLst/>
          </a:prstGeom>
          <a:noFill/>
        </p:spPr>
        <p:txBody>
          <a:bodyPr wrap="none" lIns="192911" tIns="96455" rIns="192911" bIns="96455" rtlCol="0">
            <a:spAutoFit/>
          </a:bodyPr>
          <a:lstStyle/>
          <a:p>
            <a:r>
              <a:rPr lang="en-US" dirty="0"/>
              <a:t>known input</a:t>
            </a:r>
          </a:p>
        </p:txBody>
      </p:sp>
      <p:cxnSp>
        <p:nvCxnSpPr>
          <p:cNvPr id="84" name="Straight Arrow Connector 83"/>
          <p:cNvCxnSpPr/>
          <p:nvPr/>
        </p:nvCxnSpPr>
        <p:spPr bwMode="auto">
          <a:xfrm flipV="1">
            <a:off x="15738267" y="8671802"/>
            <a:ext cx="0" cy="5103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6"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Parameter estimation: voltage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73" name="Straight Connector 72"/>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5" name="Group 84"/>
          <p:cNvGrpSpPr/>
          <p:nvPr/>
        </p:nvGrpSpPr>
        <p:grpSpPr>
          <a:xfrm>
            <a:off x="5729406" y="1344657"/>
            <a:ext cx="15764198" cy="5487044"/>
            <a:chOff x="1470071" y="2248231"/>
            <a:chExt cx="19032576" cy="5997083"/>
          </a:xfrm>
        </p:grpSpPr>
        <p:sp>
          <p:nvSpPr>
            <p:cNvPr id="86" name="Rounded Rectangle 85"/>
            <p:cNvSpPr/>
            <p:nvPr/>
          </p:nvSpPr>
          <p:spPr bwMode="auto">
            <a:xfrm>
              <a:off x="3997475" y="2248231"/>
              <a:ext cx="12081105" cy="5997083"/>
            </a:xfrm>
            <a:prstGeom prst="roundRect">
              <a:avLst/>
            </a:prstGeom>
            <a:solidFill>
              <a:srgbClr val="E6E6E6">
                <a:alpha val="29020"/>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2" name="Rectangle 91"/>
            <p:cNvSpPr/>
            <p:nvPr/>
          </p:nvSpPr>
          <p:spPr bwMode="auto">
            <a:xfrm>
              <a:off x="13185921" y="4417389"/>
              <a:ext cx="1701564"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6" name="Rounded Rectangle 95"/>
            <p:cNvSpPr/>
            <p:nvPr/>
          </p:nvSpPr>
          <p:spPr bwMode="auto">
            <a:xfrm>
              <a:off x="15057642" y="4034596"/>
              <a:ext cx="5445005" cy="204156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7" name="Rounded Rectangle 96"/>
            <p:cNvSpPr/>
            <p:nvPr/>
          </p:nvSpPr>
          <p:spPr bwMode="auto">
            <a:xfrm>
              <a:off x="5018414" y="4416070"/>
              <a:ext cx="2892659" cy="1403573"/>
            </a:xfrm>
            <a:prstGeom prst="round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00" name="Object 4"/>
            <p:cNvGraphicFramePr>
              <a:graphicFrameLocks noChangeAspect="1"/>
            </p:cNvGraphicFramePr>
            <p:nvPr/>
          </p:nvGraphicFramePr>
          <p:xfrm>
            <a:off x="7911074" y="3905681"/>
            <a:ext cx="982839" cy="1220857"/>
          </p:xfrm>
          <a:graphic>
            <a:graphicData uri="http://schemas.openxmlformats.org/presentationml/2006/ole">
              <mc:AlternateContent xmlns:mc="http://schemas.openxmlformats.org/markup-compatibility/2006">
                <mc:Choice xmlns:v="urn:schemas-microsoft-com:vml" Requires="v">
                  <p:oleObj spid="_x0000_s218181" name="Equation" r:id="rId10" imgW="139680" imgH="228600" progId="Equation.DSMT4">
                    <p:embed/>
                  </p:oleObj>
                </mc:Choice>
                <mc:Fallback>
                  <p:oleObj name="Equation" r:id="rId10" imgW="139680" imgH="228600" progId="Equation.DSMT4">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11074" y="3905681"/>
                          <a:ext cx="982839"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03" name="Freeform 23"/>
            <p:cNvSpPr>
              <a:spLocks/>
            </p:cNvSpPr>
            <p:nvPr/>
          </p:nvSpPr>
          <p:spPr bwMode="auto">
            <a:xfrm>
              <a:off x="5188570" y="4671266"/>
              <a:ext cx="2059930" cy="1020780"/>
            </a:xfrm>
            <a:custGeom>
              <a:avLst/>
              <a:gdLst>
                <a:gd name="T0" fmla="*/ 0 w 768"/>
                <a:gd name="T1" fmla="*/ 2147483647 h 368"/>
                <a:gd name="T2" fmla="*/ 2147483647 w 768"/>
                <a:gd name="T3" fmla="*/ 2147483647 h 368"/>
                <a:gd name="T4" fmla="*/ 2147483647 w 768"/>
                <a:gd name="T5" fmla="*/ 2147483647 h 368"/>
                <a:gd name="T6" fmla="*/ 2147483647 w 768"/>
                <a:gd name="T7" fmla="*/ 2147483647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prstDash val="dash"/>
              <a:round/>
              <a:headEnd/>
              <a:tailEnd/>
            </a:ln>
          </p:spPr>
          <p:txBody>
            <a:bodyPr wrap="none" lIns="192911" tIns="96455" rIns="192911" bIns="96455" anchor="ctr"/>
            <a:lstStyle/>
            <a:p>
              <a:endParaRPr lang="en-US"/>
            </a:p>
          </p:txBody>
        </p:sp>
        <p:sp>
          <p:nvSpPr>
            <p:cNvPr id="107" name="TextBox 67"/>
            <p:cNvSpPr txBox="1">
              <a:spLocks noChangeArrowheads="1"/>
            </p:cNvSpPr>
            <p:nvPr/>
          </p:nvSpPr>
          <p:spPr bwMode="auto">
            <a:xfrm>
              <a:off x="1796663" y="4595747"/>
              <a:ext cx="1861146" cy="2118397"/>
            </a:xfrm>
            <a:prstGeom prst="rect">
              <a:avLst/>
            </a:prstGeom>
            <a:noFill/>
            <a:ln w="9525">
              <a:noFill/>
              <a:miter lim="800000"/>
              <a:headEnd/>
              <a:tailEnd/>
            </a:ln>
          </p:spPr>
          <p:txBody>
            <a:bodyPr wrap="none" lIns="192911" tIns="96455" rIns="192911" bIns="96455">
              <a:spAutoFit/>
            </a:bodyPr>
            <a:lstStyle/>
            <a:p>
              <a:endParaRPr lang="en-US" dirty="0"/>
            </a:p>
            <a:p>
              <a:r>
                <a:rPr lang="en-US" dirty="0"/>
                <a:t>  </a:t>
              </a:r>
              <a:r>
                <a:rPr lang="en-US" sz="6800" i="1" dirty="0"/>
                <a:t>I(t)</a:t>
              </a:r>
            </a:p>
          </p:txBody>
        </p:sp>
        <p:sp>
          <p:nvSpPr>
            <p:cNvPr id="108" name="Freeform 69"/>
            <p:cNvSpPr>
              <a:spLocks/>
            </p:cNvSpPr>
            <p:nvPr/>
          </p:nvSpPr>
          <p:spPr bwMode="auto">
            <a:xfrm>
              <a:off x="1470071" y="4925098"/>
              <a:ext cx="2187738" cy="922676"/>
            </a:xfrm>
            <a:custGeom>
              <a:avLst/>
              <a:gdLst>
                <a:gd name="T0" fmla="*/ 0 w 1947553"/>
                <a:gd name="T1" fmla="*/ 520535 h 520535"/>
                <a:gd name="T2" fmla="*/ 58397 w 1947553"/>
                <a:gd name="T3" fmla="*/ 366156 h 520535"/>
                <a:gd name="T4" fmla="*/ 116793 w 1947553"/>
                <a:gd name="T5" fmla="*/ 283029 h 520535"/>
                <a:gd name="T6" fmla="*/ 225245 w 1947553"/>
                <a:gd name="T7" fmla="*/ 389907 h 520535"/>
                <a:gd name="T8" fmla="*/ 433804 w 1947553"/>
                <a:gd name="T9" fmla="*/ 116774 h 520535"/>
                <a:gd name="T10" fmla="*/ 600652 w 1947553"/>
                <a:gd name="T11" fmla="*/ 425533 h 520535"/>
                <a:gd name="T12" fmla="*/ 784185 w 1947553"/>
                <a:gd name="T13" fmla="*/ 211777 h 520535"/>
                <a:gd name="T14" fmla="*/ 1017771 w 1947553"/>
                <a:gd name="T15" fmla="*/ 389907 h 520535"/>
                <a:gd name="T16" fmla="*/ 1167935 w 1947553"/>
                <a:gd name="T17" fmla="*/ 9896 h 520535"/>
                <a:gd name="T18" fmla="*/ 1368152 w 1947553"/>
                <a:gd name="T19" fmla="*/ 330530 h 5205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47553" h="520535">
                  <a:moveTo>
                    <a:pt x="0" y="520535"/>
                  </a:moveTo>
                  <a:cubicBezTo>
                    <a:pt x="27709" y="463137"/>
                    <a:pt x="55418" y="405740"/>
                    <a:pt x="83127" y="366156"/>
                  </a:cubicBezTo>
                  <a:cubicBezTo>
                    <a:pt x="110836" y="326572"/>
                    <a:pt x="126670" y="279071"/>
                    <a:pt x="166254" y="283029"/>
                  </a:cubicBezTo>
                  <a:cubicBezTo>
                    <a:pt x="205838" y="286987"/>
                    <a:pt x="245424" y="417616"/>
                    <a:pt x="320634" y="389907"/>
                  </a:cubicBezTo>
                  <a:cubicBezTo>
                    <a:pt x="395844" y="362198"/>
                    <a:pt x="528452" y="110836"/>
                    <a:pt x="617517" y="116774"/>
                  </a:cubicBezTo>
                  <a:cubicBezTo>
                    <a:pt x="706582" y="122712"/>
                    <a:pt x="771896" y="409699"/>
                    <a:pt x="855023" y="425533"/>
                  </a:cubicBezTo>
                  <a:cubicBezTo>
                    <a:pt x="938150" y="441367"/>
                    <a:pt x="1017319" y="217715"/>
                    <a:pt x="1116280" y="211777"/>
                  </a:cubicBezTo>
                  <a:cubicBezTo>
                    <a:pt x="1215241" y="205839"/>
                    <a:pt x="1357745" y="423554"/>
                    <a:pt x="1448789" y="389907"/>
                  </a:cubicBezTo>
                  <a:cubicBezTo>
                    <a:pt x="1539833" y="356260"/>
                    <a:pt x="1579418" y="19792"/>
                    <a:pt x="1662545" y="9896"/>
                  </a:cubicBezTo>
                  <a:cubicBezTo>
                    <a:pt x="1745672" y="0"/>
                    <a:pt x="1846612" y="165265"/>
                    <a:pt x="1947553" y="330530"/>
                  </a:cubicBezTo>
                </a:path>
              </a:pathLst>
            </a:custGeom>
            <a:solidFill>
              <a:schemeClr val="bg1"/>
            </a:solidFill>
            <a:ln w="38100" cap="flat" cmpd="sng" algn="ctr">
              <a:solidFill>
                <a:schemeClr val="tx1"/>
              </a:solidFill>
              <a:prstDash val="solid"/>
              <a:round/>
              <a:headEnd type="none" w="med" len="med"/>
              <a:tailEnd type="none" w="med" len="med"/>
            </a:ln>
          </p:spPr>
          <p:txBody>
            <a:bodyPr lIns="192911" tIns="96455" rIns="192911" bIns="96455"/>
            <a:lstStyle/>
            <a:p>
              <a:endParaRPr lang="en-US"/>
            </a:p>
          </p:txBody>
        </p:sp>
        <p:graphicFrame>
          <p:nvGraphicFramePr>
            <p:cNvPr id="109" name="Object 60"/>
            <p:cNvGraphicFramePr>
              <a:graphicFrameLocks noChangeAspect="1"/>
            </p:cNvGraphicFramePr>
            <p:nvPr/>
          </p:nvGraphicFramePr>
          <p:xfrm>
            <a:off x="5919544" y="4416466"/>
            <a:ext cx="1860643" cy="1021133"/>
          </p:xfrm>
          <a:graphic>
            <a:graphicData uri="http://schemas.openxmlformats.org/presentationml/2006/ole">
              <mc:AlternateContent xmlns:mc="http://schemas.openxmlformats.org/markup-compatibility/2006">
                <mc:Choice xmlns:v="urn:schemas-microsoft-com:vml" Requires="v">
                  <p:oleObj spid="_x0000_s218182" name="Equation" r:id="rId12" imgW="317160" imgH="203040" progId="Equation.DSMT4">
                    <p:embed/>
                  </p:oleObj>
                </mc:Choice>
                <mc:Fallback>
                  <p:oleObj name="Equation" r:id="rId12" imgW="317160" imgH="20304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19544" y="4416466"/>
                          <a:ext cx="1860643" cy="10211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0" name="Straight Arrow Connector 109"/>
            <p:cNvCxnSpPr/>
            <p:nvPr/>
          </p:nvCxnSpPr>
          <p:spPr bwMode="auto">
            <a:xfrm>
              <a:off x="5018414" y="5692046"/>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111" name="Right Arrow 110"/>
            <p:cNvSpPr/>
            <p:nvPr/>
          </p:nvSpPr>
          <p:spPr bwMode="auto">
            <a:xfrm>
              <a:off x="3827319" y="4926460"/>
              <a:ext cx="1020938" cy="382793"/>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13" name="Right Arrow 112"/>
            <p:cNvSpPr/>
            <p:nvPr/>
          </p:nvSpPr>
          <p:spPr bwMode="auto">
            <a:xfrm>
              <a:off x="8081229" y="5054058"/>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14" name="Rounded Rectangle 113"/>
            <p:cNvSpPr/>
            <p:nvPr/>
          </p:nvSpPr>
          <p:spPr bwMode="auto">
            <a:xfrm>
              <a:off x="10803731" y="6714144"/>
              <a:ext cx="2892659" cy="1403573"/>
            </a:xfrm>
            <a:prstGeom prst="round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15" name="Straight Arrow Connector 114"/>
            <p:cNvCxnSpPr/>
            <p:nvPr/>
          </p:nvCxnSpPr>
          <p:spPr bwMode="auto">
            <a:xfrm>
              <a:off x="10803731" y="7607327"/>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116" name="Freeform 115"/>
            <p:cNvSpPr/>
            <p:nvPr/>
          </p:nvSpPr>
          <p:spPr bwMode="auto">
            <a:xfrm>
              <a:off x="10973888" y="7096937"/>
              <a:ext cx="2190757" cy="1034611"/>
            </a:xfrm>
            <a:custGeom>
              <a:avLst/>
              <a:gdLst>
                <a:gd name="connsiteX0" fmla="*/ 0 w 927100"/>
                <a:gd name="connsiteY0" fmla="*/ 186267 h 342900"/>
                <a:gd name="connsiteX1" fmla="*/ 139700 w 927100"/>
                <a:gd name="connsiteY1" fmla="*/ 21167 h 342900"/>
                <a:gd name="connsiteX2" fmla="*/ 317500 w 927100"/>
                <a:gd name="connsiteY2" fmla="*/ 313267 h 342900"/>
                <a:gd name="connsiteX3" fmla="*/ 927100 w 927100"/>
                <a:gd name="connsiteY3" fmla="*/ 198967 h 342900"/>
              </a:gdLst>
              <a:ahLst/>
              <a:cxnLst>
                <a:cxn ang="0">
                  <a:pos x="connsiteX0" y="connsiteY0"/>
                </a:cxn>
                <a:cxn ang="0">
                  <a:pos x="connsiteX1" y="connsiteY1"/>
                </a:cxn>
                <a:cxn ang="0">
                  <a:pos x="connsiteX2" y="connsiteY2"/>
                </a:cxn>
                <a:cxn ang="0">
                  <a:pos x="connsiteX3" y="connsiteY3"/>
                </a:cxn>
              </a:cxnLst>
              <a:rect l="l" t="t" r="r" b="b"/>
              <a:pathLst>
                <a:path w="927100" h="342900">
                  <a:moveTo>
                    <a:pt x="0" y="186267"/>
                  </a:moveTo>
                  <a:cubicBezTo>
                    <a:pt x="43391" y="93133"/>
                    <a:pt x="86783" y="0"/>
                    <a:pt x="139700" y="21167"/>
                  </a:cubicBezTo>
                  <a:cubicBezTo>
                    <a:pt x="192617" y="42334"/>
                    <a:pt x="186267" y="283634"/>
                    <a:pt x="317500" y="313267"/>
                  </a:cubicBezTo>
                  <a:cubicBezTo>
                    <a:pt x="448733" y="342900"/>
                    <a:pt x="687916" y="270933"/>
                    <a:pt x="927100" y="198967"/>
                  </a:cubicBezTo>
                </a:path>
              </a:pathLst>
            </a:custGeom>
            <a:noFill/>
            <a:ln w="28575"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17" name="Object 10"/>
            <p:cNvGraphicFramePr>
              <a:graphicFrameLocks noChangeAspect="1"/>
            </p:cNvGraphicFramePr>
            <p:nvPr/>
          </p:nvGraphicFramePr>
          <p:xfrm>
            <a:off x="11654513" y="6841742"/>
            <a:ext cx="1562491" cy="893533"/>
          </p:xfrm>
          <a:graphic>
            <a:graphicData uri="http://schemas.openxmlformats.org/presentationml/2006/ole">
              <mc:AlternateContent xmlns:mc="http://schemas.openxmlformats.org/markup-compatibility/2006">
                <mc:Choice xmlns:v="urn:schemas-microsoft-com:vml" Requires="v">
                  <p:oleObj spid="_x0000_s218183" name="Equation" r:id="rId14" imgW="304560" imgH="203040" progId="Equation.DSMT4">
                    <p:embed/>
                  </p:oleObj>
                </mc:Choice>
                <mc:Fallback>
                  <p:oleObj name="Equation" r:id="rId14" imgW="304560" imgH="20304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654513" y="6841742"/>
                          <a:ext cx="1562491" cy="893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8" name="Straight Connector 117"/>
            <p:cNvCxnSpPr/>
            <p:nvPr/>
          </p:nvCxnSpPr>
          <p:spPr bwMode="auto">
            <a:xfrm>
              <a:off x="15227798" y="5820961"/>
              <a:ext cx="51046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9" name="Straight Connector 118"/>
            <p:cNvCxnSpPr/>
            <p:nvPr/>
          </p:nvCxnSpPr>
          <p:spPr bwMode="auto">
            <a:xfrm>
              <a:off x="16078580"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120" name="Straight Connector 119"/>
            <p:cNvCxnSpPr/>
            <p:nvPr/>
          </p:nvCxnSpPr>
          <p:spPr bwMode="auto">
            <a:xfrm>
              <a:off x="16589049"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121" name="Straight Connector 120"/>
            <p:cNvCxnSpPr/>
            <p:nvPr/>
          </p:nvCxnSpPr>
          <p:spPr bwMode="auto">
            <a:xfrm>
              <a:off x="18630926"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sp>
          <p:nvSpPr>
            <p:cNvPr id="122" name="TextBox 121"/>
            <p:cNvSpPr txBox="1"/>
            <p:nvPr/>
          </p:nvSpPr>
          <p:spPr>
            <a:xfrm>
              <a:off x="17609989" y="4034597"/>
              <a:ext cx="1793820" cy="1241234"/>
            </a:xfrm>
            <a:prstGeom prst="rect">
              <a:avLst/>
            </a:prstGeom>
            <a:noFill/>
          </p:spPr>
          <p:txBody>
            <a:bodyPr wrap="none" lIns="192911" tIns="96455" rIns="192911" bIns="96455" rtlCol="0">
              <a:spAutoFit/>
            </a:bodyPr>
            <a:lstStyle/>
            <a:p>
              <a:r>
                <a:rPr lang="en-US" sz="6800" dirty="0"/>
                <a:t>S(t)</a:t>
              </a:r>
            </a:p>
          </p:txBody>
        </p:sp>
        <p:sp>
          <p:nvSpPr>
            <p:cNvPr id="123" name="Bent-Up Arrow 122"/>
            <p:cNvSpPr/>
            <p:nvPr/>
          </p:nvSpPr>
          <p:spPr bwMode="auto">
            <a:xfrm flipH="1">
              <a:off x="9442480" y="6331352"/>
              <a:ext cx="1361251"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24" name="Bent-Up Arrow 123"/>
            <p:cNvSpPr/>
            <p:nvPr/>
          </p:nvSpPr>
          <p:spPr bwMode="auto">
            <a:xfrm rot="16200000" flipH="1">
              <a:off x="14292057" y="5990960"/>
              <a:ext cx="1531170" cy="1701564"/>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25" name="Bent-Up Arrow 124"/>
            <p:cNvSpPr/>
            <p:nvPr/>
          </p:nvSpPr>
          <p:spPr bwMode="auto">
            <a:xfrm rot="5400000" flipH="1" flipV="1">
              <a:off x="14504732" y="2673464"/>
              <a:ext cx="1275975" cy="1191095"/>
            </a:xfrm>
            <a:prstGeom prst="bentUpArrow">
              <a:avLst>
                <a:gd name="adj1" fmla="val 25000"/>
                <a:gd name="adj2" fmla="val 22894"/>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26" name="Rounded Rectangle 125"/>
            <p:cNvSpPr/>
            <p:nvPr/>
          </p:nvSpPr>
          <p:spPr bwMode="auto">
            <a:xfrm>
              <a:off x="11654514" y="2375828"/>
              <a:ext cx="2892659" cy="1403573"/>
            </a:xfrm>
            <a:prstGeom prst="roundRect">
              <a:avLst/>
            </a:prstGeom>
            <a:solidFill>
              <a:schemeClr val="bg1"/>
            </a:solidFill>
            <a:ln w="9525" cap="flat" cmpd="sng" algn="ctr">
              <a:solidFill>
                <a:srgbClr val="3550FE"/>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27" name="Straight Arrow Connector 126"/>
            <p:cNvCxnSpPr/>
            <p:nvPr/>
          </p:nvCxnSpPr>
          <p:spPr bwMode="auto">
            <a:xfrm>
              <a:off x="11654514" y="3651804"/>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aphicFrame>
          <p:nvGraphicFramePr>
            <p:cNvPr id="128" name="Object 10"/>
            <p:cNvGraphicFramePr>
              <a:graphicFrameLocks noChangeAspect="1"/>
            </p:cNvGraphicFramePr>
            <p:nvPr/>
          </p:nvGraphicFramePr>
          <p:xfrm>
            <a:off x="12408232" y="2447342"/>
            <a:ext cx="1755606" cy="1007067"/>
          </p:xfrm>
          <a:graphic>
            <a:graphicData uri="http://schemas.openxmlformats.org/presentationml/2006/ole">
              <mc:AlternateContent xmlns:mc="http://schemas.openxmlformats.org/markup-compatibility/2006">
                <mc:Choice xmlns:v="urn:schemas-microsoft-com:vml" Requires="v">
                  <p:oleObj spid="_x0000_s218184" name="Equation" r:id="rId16" imgW="342720" imgH="228600" progId="Equation.DSMT4">
                    <p:embed/>
                  </p:oleObj>
                </mc:Choice>
                <mc:Fallback>
                  <p:oleObj name="Equation" r:id="rId16" imgW="342720" imgH="22860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408232" y="2447342"/>
                          <a:ext cx="1755606" cy="1007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 name="Freeform 128"/>
            <p:cNvSpPr/>
            <p:nvPr/>
          </p:nvSpPr>
          <p:spPr bwMode="auto">
            <a:xfrm>
              <a:off x="11994826" y="2631023"/>
              <a:ext cx="2070715" cy="855163"/>
            </a:xfrm>
            <a:custGeom>
              <a:avLst/>
              <a:gdLst>
                <a:gd name="connsiteX0" fmla="*/ 0 w 876300"/>
                <a:gd name="connsiteY0" fmla="*/ 0 h 482600"/>
                <a:gd name="connsiteX1" fmla="*/ 317500 w 876300"/>
                <a:gd name="connsiteY1" fmla="*/ 355600 h 482600"/>
                <a:gd name="connsiteX2" fmla="*/ 876300 w 876300"/>
                <a:gd name="connsiteY2" fmla="*/ 482600 h 482600"/>
              </a:gdLst>
              <a:ahLst/>
              <a:cxnLst>
                <a:cxn ang="0">
                  <a:pos x="connsiteX0" y="connsiteY0"/>
                </a:cxn>
                <a:cxn ang="0">
                  <a:pos x="connsiteX1" y="connsiteY1"/>
                </a:cxn>
                <a:cxn ang="0">
                  <a:pos x="connsiteX2" y="connsiteY2"/>
                </a:cxn>
              </a:cxnLst>
              <a:rect l="l" t="t" r="r" b="b"/>
              <a:pathLst>
                <a:path w="876300" h="482600">
                  <a:moveTo>
                    <a:pt x="0" y="0"/>
                  </a:moveTo>
                  <a:cubicBezTo>
                    <a:pt x="85725" y="137583"/>
                    <a:pt x="171450" y="275167"/>
                    <a:pt x="317500" y="355600"/>
                  </a:cubicBezTo>
                  <a:cubicBezTo>
                    <a:pt x="463550" y="436033"/>
                    <a:pt x="669925" y="459316"/>
                    <a:pt x="876300" y="482600"/>
                  </a:cubicBezTo>
                </a:path>
              </a:pathLst>
            </a:custGeom>
            <a:noFill/>
            <a:ln w="38100"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30" name="Bent-Up Arrow 129"/>
            <p:cNvSpPr/>
            <p:nvPr/>
          </p:nvSpPr>
          <p:spPr bwMode="auto">
            <a:xfrm flipH="1" flipV="1">
              <a:off x="10973888" y="2886219"/>
              <a:ext cx="680626"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6" name="Group 99"/>
            <p:cNvGrpSpPr/>
            <p:nvPr/>
          </p:nvGrpSpPr>
          <p:grpSpPr>
            <a:xfrm>
              <a:off x="9272324" y="4672584"/>
              <a:ext cx="1020938" cy="1261885"/>
              <a:chOff x="7748736" y="701080"/>
              <a:chExt cx="432048" cy="712128"/>
            </a:xfrm>
          </p:grpSpPr>
          <p:sp>
            <p:nvSpPr>
              <p:cNvPr id="140" name="Rounded Rectangle 139"/>
              <p:cNvSpPr/>
              <p:nvPr/>
            </p:nvSpPr>
            <p:spPr bwMode="auto">
              <a:xfrm>
                <a:off x="7748736" y="84509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41" name="TextBox 140"/>
              <p:cNvSpPr txBox="1"/>
              <p:nvPr/>
            </p:nvSpPr>
            <p:spPr>
              <a:xfrm>
                <a:off x="7748736" y="701080"/>
                <a:ext cx="432048" cy="712128"/>
              </a:xfrm>
              <a:prstGeom prst="rect">
                <a:avLst/>
              </a:prstGeom>
              <a:noFill/>
            </p:spPr>
            <p:txBody>
              <a:bodyPr wrap="square" rtlCol="0">
                <a:spAutoFit/>
              </a:bodyPr>
              <a:lstStyle/>
              <a:p>
                <a:r>
                  <a:rPr lang="en-US" sz="7600" b="1" dirty="0"/>
                  <a:t>+</a:t>
                </a:r>
              </a:p>
            </p:txBody>
          </p:sp>
        </p:grpSp>
        <p:sp>
          <p:nvSpPr>
            <p:cNvPr id="132" name="Rectangle 131"/>
            <p:cNvSpPr/>
            <p:nvPr/>
          </p:nvSpPr>
          <p:spPr bwMode="auto">
            <a:xfrm>
              <a:off x="10803731" y="4417389"/>
              <a:ext cx="2041877"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33" name="Freeform 132"/>
            <p:cNvSpPr/>
            <p:nvPr/>
          </p:nvSpPr>
          <p:spPr bwMode="auto">
            <a:xfrm>
              <a:off x="10923480" y="4838421"/>
              <a:ext cx="1751972" cy="1102710"/>
            </a:xfrm>
            <a:custGeom>
              <a:avLst/>
              <a:gdLst>
                <a:gd name="connsiteX0" fmla="*/ 0 w 965200"/>
                <a:gd name="connsiteY0" fmla="*/ 622300 h 622300"/>
                <a:gd name="connsiteX1" fmla="*/ 177800 w 965200"/>
                <a:gd name="connsiteY1" fmla="*/ 444500 h 622300"/>
                <a:gd name="connsiteX2" fmla="*/ 508000 w 965200"/>
                <a:gd name="connsiteY2" fmla="*/ 444500 h 622300"/>
                <a:gd name="connsiteX3" fmla="*/ 723900 w 965200"/>
                <a:gd name="connsiteY3" fmla="*/ 139700 h 622300"/>
                <a:gd name="connsiteX4" fmla="*/ 965200 w 965200"/>
                <a:gd name="connsiteY4" fmla="*/ 0 h 622300"/>
                <a:gd name="connsiteX5" fmla="*/ 965200 w 965200"/>
                <a:gd name="connsiteY5" fmla="*/ 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622300">
                  <a:moveTo>
                    <a:pt x="0" y="622300"/>
                  </a:moveTo>
                  <a:cubicBezTo>
                    <a:pt x="46566" y="548216"/>
                    <a:pt x="93133" y="474133"/>
                    <a:pt x="177800" y="444500"/>
                  </a:cubicBezTo>
                  <a:cubicBezTo>
                    <a:pt x="262467" y="414867"/>
                    <a:pt x="416983" y="495300"/>
                    <a:pt x="508000" y="444500"/>
                  </a:cubicBezTo>
                  <a:cubicBezTo>
                    <a:pt x="599017" y="393700"/>
                    <a:pt x="647700" y="213783"/>
                    <a:pt x="723900" y="139700"/>
                  </a:cubicBezTo>
                  <a:cubicBezTo>
                    <a:pt x="800100" y="65617"/>
                    <a:pt x="965200" y="0"/>
                    <a:pt x="965200" y="0"/>
                  </a:cubicBezTo>
                  <a:lnTo>
                    <a:pt x="965200" y="0"/>
                  </a:lnTo>
                </a:path>
              </a:pathLst>
            </a:cu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34" name="Freeform 133"/>
            <p:cNvSpPr/>
            <p:nvPr/>
          </p:nvSpPr>
          <p:spPr bwMode="auto">
            <a:xfrm>
              <a:off x="10983501" y="4500857"/>
              <a:ext cx="1862108" cy="299325"/>
            </a:xfrm>
            <a:custGeom>
              <a:avLst/>
              <a:gdLst>
                <a:gd name="connsiteX0" fmla="*/ 0 w 1092200"/>
                <a:gd name="connsiteY0" fmla="*/ 0 h 190500"/>
                <a:gd name="connsiteX1" fmla="*/ 431800 w 1092200"/>
                <a:gd name="connsiteY1" fmla="*/ 139700 h 190500"/>
                <a:gd name="connsiteX2" fmla="*/ 1092200 w 1092200"/>
                <a:gd name="connsiteY2" fmla="*/ 190500 h 190500"/>
              </a:gdLst>
              <a:ahLst/>
              <a:cxnLst>
                <a:cxn ang="0">
                  <a:pos x="connsiteX0" y="connsiteY0"/>
                </a:cxn>
                <a:cxn ang="0">
                  <a:pos x="connsiteX1" y="connsiteY1"/>
                </a:cxn>
                <a:cxn ang="0">
                  <a:pos x="connsiteX2" y="connsiteY2"/>
                </a:cxn>
              </a:cxnLst>
              <a:rect l="l" t="t" r="r" b="b"/>
              <a:pathLst>
                <a:path w="1092200" h="190500">
                  <a:moveTo>
                    <a:pt x="0" y="0"/>
                  </a:moveTo>
                  <a:cubicBezTo>
                    <a:pt x="124883" y="53975"/>
                    <a:pt x="249767" y="107950"/>
                    <a:pt x="431800" y="139700"/>
                  </a:cubicBezTo>
                  <a:cubicBezTo>
                    <a:pt x="613833" y="171450"/>
                    <a:pt x="853016" y="180975"/>
                    <a:pt x="1092200" y="190500"/>
                  </a:cubicBezTo>
                </a:path>
              </a:pathLst>
            </a:custGeom>
            <a:noFill/>
            <a:ln w="9525"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35" name="Right Arrow 134"/>
            <p:cNvSpPr/>
            <p:nvPr/>
          </p:nvSpPr>
          <p:spPr bwMode="auto">
            <a:xfrm>
              <a:off x="1029326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36" name="Object 60"/>
            <p:cNvGraphicFramePr>
              <a:graphicFrameLocks noChangeAspect="1"/>
            </p:cNvGraphicFramePr>
            <p:nvPr/>
          </p:nvGraphicFramePr>
          <p:xfrm>
            <a:off x="13185921" y="4417389"/>
            <a:ext cx="1701564" cy="717323"/>
          </p:xfrm>
          <a:graphic>
            <a:graphicData uri="http://schemas.openxmlformats.org/presentationml/2006/ole">
              <mc:AlternateContent xmlns:mc="http://schemas.openxmlformats.org/markup-compatibility/2006">
                <mc:Choice xmlns:v="urn:schemas-microsoft-com:vml" Requires="v">
                  <p:oleObj spid="_x0000_s218185" name="Equation" r:id="rId18" imgW="571320" imgH="203040" progId="Equation.DSMT4">
                    <p:embed/>
                  </p:oleObj>
                </mc:Choice>
                <mc:Fallback>
                  <p:oleObj name="Equation" r:id="rId18" imgW="571320" imgH="20304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185921" y="4417389"/>
                          <a:ext cx="1701564" cy="717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7" name="Right Arrow 136"/>
            <p:cNvSpPr/>
            <p:nvPr/>
          </p:nvSpPr>
          <p:spPr bwMode="auto">
            <a:xfrm>
              <a:off x="1454717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pic>
          <p:nvPicPr>
            <p:cNvPr id="138" name="Picture 12"/>
            <p:cNvPicPr>
              <a:picLocks noChangeAspect="1" noChangeArrowheads="1"/>
            </p:cNvPicPr>
            <p:nvPr/>
          </p:nvPicPr>
          <p:blipFill>
            <a:blip r:embed="rId20" cstate="print"/>
            <a:srcRect/>
            <a:stretch>
              <a:fillRect/>
            </a:stretch>
          </p:blipFill>
          <p:spPr bwMode="auto">
            <a:xfrm>
              <a:off x="13245583" y="5055376"/>
              <a:ext cx="1471746" cy="1070857"/>
            </a:xfrm>
            <a:prstGeom prst="rect">
              <a:avLst/>
            </a:prstGeom>
            <a:noFill/>
            <a:ln w="9525">
              <a:noFill/>
              <a:miter lim="800000"/>
              <a:headEnd/>
              <a:tailEnd/>
            </a:ln>
          </p:spPr>
        </p:pic>
        <p:sp>
          <p:nvSpPr>
            <p:cNvPr id="139" name="Right Arrow 138"/>
            <p:cNvSpPr/>
            <p:nvPr/>
          </p:nvSpPr>
          <p:spPr bwMode="auto">
            <a:xfrm>
              <a:off x="1267545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sp>
        <p:nvSpPr>
          <p:cNvPr id="5129" name="Text Box 3"/>
          <p:cNvSpPr txBox="1">
            <a:spLocks noChangeArrowheads="1"/>
          </p:cNvSpPr>
          <p:nvPr/>
        </p:nvSpPr>
        <p:spPr bwMode="auto">
          <a:xfrm>
            <a:off x="200014" y="1414172"/>
            <a:ext cx="10315384" cy="1856787"/>
          </a:xfrm>
          <a:prstGeom prst="rect">
            <a:avLst/>
          </a:prstGeom>
          <a:noFill/>
          <a:ln w="9525">
            <a:noFill/>
            <a:miter lim="800000"/>
            <a:headEnd/>
            <a:tailEnd/>
          </a:ln>
        </p:spPr>
        <p:txBody>
          <a:bodyPr wrap="none" lIns="192911" tIns="96455" rIns="192911" bIns="96455">
            <a:spAutoFit/>
          </a:bodyPr>
          <a:lstStyle/>
          <a:p>
            <a:r>
              <a:rPr lang="en-US" sz="5400" b="1" dirty="0"/>
              <a:t>Spike Response Model  (SRM)</a:t>
            </a:r>
          </a:p>
          <a:p>
            <a:r>
              <a:rPr lang="en-US" sz="5400" b="1" dirty="0"/>
              <a:t>Generalized Lin. Model  (GLM)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2" name="Picture 2"/>
          <p:cNvPicPr>
            <a:picLocks noChangeAspect="1" noChangeArrowheads="1"/>
          </p:cNvPicPr>
          <p:nvPr/>
        </p:nvPicPr>
        <p:blipFill>
          <a:blip r:embed="rId3" cstate="print"/>
          <a:srcRect/>
          <a:stretch>
            <a:fillRect/>
          </a:stretch>
        </p:blipFill>
        <p:spPr bwMode="auto">
          <a:xfrm>
            <a:off x="1" y="3653781"/>
            <a:ext cx="20116799" cy="6250301"/>
          </a:xfrm>
          <a:prstGeom prst="rect">
            <a:avLst/>
          </a:prstGeom>
          <a:noFill/>
          <a:ln w="9525">
            <a:noFill/>
            <a:miter lim="800000"/>
            <a:headEnd/>
            <a:tailEnd/>
          </a:ln>
        </p:spPr>
      </p:pic>
      <p:graphicFrame>
        <p:nvGraphicFramePr>
          <p:cNvPr id="439300" name="Object 47"/>
          <p:cNvGraphicFramePr>
            <a:graphicFrameLocks noChangeAspect="1"/>
          </p:cNvGraphicFramePr>
          <p:nvPr/>
        </p:nvGraphicFramePr>
        <p:xfrm>
          <a:off x="2978530" y="3807559"/>
          <a:ext cx="7483836" cy="1488097"/>
        </p:xfrm>
        <a:graphic>
          <a:graphicData uri="http://schemas.openxmlformats.org/presentationml/2006/ole">
            <mc:AlternateContent xmlns:mc="http://schemas.openxmlformats.org/markup-compatibility/2006">
              <mc:Choice xmlns:v="urn:schemas-microsoft-com:vml" Requires="v">
                <p:oleObj spid="_x0000_s219154" name="Equation" r:id="rId4" imgW="1409400" imgH="342720" progId="Equation.DSMT4">
                  <p:embed/>
                </p:oleObj>
              </mc:Choice>
              <mc:Fallback>
                <p:oleObj name="Equation" r:id="rId4" imgW="1409400" imgH="34272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8530" y="3807559"/>
                        <a:ext cx="7483836" cy="14880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Oval 5"/>
          <p:cNvSpPr/>
          <p:nvPr/>
        </p:nvSpPr>
        <p:spPr bwMode="auto">
          <a:xfrm>
            <a:off x="6039352" y="3806724"/>
            <a:ext cx="1191095" cy="1403573"/>
          </a:xfrm>
          <a:prstGeom prst="ellipse">
            <a:avLst/>
          </a:pr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 name="TextBox 6"/>
          <p:cNvSpPr txBox="1"/>
          <p:nvPr/>
        </p:nvSpPr>
        <p:spPr>
          <a:xfrm>
            <a:off x="697827" y="1228361"/>
            <a:ext cx="19106252" cy="1102735"/>
          </a:xfrm>
          <a:prstGeom prst="rect">
            <a:avLst/>
          </a:prstGeom>
          <a:noFill/>
        </p:spPr>
        <p:txBody>
          <a:bodyPr wrap="none" lIns="192911" tIns="96455" rIns="192911" bIns="96455" rtlCol="0">
            <a:spAutoFit/>
          </a:bodyPr>
          <a:lstStyle/>
          <a:p>
            <a:r>
              <a:rPr lang="en-US" sz="5900" b="1" dirty="0"/>
              <a:t>Linear in parameters = linear fit = quadratic problem</a:t>
            </a:r>
          </a:p>
        </p:txBody>
      </p:sp>
      <p:sp>
        <p:nvSpPr>
          <p:cNvPr id="8" name="Rectangle 7"/>
          <p:cNvSpPr/>
          <p:nvPr/>
        </p:nvSpPr>
        <p:spPr bwMode="auto">
          <a:xfrm>
            <a:off x="10392945" y="3013816"/>
            <a:ext cx="12081105" cy="1020780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Parameter estimation: voltage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0" name="Straight Connector 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1" name="Picture 2"/>
          <p:cNvPicPr>
            <a:picLocks noChangeAspect="1" noChangeArrowheads="1"/>
          </p:cNvPicPr>
          <p:nvPr/>
        </p:nvPicPr>
        <p:blipFill>
          <a:blip r:embed="rId6" cstate="print"/>
          <a:srcRect/>
          <a:stretch>
            <a:fillRect/>
          </a:stretch>
        </p:blipFill>
        <p:spPr bwMode="auto">
          <a:xfrm>
            <a:off x="11171533" y="5210297"/>
            <a:ext cx="10051036" cy="5217037"/>
          </a:xfrm>
          <a:prstGeom prst="rect">
            <a:avLst/>
          </a:prstGeom>
          <a:noFill/>
          <a:ln w="9525">
            <a:noFill/>
            <a:miter lim="800000"/>
            <a:headEnd/>
            <a:tailEnd/>
          </a:ln>
        </p:spPr>
      </p:pic>
      <p:sp>
        <p:nvSpPr>
          <p:cNvPr id="12" name="Rectangle 11"/>
          <p:cNvSpPr/>
          <p:nvPr/>
        </p:nvSpPr>
        <p:spPr>
          <a:xfrm>
            <a:off x="19082084" y="5210297"/>
            <a:ext cx="2816645" cy="52170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2076124" y="4240801"/>
            <a:ext cx="7830990" cy="969496"/>
          </a:xfrm>
          <a:prstGeom prst="rect">
            <a:avLst/>
          </a:prstGeom>
          <a:noFill/>
        </p:spPr>
        <p:txBody>
          <a:bodyPr wrap="none" rtlCol="0">
            <a:spAutoFit/>
          </a:bodyPr>
          <a:lstStyle/>
          <a:p>
            <a:r>
              <a:rPr lang="en-US" dirty="0"/>
              <a:t>comparison model-data</a:t>
            </a:r>
          </a:p>
        </p:txBody>
      </p:sp>
      <p:graphicFrame>
        <p:nvGraphicFramePr>
          <p:cNvPr id="4" name="Object 47"/>
          <p:cNvGraphicFramePr>
            <a:graphicFrameLocks noChangeAspect="1"/>
          </p:cNvGraphicFramePr>
          <p:nvPr/>
        </p:nvGraphicFramePr>
        <p:xfrm>
          <a:off x="3316850" y="2020359"/>
          <a:ext cx="8759274" cy="1431836"/>
        </p:xfrm>
        <a:graphic>
          <a:graphicData uri="http://schemas.openxmlformats.org/presentationml/2006/ole">
            <mc:AlternateContent xmlns:mc="http://schemas.openxmlformats.org/markup-compatibility/2006">
              <mc:Choice xmlns:v="urn:schemas-microsoft-com:vml" Requires="v">
                <p:oleObj spid="_x0000_s219155" name="Equation" r:id="rId7" imgW="1892160" imgH="330120" progId="Equation.DSMT4">
                  <p:embed/>
                </p:oleObj>
              </mc:Choice>
              <mc:Fallback>
                <p:oleObj name="Equation" r:id="rId7" imgW="1892160" imgH="330120" progId="Equation.DSMT4">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6850" y="2020359"/>
                        <a:ext cx="8759274" cy="14318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1612232" y="10427334"/>
            <a:ext cx="8804013" cy="969496"/>
          </a:xfrm>
          <a:prstGeom prst="rect">
            <a:avLst/>
          </a:prstGeom>
          <a:solidFill>
            <a:srgbClr val="87D4F7"/>
          </a:solidFill>
        </p:spPr>
        <p:txBody>
          <a:bodyPr wrap="none" rtlCol="0">
            <a:spAutoFit/>
          </a:bodyPr>
          <a:lstStyle/>
          <a:p>
            <a:r>
              <a:rPr lang="en-US" dirty="0">
                <a:solidFill>
                  <a:srgbClr val="FF0000"/>
                </a:solidFill>
              </a:rPr>
              <a:t>Blackboard: Riemann-sum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2" name="Picture 2"/>
          <p:cNvPicPr>
            <a:picLocks noChangeAspect="1" noChangeArrowheads="1"/>
          </p:cNvPicPr>
          <p:nvPr/>
        </p:nvPicPr>
        <p:blipFill>
          <a:blip r:embed="rId3" cstate="print"/>
          <a:srcRect/>
          <a:stretch>
            <a:fillRect/>
          </a:stretch>
        </p:blipFill>
        <p:spPr bwMode="auto">
          <a:xfrm>
            <a:off x="1" y="3653781"/>
            <a:ext cx="20116799" cy="6250301"/>
          </a:xfrm>
          <a:prstGeom prst="rect">
            <a:avLst/>
          </a:prstGeom>
          <a:noFill/>
          <a:ln w="9525">
            <a:noFill/>
            <a:miter lim="800000"/>
            <a:headEnd/>
            <a:tailEnd/>
          </a:ln>
        </p:spPr>
      </p:pic>
      <p:graphicFrame>
        <p:nvGraphicFramePr>
          <p:cNvPr id="4" name="Object 47"/>
          <p:cNvGraphicFramePr>
            <a:graphicFrameLocks noChangeAspect="1"/>
          </p:cNvGraphicFramePr>
          <p:nvPr/>
        </p:nvGraphicFramePr>
        <p:xfrm>
          <a:off x="3316850" y="2020359"/>
          <a:ext cx="8759274" cy="1431836"/>
        </p:xfrm>
        <a:graphic>
          <a:graphicData uri="http://schemas.openxmlformats.org/presentationml/2006/ole">
            <mc:AlternateContent xmlns:mc="http://schemas.openxmlformats.org/markup-compatibility/2006">
              <mc:Choice xmlns:v="urn:schemas-microsoft-com:vml" Requires="v">
                <p:oleObj spid="_x0000_s220195" name="Equation" r:id="rId4" imgW="1892160" imgH="330120" progId="Equation.DSMT4">
                  <p:embed/>
                </p:oleObj>
              </mc:Choice>
              <mc:Fallback>
                <p:oleObj name="Equation" r:id="rId4" imgW="1892160" imgH="33012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6850" y="2020359"/>
                        <a:ext cx="8759274" cy="14318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9300" name="Object 47"/>
          <p:cNvGraphicFramePr>
            <a:graphicFrameLocks noChangeAspect="1"/>
          </p:cNvGraphicFramePr>
          <p:nvPr/>
        </p:nvGraphicFramePr>
        <p:xfrm>
          <a:off x="2978530" y="3807559"/>
          <a:ext cx="7483836" cy="1488097"/>
        </p:xfrm>
        <a:graphic>
          <a:graphicData uri="http://schemas.openxmlformats.org/presentationml/2006/ole">
            <mc:AlternateContent xmlns:mc="http://schemas.openxmlformats.org/markup-compatibility/2006">
              <mc:Choice xmlns:v="urn:schemas-microsoft-com:vml" Requires="v">
                <p:oleObj spid="_x0000_s220196" name="Equation" r:id="rId6" imgW="1409400" imgH="342720" progId="Equation.DSMT4">
                  <p:embed/>
                </p:oleObj>
              </mc:Choice>
              <mc:Fallback>
                <p:oleObj name="Equation" r:id="rId6" imgW="1409400" imgH="34272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8530" y="3807559"/>
                        <a:ext cx="7483836" cy="14880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Oval 5"/>
          <p:cNvSpPr/>
          <p:nvPr/>
        </p:nvSpPr>
        <p:spPr bwMode="auto">
          <a:xfrm>
            <a:off x="6039352" y="3806724"/>
            <a:ext cx="1191095" cy="1403573"/>
          </a:xfrm>
          <a:prstGeom prst="ellipse">
            <a:avLst/>
          </a:pr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 name="TextBox 6"/>
          <p:cNvSpPr txBox="1"/>
          <p:nvPr/>
        </p:nvSpPr>
        <p:spPr>
          <a:xfrm>
            <a:off x="697827" y="1228361"/>
            <a:ext cx="11642670" cy="1102735"/>
          </a:xfrm>
          <a:prstGeom prst="rect">
            <a:avLst/>
          </a:prstGeom>
          <a:noFill/>
        </p:spPr>
        <p:txBody>
          <a:bodyPr wrap="none" lIns="192911" tIns="96455" rIns="192911" bIns="96455" rtlCol="0">
            <a:spAutoFit/>
          </a:bodyPr>
          <a:lstStyle/>
          <a:p>
            <a:r>
              <a:rPr lang="en-US" sz="5900" b="1" dirty="0"/>
              <a:t>Linear in parameters = linear fit</a:t>
            </a:r>
          </a:p>
        </p:txBody>
      </p:sp>
      <p:sp>
        <p:nvSpPr>
          <p:cNvPr id="8" name="Rectangle 7"/>
          <p:cNvSpPr/>
          <p:nvPr/>
        </p:nvSpPr>
        <p:spPr bwMode="auto">
          <a:xfrm>
            <a:off x="10392945" y="3013816"/>
            <a:ext cx="12081105" cy="1020780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Parameter estimation: voltage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0" name="Straight Connector 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54" name="Object 7"/>
          <p:cNvGraphicFramePr>
            <a:graphicFrameLocks noChangeAspect="1"/>
          </p:cNvGraphicFramePr>
          <p:nvPr/>
        </p:nvGraphicFramePr>
        <p:xfrm>
          <a:off x="10462366" y="10072161"/>
          <a:ext cx="9251987" cy="1873482"/>
        </p:xfrm>
        <a:graphic>
          <a:graphicData uri="http://schemas.openxmlformats.org/presentationml/2006/ole">
            <mc:AlternateContent xmlns:mc="http://schemas.openxmlformats.org/markup-compatibility/2006">
              <mc:Choice xmlns:v="urn:schemas-microsoft-com:vml" Requires="v">
                <p:oleObj spid="_x0000_s220197" name="Equation" r:id="rId8" imgW="2222280" imgH="431640" progId="Equation.DSMT4">
                  <p:embed/>
                </p:oleObj>
              </mc:Choice>
              <mc:Fallback>
                <p:oleObj name="Equation" r:id="rId8" imgW="2222280" imgH="43164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62366" y="10072161"/>
                        <a:ext cx="9251987" cy="18734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TextBox 54"/>
          <p:cNvSpPr txBox="1"/>
          <p:nvPr/>
        </p:nvSpPr>
        <p:spPr>
          <a:xfrm>
            <a:off x="794364" y="9942586"/>
            <a:ext cx="8643713" cy="969496"/>
          </a:xfrm>
          <a:prstGeom prst="rect">
            <a:avLst/>
          </a:prstGeom>
          <a:solidFill>
            <a:srgbClr val="87D4F7"/>
          </a:solidFill>
        </p:spPr>
        <p:txBody>
          <a:bodyPr wrap="none" rtlCol="0">
            <a:spAutoFit/>
          </a:bodyPr>
          <a:lstStyle/>
          <a:p>
            <a:r>
              <a:rPr lang="en-US" dirty="0">
                <a:solidFill>
                  <a:srgbClr val="FF0000"/>
                </a:solidFill>
              </a:rPr>
              <a:t>Blackboard: Error function</a:t>
            </a:r>
          </a:p>
        </p:txBody>
      </p:sp>
      <p:grpSp>
        <p:nvGrpSpPr>
          <p:cNvPr id="56" name="Group 60"/>
          <p:cNvGrpSpPr/>
          <p:nvPr/>
        </p:nvGrpSpPr>
        <p:grpSpPr>
          <a:xfrm>
            <a:off x="8699596" y="5182974"/>
            <a:ext cx="12735636" cy="4848705"/>
            <a:chOff x="387262" y="5565767"/>
            <a:chExt cx="18243665" cy="4848705"/>
          </a:xfrm>
        </p:grpSpPr>
        <p:cxnSp>
          <p:nvCxnSpPr>
            <p:cNvPr id="57" name="Straight Arrow Connector 56"/>
            <p:cNvCxnSpPr/>
            <p:nvPr/>
          </p:nvCxnSpPr>
          <p:spPr bwMode="auto">
            <a:xfrm>
              <a:off x="2976537" y="7224534"/>
              <a:ext cx="1565439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p:nvPr/>
          </p:nvCxnSpPr>
          <p:spPr bwMode="auto">
            <a:xfrm flipV="1">
              <a:off x="2976537" y="5693364"/>
              <a:ext cx="0" cy="216915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9" name="Straight Arrow Connector 58"/>
            <p:cNvCxnSpPr/>
            <p:nvPr/>
          </p:nvCxnSpPr>
          <p:spPr bwMode="auto">
            <a:xfrm>
              <a:off x="2976537" y="9776484"/>
              <a:ext cx="1565439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Straight Arrow Connector 59"/>
            <p:cNvCxnSpPr/>
            <p:nvPr/>
          </p:nvCxnSpPr>
          <p:spPr bwMode="auto">
            <a:xfrm flipV="1">
              <a:off x="2976537" y="8245314"/>
              <a:ext cx="0" cy="216915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1" name="Straight Connector 60"/>
            <p:cNvCxnSpPr/>
            <p:nvPr/>
          </p:nvCxnSpPr>
          <p:spPr bwMode="auto">
            <a:xfrm>
              <a:off x="4167632"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p:cNvCxnSpPr/>
            <p:nvPr/>
          </p:nvCxnSpPr>
          <p:spPr bwMode="auto">
            <a:xfrm>
              <a:off x="5358726"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6549821"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a:off x="7740916"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a:off x="8932011"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a:off x="10123106"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a:off x="11314201"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Straight Connector 67"/>
            <p:cNvCxnSpPr/>
            <p:nvPr/>
          </p:nvCxnSpPr>
          <p:spPr bwMode="auto">
            <a:xfrm>
              <a:off x="12505296"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13696390"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 name="Straight Connector 69"/>
            <p:cNvCxnSpPr/>
            <p:nvPr/>
          </p:nvCxnSpPr>
          <p:spPr bwMode="auto">
            <a:xfrm>
              <a:off x="14887485"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p:cNvCxnSpPr/>
            <p:nvPr/>
          </p:nvCxnSpPr>
          <p:spPr bwMode="auto">
            <a:xfrm>
              <a:off x="16078580"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17269675"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a:off x="11314201"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a:off x="12505296"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5" name="Straight Connector 74"/>
            <p:cNvCxnSpPr/>
            <p:nvPr/>
          </p:nvCxnSpPr>
          <p:spPr bwMode="auto">
            <a:xfrm>
              <a:off x="13696390"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14887485"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a:off x="16078580"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17269675"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p:cNvCxnSpPr/>
            <p:nvPr/>
          </p:nvCxnSpPr>
          <p:spPr bwMode="auto">
            <a:xfrm>
              <a:off x="4167632"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Straight Connector 79"/>
            <p:cNvCxnSpPr/>
            <p:nvPr/>
          </p:nvCxnSpPr>
          <p:spPr bwMode="auto">
            <a:xfrm>
              <a:off x="5358726"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1" name="Straight Connector 80"/>
            <p:cNvCxnSpPr/>
            <p:nvPr/>
          </p:nvCxnSpPr>
          <p:spPr bwMode="auto">
            <a:xfrm>
              <a:off x="6549821"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Straight Connector 81"/>
            <p:cNvCxnSpPr/>
            <p:nvPr/>
          </p:nvCxnSpPr>
          <p:spPr bwMode="auto">
            <a:xfrm>
              <a:off x="7740916"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3" name="Straight Connector 82"/>
            <p:cNvCxnSpPr/>
            <p:nvPr/>
          </p:nvCxnSpPr>
          <p:spPr bwMode="auto">
            <a:xfrm>
              <a:off x="8932011"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4" name="Straight Connector 83"/>
            <p:cNvCxnSpPr/>
            <p:nvPr/>
          </p:nvCxnSpPr>
          <p:spPr bwMode="auto">
            <a:xfrm>
              <a:off x="10123106"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5" name="TextBox 84"/>
            <p:cNvSpPr txBox="1"/>
            <p:nvPr/>
          </p:nvSpPr>
          <p:spPr>
            <a:xfrm>
              <a:off x="1445129" y="5565767"/>
              <a:ext cx="593172" cy="1071957"/>
            </a:xfrm>
            <a:prstGeom prst="rect">
              <a:avLst/>
            </a:prstGeom>
            <a:noFill/>
          </p:spPr>
          <p:txBody>
            <a:bodyPr wrap="none" lIns="192911" tIns="96455" rIns="192911" bIns="96455" rtlCol="0">
              <a:spAutoFit/>
            </a:bodyPr>
            <a:lstStyle/>
            <a:p>
              <a:r>
                <a:rPr lang="en-US" dirty="0"/>
                <a:t>I</a:t>
              </a:r>
            </a:p>
          </p:txBody>
        </p:sp>
        <p:cxnSp>
          <p:nvCxnSpPr>
            <p:cNvPr id="86" name="Straight Connector 85"/>
            <p:cNvCxnSpPr/>
            <p:nvPr/>
          </p:nvCxnSpPr>
          <p:spPr bwMode="auto">
            <a:xfrm>
              <a:off x="2976537" y="6203754"/>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87" name="Object 47"/>
            <p:cNvGraphicFramePr>
              <a:graphicFrameLocks noChangeAspect="1"/>
            </p:cNvGraphicFramePr>
            <p:nvPr/>
          </p:nvGraphicFramePr>
          <p:xfrm>
            <a:off x="387262" y="7990119"/>
            <a:ext cx="2115731" cy="993002"/>
          </p:xfrm>
          <a:graphic>
            <a:graphicData uri="http://schemas.openxmlformats.org/presentationml/2006/ole">
              <mc:AlternateContent xmlns:mc="http://schemas.openxmlformats.org/markup-compatibility/2006">
                <mc:Choice xmlns:v="urn:schemas-microsoft-com:vml" Requires="v">
                  <p:oleObj spid="_x0000_s220198" name="Equation" r:id="rId10" imgW="457200" imgH="228600" progId="Equation.DSMT4">
                    <p:embed/>
                  </p:oleObj>
                </mc:Choice>
                <mc:Fallback>
                  <p:oleObj name="Equation" r:id="rId10" imgW="457200" imgH="22860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262" y="7990119"/>
                          <a:ext cx="2115731" cy="9930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8" name="Straight Connector 87"/>
            <p:cNvCxnSpPr/>
            <p:nvPr/>
          </p:nvCxnSpPr>
          <p:spPr bwMode="auto">
            <a:xfrm>
              <a:off x="4167632" y="672900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Straight Connector 88"/>
            <p:cNvCxnSpPr/>
            <p:nvPr/>
          </p:nvCxnSpPr>
          <p:spPr bwMode="auto">
            <a:xfrm>
              <a:off x="5358727" y="684174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Straight Connector 89"/>
            <p:cNvCxnSpPr/>
            <p:nvPr/>
          </p:nvCxnSpPr>
          <p:spPr bwMode="auto">
            <a:xfrm>
              <a:off x="6549822" y="6203754"/>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1" name="Straight Connector 90"/>
            <p:cNvCxnSpPr/>
            <p:nvPr/>
          </p:nvCxnSpPr>
          <p:spPr bwMode="auto">
            <a:xfrm>
              <a:off x="7740916" y="6473805"/>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2" name="Straight Connector 91"/>
            <p:cNvCxnSpPr/>
            <p:nvPr/>
          </p:nvCxnSpPr>
          <p:spPr bwMode="auto">
            <a:xfrm>
              <a:off x="8932011" y="633135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3" name="Straight Connector 92"/>
            <p:cNvCxnSpPr/>
            <p:nvPr/>
          </p:nvCxnSpPr>
          <p:spPr bwMode="auto">
            <a:xfrm>
              <a:off x="10123106" y="6714144"/>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4" name="Straight Connector 93"/>
            <p:cNvCxnSpPr/>
            <p:nvPr/>
          </p:nvCxnSpPr>
          <p:spPr bwMode="auto">
            <a:xfrm>
              <a:off x="11314201" y="6203754"/>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Straight Connector 94"/>
            <p:cNvCxnSpPr/>
            <p:nvPr/>
          </p:nvCxnSpPr>
          <p:spPr bwMode="auto">
            <a:xfrm>
              <a:off x="12505296" y="6458949"/>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6" name="Straight Connector 95"/>
            <p:cNvCxnSpPr/>
            <p:nvPr/>
          </p:nvCxnSpPr>
          <p:spPr bwMode="auto">
            <a:xfrm>
              <a:off x="13696391" y="672900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Straight Connector 96"/>
            <p:cNvCxnSpPr/>
            <p:nvPr/>
          </p:nvCxnSpPr>
          <p:spPr bwMode="auto">
            <a:xfrm>
              <a:off x="14887486" y="6458949"/>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p:cNvCxnSpPr/>
            <p:nvPr/>
          </p:nvCxnSpPr>
          <p:spPr bwMode="auto">
            <a:xfrm>
              <a:off x="16078580" y="672900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9" name="Group 94"/>
          <p:cNvGrpSpPr/>
          <p:nvPr/>
        </p:nvGrpSpPr>
        <p:grpSpPr>
          <a:xfrm>
            <a:off x="10507131" y="8281334"/>
            <a:ext cx="9859047" cy="637987"/>
            <a:chOff x="2976537" y="10542070"/>
            <a:chExt cx="14122981" cy="637987"/>
          </a:xfrm>
        </p:grpSpPr>
        <p:cxnSp>
          <p:nvCxnSpPr>
            <p:cNvPr id="100" name="Straight Connector 99"/>
            <p:cNvCxnSpPr/>
            <p:nvPr/>
          </p:nvCxnSpPr>
          <p:spPr bwMode="auto">
            <a:xfrm>
              <a:off x="2976537" y="10669667"/>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1" name="Straight Connector 100"/>
            <p:cNvCxnSpPr/>
            <p:nvPr/>
          </p:nvCxnSpPr>
          <p:spPr bwMode="auto">
            <a:xfrm>
              <a:off x="4167632" y="11067316"/>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Straight Connector 101"/>
            <p:cNvCxnSpPr/>
            <p:nvPr/>
          </p:nvCxnSpPr>
          <p:spPr bwMode="auto">
            <a:xfrm>
              <a:off x="5358727" y="11180057"/>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p:cNvCxnSpPr/>
            <p:nvPr/>
          </p:nvCxnSpPr>
          <p:spPr bwMode="auto">
            <a:xfrm>
              <a:off x="6549822" y="1054207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4" name="Straight Connector 103"/>
            <p:cNvCxnSpPr/>
            <p:nvPr/>
          </p:nvCxnSpPr>
          <p:spPr bwMode="auto">
            <a:xfrm>
              <a:off x="7740916" y="1105246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a:off x="8932011" y="10669667"/>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a:off x="10123106" y="1092486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7" name="Straight Connector 106"/>
            <p:cNvCxnSpPr/>
            <p:nvPr/>
          </p:nvCxnSpPr>
          <p:spPr bwMode="auto">
            <a:xfrm>
              <a:off x="11314201" y="1054207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Straight Connector 107"/>
            <p:cNvCxnSpPr/>
            <p:nvPr/>
          </p:nvCxnSpPr>
          <p:spPr bwMode="auto">
            <a:xfrm>
              <a:off x="12505296" y="1092486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9" name="Straight Connector 108"/>
            <p:cNvCxnSpPr/>
            <p:nvPr/>
          </p:nvCxnSpPr>
          <p:spPr bwMode="auto">
            <a:xfrm>
              <a:off x="13696391" y="11067316"/>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0" name="Straight Connector 109"/>
            <p:cNvCxnSpPr/>
            <p:nvPr/>
          </p:nvCxnSpPr>
          <p:spPr bwMode="auto">
            <a:xfrm>
              <a:off x="14887486" y="1092486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p:cNvCxnSpPr/>
            <p:nvPr/>
          </p:nvCxnSpPr>
          <p:spPr bwMode="auto">
            <a:xfrm>
              <a:off x="16078580" y="11067316"/>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7"/>
          <p:cNvGraphicFramePr>
            <a:graphicFrameLocks noChangeAspect="1"/>
          </p:cNvGraphicFramePr>
          <p:nvPr/>
        </p:nvGraphicFramePr>
        <p:xfrm>
          <a:off x="3696711" y="2625957"/>
          <a:ext cx="8759274" cy="1431836"/>
        </p:xfrm>
        <a:graphic>
          <a:graphicData uri="http://schemas.openxmlformats.org/presentationml/2006/ole">
            <mc:AlternateContent xmlns:mc="http://schemas.openxmlformats.org/markup-compatibility/2006">
              <mc:Choice xmlns:v="urn:schemas-microsoft-com:vml" Requires="v">
                <p:oleObj spid="_x0000_s221226" name="Equation" r:id="rId3" imgW="1892160" imgH="330120" progId="Equation.DSMT4">
                  <p:embed/>
                </p:oleObj>
              </mc:Choice>
              <mc:Fallback>
                <p:oleObj name="Equation" r:id="rId3" imgW="1892160" imgH="330120" progId="Equation.DSMT4">
                  <p:embed/>
                  <p:pic>
                    <p:nvPicPr>
                      <p:cNvPr id="0"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711" y="2625957"/>
                        <a:ext cx="8759274" cy="14318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9300" name="Object 47"/>
          <p:cNvGraphicFramePr>
            <a:graphicFrameLocks noChangeAspect="1"/>
          </p:cNvGraphicFramePr>
          <p:nvPr/>
        </p:nvGraphicFramePr>
        <p:xfrm>
          <a:off x="3604168" y="4048189"/>
          <a:ext cx="7483836" cy="1488097"/>
        </p:xfrm>
        <a:graphic>
          <a:graphicData uri="http://schemas.openxmlformats.org/presentationml/2006/ole">
            <mc:AlternateContent xmlns:mc="http://schemas.openxmlformats.org/markup-compatibility/2006">
              <mc:Choice xmlns:v="urn:schemas-microsoft-com:vml" Requires="v">
                <p:oleObj spid="_x0000_s221227" name="Equation" r:id="rId5" imgW="1409400" imgH="342720" progId="Equation.DSMT4">
                  <p:embed/>
                </p:oleObj>
              </mc:Choice>
              <mc:Fallback>
                <p:oleObj name="Equation" r:id="rId5" imgW="1409400" imgH="34272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4168" y="4048189"/>
                        <a:ext cx="7483836" cy="14880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463774" y="2682201"/>
            <a:ext cx="2382123" cy="1071957"/>
          </a:xfrm>
          <a:prstGeom prst="rect">
            <a:avLst/>
          </a:prstGeom>
          <a:noFill/>
        </p:spPr>
        <p:txBody>
          <a:bodyPr wrap="none" lIns="192911" tIns="96455" rIns="192911" bIns="96455" rtlCol="0">
            <a:spAutoFit/>
          </a:bodyPr>
          <a:lstStyle/>
          <a:p>
            <a:r>
              <a:rPr lang="en-US" dirty="0"/>
              <a:t>Model</a:t>
            </a:r>
          </a:p>
        </p:txBody>
      </p:sp>
      <p:sp>
        <p:nvSpPr>
          <p:cNvPr id="9" name="TextBox 8"/>
          <p:cNvSpPr txBox="1"/>
          <p:nvPr/>
        </p:nvSpPr>
        <p:spPr>
          <a:xfrm>
            <a:off x="14664561" y="3442719"/>
            <a:ext cx="1934885" cy="1071957"/>
          </a:xfrm>
          <a:prstGeom prst="rect">
            <a:avLst/>
          </a:prstGeom>
          <a:noFill/>
        </p:spPr>
        <p:txBody>
          <a:bodyPr wrap="none" lIns="192911" tIns="96455" rIns="192911" bIns="96455" rtlCol="0">
            <a:spAutoFit/>
          </a:bodyPr>
          <a:lstStyle/>
          <a:p>
            <a:r>
              <a:rPr lang="en-US" dirty="0"/>
              <a:t>Data</a:t>
            </a:r>
          </a:p>
        </p:txBody>
      </p:sp>
      <p:graphicFrame>
        <p:nvGraphicFramePr>
          <p:cNvPr id="439301" name="Object 47"/>
          <p:cNvGraphicFramePr>
            <a:graphicFrameLocks noChangeAspect="1"/>
          </p:cNvGraphicFramePr>
          <p:nvPr/>
        </p:nvGraphicFramePr>
        <p:xfrm>
          <a:off x="17722257" y="3754158"/>
          <a:ext cx="1812436" cy="993001"/>
        </p:xfrm>
        <a:graphic>
          <a:graphicData uri="http://schemas.openxmlformats.org/presentationml/2006/ole">
            <mc:AlternateContent xmlns:mc="http://schemas.openxmlformats.org/markup-compatibility/2006">
              <mc:Choice xmlns:v="urn:schemas-microsoft-com:vml" Requires="v">
                <p:oleObj spid="_x0000_s221228" name="Equation" r:id="rId7" imgW="457200" imgH="228600" progId="Equation.DSMT4">
                  <p:embed/>
                </p:oleObj>
              </mc:Choice>
              <mc:Fallback>
                <p:oleObj name="Equation" r:id="rId7" imgW="457200" imgH="2286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22257" y="3754158"/>
                        <a:ext cx="1812436" cy="9930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0"/>
          <p:cNvGrpSpPr/>
          <p:nvPr/>
        </p:nvGrpSpPr>
        <p:grpSpPr>
          <a:xfrm>
            <a:off x="8699596" y="5182974"/>
            <a:ext cx="12735636" cy="4848705"/>
            <a:chOff x="387262" y="5565767"/>
            <a:chExt cx="18243665" cy="4848705"/>
          </a:xfrm>
        </p:grpSpPr>
        <p:cxnSp>
          <p:nvCxnSpPr>
            <p:cNvPr id="12" name="Straight Arrow Connector 11"/>
            <p:cNvCxnSpPr/>
            <p:nvPr/>
          </p:nvCxnSpPr>
          <p:spPr bwMode="auto">
            <a:xfrm>
              <a:off x="2976537" y="7224534"/>
              <a:ext cx="1565439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2976537" y="5693364"/>
              <a:ext cx="0" cy="216915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2976537" y="9776484"/>
              <a:ext cx="1565439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V="1">
              <a:off x="2976537" y="8245314"/>
              <a:ext cx="0" cy="216915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Connector 19"/>
            <p:cNvCxnSpPr/>
            <p:nvPr/>
          </p:nvCxnSpPr>
          <p:spPr bwMode="auto">
            <a:xfrm>
              <a:off x="4167632"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5358726"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6549821"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7740916"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8932011"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10123106"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11314201"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a:off x="12505296"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13696390"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14887485"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16078580"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17269675" y="952128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a:off x="11314201"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a:off x="12505296"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a:off x="13696390"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14887485"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078580"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17269675"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4167632"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a:off x="5358726"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6549821"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a:off x="7740916"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8932011"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123106" y="6969339"/>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Box 43"/>
            <p:cNvSpPr txBox="1"/>
            <p:nvPr/>
          </p:nvSpPr>
          <p:spPr>
            <a:xfrm>
              <a:off x="1445129" y="5565767"/>
              <a:ext cx="593172" cy="1071957"/>
            </a:xfrm>
            <a:prstGeom prst="rect">
              <a:avLst/>
            </a:prstGeom>
            <a:noFill/>
          </p:spPr>
          <p:txBody>
            <a:bodyPr wrap="none" lIns="192911" tIns="96455" rIns="192911" bIns="96455" rtlCol="0">
              <a:spAutoFit/>
            </a:bodyPr>
            <a:lstStyle/>
            <a:p>
              <a:r>
                <a:rPr lang="en-US" dirty="0"/>
                <a:t>I</a:t>
              </a:r>
            </a:p>
          </p:txBody>
        </p:sp>
        <p:cxnSp>
          <p:nvCxnSpPr>
            <p:cNvPr id="47" name="Straight Connector 46"/>
            <p:cNvCxnSpPr/>
            <p:nvPr/>
          </p:nvCxnSpPr>
          <p:spPr bwMode="auto">
            <a:xfrm>
              <a:off x="2976537" y="6203754"/>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439302" name="Object 47"/>
            <p:cNvGraphicFramePr>
              <a:graphicFrameLocks noChangeAspect="1"/>
            </p:cNvGraphicFramePr>
            <p:nvPr/>
          </p:nvGraphicFramePr>
          <p:xfrm>
            <a:off x="387262" y="7990119"/>
            <a:ext cx="2115731" cy="993002"/>
          </p:xfrm>
          <a:graphic>
            <a:graphicData uri="http://schemas.openxmlformats.org/presentationml/2006/ole">
              <mc:AlternateContent xmlns:mc="http://schemas.openxmlformats.org/markup-compatibility/2006">
                <mc:Choice xmlns:v="urn:schemas-microsoft-com:vml" Requires="v">
                  <p:oleObj spid="_x0000_s221229" name="Equation" r:id="rId9" imgW="457200" imgH="228600" progId="Equation.DSMT4">
                    <p:embed/>
                  </p:oleObj>
                </mc:Choice>
                <mc:Fallback>
                  <p:oleObj name="Equation" r:id="rId9" imgW="457200" imgH="22860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262" y="7990119"/>
                          <a:ext cx="2115731" cy="9930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9" name="Straight Connector 48"/>
            <p:cNvCxnSpPr/>
            <p:nvPr/>
          </p:nvCxnSpPr>
          <p:spPr bwMode="auto">
            <a:xfrm>
              <a:off x="4167632" y="672900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5358727" y="684174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6549822" y="6203754"/>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7740916" y="6473805"/>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8932011" y="633135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a:off x="10123106" y="6714144"/>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a:off x="11314201" y="6203754"/>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12505296" y="6458949"/>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a:off x="13696391" y="672900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14887486" y="6458949"/>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a:off x="16078580" y="672900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aphicFrame>
        <p:nvGraphicFramePr>
          <p:cNvPr id="439303" name="Object 7"/>
          <p:cNvGraphicFramePr>
            <a:graphicFrameLocks noChangeAspect="1"/>
          </p:cNvGraphicFramePr>
          <p:nvPr/>
        </p:nvGraphicFramePr>
        <p:xfrm>
          <a:off x="10462366" y="10072161"/>
          <a:ext cx="9251987" cy="1873482"/>
        </p:xfrm>
        <a:graphic>
          <a:graphicData uri="http://schemas.openxmlformats.org/presentationml/2006/ole">
            <mc:AlternateContent xmlns:mc="http://schemas.openxmlformats.org/markup-compatibility/2006">
              <mc:Choice xmlns:v="urn:schemas-microsoft-com:vml" Requires="v">
                <p:oleObj spid="_x0000_s221230" name="Equation" r:id="rId10" imgW="2222280" imgH="431640" progId="Equation.DSMT4">
                  <p:embed/>
                </p:oleObj>
              </mc:Choice>
              <mc:Fallback>
                <p:oleObj name="Equation" r:id="rId10" imgW="2222280" imgH="43164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62366" y="10072161"/>
                        <a:ext cx="9251987" cy="18734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TextBox 61"/>
          <p:cNvSpPr txBox="1"/>
          <p:nvPr/>
        </p:nvSpPr>
        <p:spPr>
          <a:xfrm>
            <a:off x="697826" y="1228361"/>
            <a:ext cx="20737405" cy="1102735"/>
          </a:xfrm>
          <a:prstGeom prst="rect">
            <a:avLst/>
          </a:prstGeom>
          <a:noFill/>
        </p:spPr>
        <p:txBody>
          <a:bodyPr wrap="square" lIns="192911" tIns="96455" rIns="192911" bIns="96455" rtlCol="0">
            <a:spAutoFit/>
          </a:bodyPr>
          <a:lstStyle/>
          <a:p>
            <a:r>
              <a:rPr lang="en-US" sz="5900" b="1" dirty="0"/>
              <a:t>Linear in parameters = linear fit = quadratic optimization</a:t>
            </a:r>
          </a:p>
        </p:txBody>
      </p:sp>
      <p:sp>
        <p:nvSpPr>
          <p:cNvPr id="63" name="Title 3"/>
          <p:cNvSpPr txBox="1">
            <a:spLocks/>
          </p:cNvSpPr>
          <p:nvPr/>
        </p:nvSpPr>
        <p:spPr>
          <a:xfrm>
            <a:off x="697827" y="-38773"/>
            <a:ext cx="19473243"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Parameter estimation: voltage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4" name="Straight Connector 63"/>
          <p:cNvCxnSpPr/>
          <p:nvPr/>
        </p:nvCxnSpPr>
        <p:spPr>
          <a:xfrm>
            <a:off x="-215313"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1395663" y="10563726"/>
            <a:ext cx="6809874" cy="240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1395663" y="5948559"/>
            <a:ext cx="0" cy="4615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 name="Group 94"/>
          <p:cNvGrpSpPr/>
          <p:nvPr/>
        </p:nvGrpSpPr>
        <p:grpSpPr>
          <a:xfrm>
            <a:off x="10507131" y="8281334"/>
            <a:ext cx="9859047" cy="637987"/>
            <a:chOff x="2976537" y="10542070"/>
            <a:chExt cx="14122981" cy="637987"/>
          </a:xfrm>
        </p:grpSpPr>
        <p:cxnSp>
          <p:nvCxnSpPr>
            <p:cNvPr id="96" name="Straight Connector 95"/>
            <p:cNvCxnSpPr/>
            <p:nvPr/>
          </p:nvCxnSpPr>
          <p:spPr bwMode="auto">
            <a:xfrm>
              <a:off x="2976537" y="10669667"/>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Straight Connector 96"/>
            <p:cNvCxnSpPr/>
            <p:nvPr/>
          </p:nvCxnSpPr>
          <p:spPr bwMode="auto">
            <a:xfrm>
              <a:off x="4167632" y="11067316"/>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p:cNvCxnSpPr/>
            <p:nvPr/>
          </p:nvCxnSpPr>
          <p:spPr bwMode="auto">
            <a:xfrm>
              <a:off x="5358727" y="11180057"/>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9" name="Straight Connector 98"/>
            <p:cNvCxnSpPr/>
            <p:nvPr/>
          </p:nvCxnSpPr>
          <p:spPr bwMode="auto">
            <a:xfrm>
              <a:off x="6549822" y="1054207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0" name="Straight Connector 99"/>
            <p:cNvCxnSpPr/>
            <p:nvPr/>
          </p:nvCxnSpPr>
          <p:spPr bwMode="auto">
            <a:xfrm>
              <a:off x="7740916" y="1105246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1" name="Straight Connector 100"/>
            <p:cNvCxnSpPr/>
            <p:nvPr/>
          </p:nvCxnSpPr>
          <p:spPr bwMode="auto">
            <a:xfrm>
              <a:off x="8932011" y="10669667"/>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Straight Connector 101"/>
            <p:cNvCxnSpPr/>
            <p:nvPr/>
          </p:nvCxnSpPr>
          <p:spPr bwMode="auto">
            <a:xfrm>
              <a:off x="10123106" y="1092486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p:cNvCxnSpPr/>
            <p:nvPr/>
          </p:nvCxnSpPr>
          <p:spPr bwMode="auto">
            <a:xfrm>
              <a:off x="11314201" y="1054207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4" name="Straight Connector 103"/>
            <p:cNvCxnSpPr/>
            <p:nvPr/>
          </p:nvCxnSpPr>
          <p:spPr bwMode="auto">
            <a:xfrm>
              <a:off x="12505296" y="1092486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a:off x="13696391" y="11067316"/>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a:off x="14887486" y="1092486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7" name="Straight Connector 106"/>
            <p:cNvCxnSpPr/>
            <p:nvPr/>
          </p:nvCxnSpPr>
          <p:spPr bwMode="auto">
            <a:xfrm>
              <a:off x="16078580" y="11067316"/>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70" name="Freeform 69"/>
          <p:cNvSpPr/>
          <p:nvPr/>
        </p:nvSpPr>
        <p:spPr>
          <a:xfrm>
            <a:off x="1923393" y="6747641"/>
            <a:ext cx="4162097" cy="2774731"/>
          </a:xfrm>
          <a:custGeom>
            <a:avLst/>
            <a:gdLst>
              <a:gd name="connsiteX0" fmla="*/ 0 w 4162097"/>
              <a:gd name="connsiteY0" fmla="*/ 0 h 2774731"/>
              <a:gd name="connsiteX1" fmla="*/ 2112579 w 4162097"/>
              <a:gd name="connsiteY1" fmla="*/ 2743200 h 2774731"/>
              <a:gd name="connsiteX2" fmla="*/ 4162097 w 4162097"/>
              <a:gd name="connsiteY2" fmla="*/ 189187 h 2774731"/>
            </a:gdLst>
            <a:ahLst/>
            <a:cxnLst>
              <a:cxn ang="0">
                <a:pos x="connsiteX0" y="connsiteY0"/>
              </a:cxn>
              <a:cxn ang="0">
                <a:pos x="connsiteX1" y="connsiteY1"/>
              </a:cxn>
              <a:cxn ang="0">
                <a:pos x="connsiteX2" y="connsiteY2"/>
              </a:cxn>
            </a:cxnLst>
            <a:rect l="l" t="t" r="r" b="b"/>
            <a:pathLst>
              <a:path w="4162097" h="2774731">
                <a:moveTo>
                  <a:pt x="0" y="0"/>
                </a:moveTo>
                <a:cubicBezTo>
                  <a:pt x="709448" y="1355834"/>
                  <a:pt x="1418896" y="2711669"/>
                  <a:pt x="2112579" y="2743200"/>
                </a:cubicBezTo>
                <a:cubicBezTo>
                  <a:pt x="2806262" y="2774731"/>
                  <a:pt x="3484179" y="1481959"/>
                  <a:pt x="4162097" y="189187"/>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2" name="Picture 2"/>
          <p:cNvPicPr>
            <a:picLocks noChangeAspect="1" noChangeArrowheads="1"/>
          </p:cNvPicPr>
          <p:nvPr/>
        </p:nvPicPr>
        <p:blipFill>
          <a:blip r:embed="rId3" cstate="print"/>
          <a:srcRect/>
          <a:stretch>
            <a:fillRect/>
          </a:stretch>
        </p:blipFill>
        <p:spPr bwMode="auto">
          <a:xfrm>
            <a:off x="1" y="3270989"/>
            <a:ext cx="21144001" cy="6250301"/>
          </a:xfrm>
          <a:prstGeom prst="rect">
            <a:avLst/>
          </a:prstGeom>
          <a:noFill/>
          <a:ln w="9525">
            <a:noFill/>
            <a:miter lim="800000"/>
            <a:headEnd/>
            <a:tailEnd/>
          </a:ln>
        </p:spPr>
      </p:pic>
      <p:graphicFrame>
        <p:nvGraphicFramePr>
          <p:cNvPr id="439300" name="Object 47"/>
          <p:cNvGraphicFramePr>
            <a:graphicFrameLocks noChangeAspect="1"/>
          </p:cNvGraphicFramePr>
          <p:nvPr/>
        </p:nvGraphicFramePr>
        <p:xfrm>
          <a:off x="2023065" y="2883624"/>
          <a:ext cx="7483836" cy="1488097"/>
        </p:xfrm>
        <a:graphic>
          <a:graphicData uri="http://schemas.openxmlformats.org/presentationml/2006/ole">
            <mc:AlternateContent xmlns:mc="http://schemas.openxmlformats.org/markup-compatibility/2006">
              <mc:Choice xmlns:v="urn:schemas-microsoft-com:vml" Requires="v">
                <p:oleObj spid="_x0000_s242726" name="Equation" r:id="rId4" imgW="1409400" imgH="342720" progId="Equation.DSMT4">
                  <p:embed/>
                </p:oleObj>
              </mc:Choice>
              <mc:Fallback>
                <p:oleObj name="Equation" r:id="rId4" imgW="1409400" imgH="34272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065" y="2883624"/>
                        <a:ext cx="7483836" cy="14880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Oval 5"/>
          <p:cNvSpPr/>
          <p:nvPr/>
        </p:nvSpPr>
        <p:spPr bwMode="auto">
          <a:xfrm>
            <a:off x="5083887" y="2882789"/>
            <a:ext cx="1191095" cy="1403573"/>
          </a:xfrm>
          <a:prstGeom prst="ellipse">
            <a:avLst/>
          </a:pr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440324" name="Object 4"/>
          <p:cNvGraphicFramePr>
            <a:graphicFrameLocks noChangeAspect="1"/>
          </p:cNvGraphicFramePr>
          <p:nvPr/>
        </p:nvGraphicFramePr>
        <p:xfrm>
          <a:off x="1190324" y="9010900"/>
          <a:ext cx="10169315" cy="1873482"/>
        </p:xfrm>
        <a:graphic>
          <a:graphicData uri="http://schemas.openxmlformats.org/presentationml/2006/ole">
            <mc:AlternateContent xmlns:mc="http://schemas.openxmlformats.org/markup-compatibility/2006">
              <mc:Choice xmlns:v="urn:schemas-microsoft-com:vml" Requires="v">
                <p:oleObj spid="_x0000_s242727" name="Equation" r:id="rId6" imgW="2222280" imgH="431640" progId="Equation.DSMT4">
                  <p:embed/>
                </p:oleObj>
              </mc:Choice>
              <mc:Fallback>
                <p:oleObj name="Equation" r:id="rId6" imgW="2222280" imgH="4316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324" y="9010900"/>
                        <a:ext cx="10169315" cy="18734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25" name="Object 5"/>
          <p:cNvGraphicFramePr>
            <a:graphicFrameLocks noChangeAspect="1"/>
          </p:cNvGraphicFramePr>
          <p:nvPr/>
        </p:nvGraphicFramePr>
        <p:xfrm>
          <a:off x="13696390" y="3269011"/>
          <a:ext cx="4111420" cy="1102710"/>
        </p:xfrm>
        <a:graphic>
          <a:graphicData uri="http://schemas.openxmlformats.org/presentationml/2006/ole">
            <mc:AlternateContent xmlns:mc="http://schemas.openxmlformats.org/markup-compatibility/2006">
              <mc:Choice xmlns:v="urn:schemas-microsoft-com:vml" Requires="v">
                <p:oleObj spid="_x0000_s242728" name="Equation" r:id="rId8" imgW="774360" imgH="253800" progId="Equation.DSMT4">
                  <p:embed/>
                </p:oleObj>
              </mc:Choice>
              <mc:Fallback>
                <p:oleObj name="Equation" r:id="rId8" imgW="774360" imgH="2538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96390" y="3269011"/>
                        <a:ext cx="4111420" cy="11027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p:nvPr/>
        </p:nvSpPr>
        <p:spPr bwMode="auto">
          <a:xfrm>
            <a:off x="10803731" y="3396609"/>
            <a:ext cx="9869072" cy="56142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 name="Title 3"/>
          <p:cNvSpPr txBox="1">
            <a:spLocks/>
          </p:cNvSpPr>
          <p:nvPr/>
        </p:nvSpPr>
        <p:spPr>
          <a:xfrm>
            <a:off x="697827" y="-38773"/>
            <a:ext cx="19473243"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Parameter estimation: voltage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1" name="Straight Connector 10"/>
          <p:cNvCxnSpPr/>
          <p:nvPr/>
        </p:nvCxnSpPr>
        <p:spPr>
          <a:xfrm>
            <a:off x="-215313"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97827" y="1704999"/>
            <a:ext cx="5067156" cy="969496"/>
          </a:xfrm>
          <a:prstGeom prst="rect">
            <a:avLst/>
          </a:prstGeom>
          <a:noFill/>
        </p:spPr>
        <p:txBody>
          <a:bodyPr wrap="none" rtlCol="0">
            <a:spAutoFit/>
          </a:bodyPr>
          <a:lstStyle/>
          <a:p>
            <a:r>
              <a:rPr lang="en-US" dirty="0"/>
              <a:t>Vector notation</a:t>
            </a:r>
          </a:p>
        </p:txBody>
      </p:sp>
      <p:graphicFrame>
        <p:nvGraphicFramePr>
          <p:cNvPr id="199686" name="Object 6"/>
          <p:cNvGraphicFramePr>
            <a:graphicFrameLocks noChangeAspect="1"/>
          </p:cNvGraphicFramePr>
          <p:nvPr/>
        </p:nvGraphicFramePr>
        <p:xfrm>
          <a:off x="13575839" y="6928060"/>
          <a:ext cx="4111625" cy="1103312"/>
        </p:xfrm>
        <a:graphic>
          <a:graphicData uri="http://schemas.openxmlformats.org/presentationml/2006/ole">
            <mc:AlternateContent xmlns:mc="http://schemas.openxmlformats.org/markup-compatibility/2006">
              <mc:Choice xmlns:v="urn:schemas-microsoft-com:vml" Requires="v">
                <p:oleObj spid="_x0000_s242729" name="Equation" r:id="rId10" imgW="774360" imgH="253800" progId="Equation.DSMT4">
                  <p:embed/>
                </p:oleObj>
              </mc:Choice>
              <mc:Fallback>
                <p:oleObj name="Equation" r:id="rId10" imgW="774360" imgH="25380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575839" y="6928060"/>
                        <a:ext cx="4111625" cy="1103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C42FFB-EF7A-4B6C-9D58-839706AB9DD2}"/>
              </a:ext>
            </a:extLst>
          </p:cNvPr>
          <p:cNvPicPr>
            <a:picLocks noChangeAspect="1"/>
          </p:cNvPicPr>
          <p:nvPr/>
        </p:nvPicPr>
        <p:blipFill>
          <a:blip r:embed="rId2"/>
          <a:stretch>
            <a:fillRect/>
          </a:stretch>
        </p:blipFill>
        <p:spPr>
          <a:xfrm>
            <a:off x="0" y="0"/>
            <a:ext cx="21723203" cy="12152313"/>
          </a:xfrm>
          <a:prstGeom prst="rect">
            <a:avLst/>
          </a:prstGeom>
        </p:spPr>
      </p:pic>
    </p:spTree>
    <p:extLst>
      <p:ext uri="{BB962C8B-B14F-4D97-AF65-F5344CB8AC3E}">
        <p14:creationId xmlns:p14="http://schemas.microsoft.com/office/powerpoint/2010/main" val="3097848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2" name="Picture 2"/>
          <p:cNvPicPr>
            <a:picLocks noChangeAspect="1" noChangeArrowheads="1"/>
          </p:cNvPicPr>
          <p:nvPr/>
        </p:nvPicPr>
        <p:blipFill>
          <a:blip r:embed="rId3" cstate="print"/>
          <a:srcRect/>
          <a:stretch>
            <a:fillRect/>
          </a:stretch>
        </p:blipFill>
        <p:spPr bwMode="auto">
          <a:xfrm>
            <a:off x="2045368" y="3270989"/>
            <a:ext cx="18336127" cy="6250301"/>
          </a:xfrm>
          <a:prstGeom prst="rect">
            <a:avLst/>
          </a:prstGeom>
          <a:noFill/>
          <a:ln w="9525">
            <a:noFill/>
            <a:miter lim="800000"/>
            <a:headEnd/>
            <a:tailEnd/>
          </a:ln>
        </p:spPr>
      </p:pic>
      <p:graphicFrame>
        <p:nvGraphicFramePr>
          <p:cNvPr id="4" name="Object 47"/>
          <p:cNvGraphicFramePr>
            <a:graphicFrameLocks noChangeAspect="1"/>
          </p:cNvGraphicFramePr>
          <p:nvPr/>
        </p:nvGraphicFramePr>
        <p:xfrm>
          <a:off x="3316850" y="1779729"/>
          <a:ext cx="8759274" cy="1431836"/>
        </p:xfrm>
        <a:graphic>
          <a:graphicData uri="http://schemas.openxmlformats.org/presentationml/2006/ole">
            <mc:AlternateContent xmlns:mc="http://schemas.openxmlformats.org/markup-compatibility/2006">
              <mc:Choice xmlns:v="urn:schemas-microsoft-com:vml" Requires="v">
                <p:oleObj spid="_x0000_s241706" name="Equation" r:id="rId4" imgW="1892160" imgH="330120" progId="Equation.DSMT4">
                  <p:embed/>
                </p:oleObj>
              </mc:Choice>
              <mc:Fallback>
                <p:oleObj name="Equation" r:id="rId4" imgW="1892160" imgH="33012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6850" y="1779729"/>
                        <a:ext cx="8759274" cy="14318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9300" name="Object 47"/>
          <p:cNvGraphicFramePr>
            <a:graphicFrameLocks noChangeAspect="1"/>
          </p:cNvGraphicFramePr>
          <p:nvPr/>
        </p:nvGraphicFramePr>
        <p:xfrm>
          <a:off x="2978530" y="3566929"/>
          <a:ext cx="7483836" cy="1488097"/>
        </p:xfrm>
        <a:graphic>
          <a:graphicData uri="http://schemas.openxmlformats.org/presentationml/2006/ole">
            <mc:AlternateContent xmlns:mc="http://schemas.openxmlformats.org/markup-compatibility/2006">
              <mc:Choice xmlns:v="urn:schemas-microsoft-com:vml" Requires="v">
                <p:oleObj spid="_x0000_s241707" name="Equation" r:id="rId6" imgW="1409400" imgH="342720" progId="Equation.DSMT4">
                  <p:embed/>
                </p:oleObj>
              </mc:Choice>
              <mc:Fallback>
                <p:oleObj name="Equation" r:id="rId6" imgW="1409400" imgH="34272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8530" y="3566929"/>
                        <a:ext cx="7483836" cy="14880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Oval 5"/>
          <p:cNvSpPr/>
          <p:nvPr/>
        </p:nvSpPr>
        <p:spPr bwMode="auto">
          <a:xfrm>
            <a:off x="6039352" y="3566094"/>
            <a:ext cx="1191095" cy="1403573"/>
          </a:xfrm>
          <a:prstGeom prst="ellipse">
            <a:avLst/>
          </a:pr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 name="TextBox 6"/>
          <p:cNvSpPr txBox="1"/>
          <p:nvPr/>
        </p:nvSpPr>
        <p:spPr>
          <a:xfrm>
            <a:off x="764504" y="1013233"/>
            <a:ext cx="19106252" cy="1102735"/>
          </a:xfrm>
          <a:prstGeom prst="rect">
            <a:avLst/>
          </a:prstGeom>
          <a:noFill/>
        </p:spPr>
        <p:txBody>
          <a:bodyPr wrap="none" lIns="192911" tIns="96455" rIns="192911" bIns="96455" rtlCol="0">
            <a:spAutoFit/>
          </a:bodyPr>
          <a:lstStyle/>
          <a:p>
            <a:r>
              <a:rPr lang="en-US" sz="5900" b="1" dirty="0"/>
              <a:t>Linear in parameters = linear fit = quadratic problem</a:t>
            </a:r>
          </a:p>
        </p:txBody>
      </p:sp>
      <p:graphicFrame>
        <p:nvGraphicFramePr>
          <p:cNvPr id="441348" name="Object 4"/>
          <p:cNvGraphicFramePr>
            <a:graphicFrameLocks noChangeAspect="1"/>
          </p:cNvGraphicFramePr>
          <p:nvPr/>
        </p:nvGraphicFramePr>
        <p:xfrm>
          <a:off x="14041981" y="3268747"/>
          <a:ext cx="4111420" cy="1102710"/>
        </p:xfrm>
        <a:graphic>
          <a:graphicData uri="http://schemas.openxmlformats.org/presentationml/2006/ole">
            <mc:AlternateContent xmlns:mc="http://schemas.openxmlformats.org/markup-compatibility/2006">
              <mc:Choice xmlns:v="urn:schemas-microsoft-com:vml" Requires="v">
                <p:oleObj spid="_x0000_s241708" name="Equation" r:id="rId8" imgW="774360" imgH="253800" progId="Equation.DSMT4">
                  <p:embed/>
                </p:oleObj>
              </mc:Choice>
              <mc:Fallback>
                <p:oleObj name="Equation" r:id="rId8" imgW="774360" imgH="2538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41981" y="3268747"/>
                        <a:ext cx="4111420" cy="11027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1349" name="Object 5"/>
          <p:cNvGraphicFramePr>
            <a:graphicFrameLocks noChangeAspect="1"/>
          </p:cNvGraphicFramePr>
          <p:nvPr/>
        </p:nvGraphicFramePr>
        <p:xfrm>
          <a:off x="2893398" y="9102750"/>
          <a:ext cx="9182726" cy="1873482"/>
        </p:xfrm>
        <a:graphic>
          <a:graphicData uri="http://schemas.openxmlformats.org/presentationml/2006/ole">
            <mc:AlternateContent xmlns:mc="http://schemas.openxmlformats.org/markup-compatibility/2006">
              <mc:Choice xmlns:v="urn:schemas-microsoft-com:vml" Requires="v">
                <p:oleObj spid="_x0000_s241709" name="Equation" r:id="rId10" imgW="2222280" imgH="431640" progId="Equation.DSMT4">
                  <p:embed/>
                </p:oleObj>
              </mc:Choice>
              <mc:Fallback>
                <p:oleObj name="Equation" r:id="rId10" imgW="2222280" imgH="43164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3398" y="9102750"/>
                        <a:ext cx="9182726" cy="18734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1350" name="Object 47"/>
          <p:cNvGraphicFramePr>
            <a:graphicFrameLocks noChangeAspect="1"/>
          </p:cNvGraphicFramePr>
          <p:nvPr/>
        </p:nvGraphicFramePr>
        <p:xfrm>
          <a:off x="12335140" y="1737842"/>
          <a:ext cx="5818261" cy="1431834"/>
        </p:xfrm>
        <a:graphic>
          <a:graphicData uri="http://schemas.openxmlformats.org/presentationml/2006/ole">
            <mc:AlternateContent xmlns:mc="http://schemas.openxmlformats.org/markup-compatibility/2006">
              <mc:Choice xmlns:v="urn:schemas-microsoft-com:vml" Requires="v">
                <p:oleObj spid="_x0000_s241710" name="Equation" r:id="rId12" imgW="1257120" imgH="330120" progId="Equation.DSMT4">
                  <p:embed/>
                </p:oleObj>
              </mc:Choice>
              <mc:Fallback>
                <p:oleObj name="Equation" r:id="rId12" imgW="1257120" imgH="33012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335140" y="1737842"/>
                        <a:ext cx="5818261" cy="14318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3"/>
          <p:cNvSpPr txBox="1">
            <a:spLocks/>
          </p:cNvSpPr>
          <p:nvPr/>
        </p:nvSpPr>
        <p:spPr>
          <a:xfrm>
            <a:off x="914394" y="-38773"/>
            <a:ext cx="19473243"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Parameter estimation: voltage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1" name="Straight Connector 10"/>
          <p:cNvCxnSpPr/>
          <p:nvPr/>
        </p:nvCxnSpPr>
        <p:spPr>
          <a:xfrm>
            <a:off x="1254"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1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202" name="Picture 2"/>
          <p:cNvPicPr>
            <a:picLocks noChangeAspect="1" noChangeArrowheads="1"/>
          </p:cNvPicPr>
          <p:nvPr/>
        </p:nvPicPr>
        <p:blipFill>
          <a:blip r:embed="rId3" cstate="print"/>
          <a:srcRect/>
          <a:stretch>
            <a:fillRect/>
          </a:stretch>
        </p:blipFill>
        <p:spPr bwMode="auto">
          <a:xfrm>
            <a:off x="914394" y="3920356"/>
            <a:ext cx="19473243" cy="7122606"/>
          </a:xfrm>
          <a:prstGeom prst="rect">
            <a:avLst/>
          </a:prstGeom>
          <a:noFill/>
          <a:ln w="9525">
            <a:noFill/>
            <a:miter lim="800000"/>
            <a:headEnd/>
            <a:tailEnd/>
          </a:ln>
        </p:spPr>
      </p:pic>
      <p:sp>
        <p:nvSpPr>
          <p:cNvPr id="3" name="TextBox 2"/>
          <p:cNvSpPr txBox="1"/>
          <p:nvPr/>
        </p:nvSpPr>
        <p:spPr>
          <a:xfrm>
            <a:off x="9750883" y="10109504"/>
            <a:ext cx="5256307" cy="933458"/>
          </a:xfrm>
          <a:prstGeom prst="rect">
            <a:avLst/>
          </a:prstGeom>
          <a:noFill/>
        </p:spPr>
        <p:txBody>
          <a:bodyPr wrap="none" lIns="192911" tIns="96455" rIns="192911" bIns="96455" rtlCol="0">
            <a:spAutoFit/>
          </a:bodyPr>
          <a:lstStyle/>
          <a:p>
            <a:r>
              <a:rPr lang="en-US" sz="4800" i="1" dirty="0" err="1"/>
              <a:t>Mensi</a:t>
            </a:r>
            <a:r>
              <a:rPr lang="en-US" sz="4800" i="1" dirty="0"/>
              <a:t> et al., 2012</a:t>
            </a:r>
          </a:p>
        </p:txBody>
      </p:sp>
      <p:grpSp>
        <p:nvGrpSpPr>
          <p:cNvPr id="2" name="Group 46"/>
          <p:cNvGrpSpPr>
            <a:grpSpLocks/>
          </p:cNvGrpSpPr>
          <p:nvPr/>
        </p:nvGrpSpPr>
        <p:grpSpPr bwMode="auto">
          <a:xfrm>
            <a:off x="1445130" y="1168554"/>
            <a:ext cx="17203818" cy="2727854"/>
            <a:chOff x="-1354" y="3156"/>
            <a:chExt cx="6779" cy="1102"/>
          </a:xfrm>
        </p:grpSpPr>
        <p:graphicFrame>
          <p:nvGraphicFramePr>
            <p:cNvPr id="5" name="Object 47"/>
            <p:cNvGraphicFramePr>
              <a:graphicFrameLocks noChangeAspect="1"/>
            </p:cNvGraphicFramePr>
            <p:nvPr/>
          </p:nvGraphicFramePr>
          <p:xfrm>
            <a:off x="1028" y="3362"/>
            <a:ext cx="2646" cy="578"/>
          </p:xfrm>
          <a:graphic>
            <a:graphicData uri="http://schemas.openxmlformats.org/presentationml/2006/ole">
              <mc:AlternateContent xmlns:mc="http://schemas.openxmlformats.org/markup-compatibility/2006">
                <mc:Choice xmlns:v="urn:schemas-microsoft-com:vml" Requires="v">
                  <p:oleObj spid="_x0000_s224282" name="Equation" r:id="rId4" imgW="1511280" imgH="330120" progId="Equation.DSMT4">
                    <p:embed/>
                  </p:oleObj>
                </mc:Choice>
                <mc:Fallback>
                  <p:oleObj name="Equation" r:id="rId4" imgW="1511280" imgH="33012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 y="3362"/>
                          <a:ext cx="2646"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48"/>
            <p:cNvSpPr>
              <a:spLocks noChangeShapeType="1"/>
            </p:cNvSpPr>
            <p:nvPr/>
          </p:nvSpPr>
          <p:spPr bwMode="auto">
            <a:xfrm flipV="1">
              <a:off x="1415" y="3826"/>
              <a:ext cx="580" cy="1"/>
            </a:xfrm>
            <a:prstGeom prst="line">
              <a:avLst/>
            </a:prstGeom>
            <a:noFill/>
            <a:ln w="28575">
              <a:solidFill>
                <a:srgbClr val="FF0000"/>
              </a:solidFill>
              <a:round/>
              <a:headEnd/>
              <a:tailEnd/>
            </a:ln>
          </p:spPr>
          <p:txBody>
            <a:bodyPr wrap="none" anchor="ctr"/>
            <a:lstStyle/>
            <a:p>
              <a:endParaRPr lang="en-US"/>
            </a:p>
          </p:txBody>
        </p:sp>
        <p:sp>
          <p:nvSpPr>
            <p:cNvPr id="7"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8"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9" name="Text Box 51"/>
            <p:cNvSpPr txBox="1">
              <a:spLocks noChangeArrowheads="1"/>
            </p:cNvSpPr>
            <p:nvPr/>
          </p:nvSpPr>
          <p:spPr bwMode="auto">
            <a:xfrm>
              <a:off x="-1354" y="3362"/>
              <a:ext cx="1702" cy="746"/>
            </a:xfrm>
            <a:prstGeom prst="rect">
              <a:avLst/>
            </a:prstGeom>
            <a:noFill/>
            <a:ln w="9525">
              <a:noFill/>
              <a:miter lim="800000"/>
              <a:headEnd/>
              <a:tailEnd/>
            </a:ln>
          </p:spPr>
          <p:txBody>
            <a:bodyPr wrap="none">
              <a:spAutoFit/>
            </a:bodyPr>
            <a:lstStyle/>
            <a:p>
              <a:r>
                <a:rPr lang="en-US" dirty="0" err="1">
                  <a:solidFill>
                    <a:srgbClr val="FF0000"/>
                  </a:solidFill>
                </a:rPr>
                <a:t>Subthreshold</a:t>
              </a:r>
              <a:endParaRPr lang="en-US" dirty="0">
                <a:solidFill>
                  <a:srgbClr val="FF0000"/>
                </a:solidFill>
              </a:endParaRPr>
            </a:p>
            <a:p>
              <a:r>
                <a:rPr lang="en-US" dirty="0">
                  <a:solidFill>
                    <a:srgbClr val="FF0000"/>
                  </a:solidFill>
                </a:rPr>
                <a:t> potential</a:t>
              </a:r>
            </a:p>
          </p:txBody>
        </p:sp>
        <p:grpSp>
          <p:nvGrpSpPr>
            <p:cNvPr id="4" name="Group 52"/>
            <p:cNvGrpSpPr>
              <a:grpSpLocks/>
            </p:cNvGrpSpPr>
            <p:nvPr/>
          </p:nvGrpSpPr>
          <p:grpSpPr bwMode="auto">
            <a:xfrm>
              <a:off x="449" y="3156"/>
              <a:ext cx="4976" cy="729"/>
              <a:chOff x="353" y="2724"/>
              <a:chExt cx="4976" cy="729"/>
            </a:xfrm>
          </p:grpSpPr>
          <p:sp>
            <p:nvSpPr>
              <p:cNvPr id="12"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10" name="Group 54"/>
              <p:cNvGrpSpPr>
                <a:grpSpLocks/>
              </p:cNvGrpSpPr>
              <p:nvPr/>
            </p:nvGrpSpPr>
            <p:grpSpPr bwMode="auto">
              <a:xfrm>
                <a:off x="353" y="2976"/>
                <a:ext cx="4976" cy="477"/>
                <a:chOff x="353" y="2976"/>
                <a:chExt cx="4976" cy="477"/>
              </a:xfrm>
            </p:grpSpPr>
            <p:graphicFrame>
              <p:nvGraphicFramePr>
                <p:cNvPr id="14" name="Object 55"/>
                <p:cNvGraphicFramePr>
                  <a:graphicFrameLocks noChangeAspect="1"/>
                </p:cNvGraphicFramePr>
                <p:nvPr/>
              </p:nvGraphicFramePr>
              <p:xfrm>
                <a:off x="3572" y="2998"/>
                <a:ext cx="1757" cy="448"/>
              </p:xfrm>
              <a:graphic>
                <a:graphicData uri="http://schemas.openxmlformats.org/presentationml/2006/ole">
                  <mc:AlternateContent xmlns:mc="http://schemas.openxmlformats.org/markup-compatibility/2006">
                    <mc:Choice xmlns:v="urn:schemas-microsoft-com:vml" Requires="v">
                      <p:oleObj spid="_x0000_s224283" name="Equation" r:id="rId6" imgW="1091880" imgH="279360" progId="Equation.DSMT4">
                        <p:embed/>
                      </p:oleObj>
                    </mc:Choice>
                    <mc:Fallback>
                      <p:oleObj name="Equation" r:id="rId6" imgW="1091880" imgH="27936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2" y="2998"/>
                              <a:ext cx="1757" cy="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56"/>
                <p:cNvGraphicFramePr>
                  <a:graphicFrameLocks noChangeAspect="1"/>
                </p:cNvGraphicFramePr>
                <p:nvPr/>
              </p:nvGraphicFramePr>
              <p:xfrm>
                <a:off x="353" y="3082"/>
                <a:ext cx="654" cy="371"/>
              </p:xfrm>
              <a:graphic>
                <a:graphicData uri="http://schemas.openxmlformats.org/presentationml/2006/ole">
                  <mc:AlternateContent xmlns:mc="http://schemas.openxmlformats.org/markup-compatibility/2006">
                    <mc:Choice xmlns:v="urn:schemas-microsoft-com:vml" Requires="v">
                      <p:oleObj spid="_x0000_s224284" name="Equation" r:id="rId8" imgW="380880" imgH="215640" progId="Equation.3">
                        <p:embed/>
                      </p:oleObj>
                    </mc:Choice>
                    <mc:Fallback>
                      <p:oleObj name="Equation" r:id="rId8" imgW="380880" imgH="215640" progId="Equation.3">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6" name="Line 57"/>
                <p:cNvSpPr>
                  <a:spLocks noChangeShapeType="1"/>
                </p:cNvSpPr>
                <p:nvPr/>
              </p:nvSpPr>
              <p:spPr bwMode="auto">
                <a:xfrm>
                  <a:off x="3894" y="3445"/>
                  <a:ext cx="398" cy="0"/>
                </a:xfrm>
                <a:prstGeom prst="line">
                  <a:avLst/>
                </a:prstGeom>
                <a:noFill/>
                <a:ln w="28575">
                  <a:solidFill>
                    <a:srgbClr val="006600"/>
                  </a:solidFill>
                  <a:round/>
                  <a:headEnd/>
                  <a:tailEnd/>
                </a:ln>
              </p:spPr>
              <p:txBody>
                <a:bodyPr wrap="none" anchor="ctr"/>
                <a:lstStyle/>
                <a:p>
                  <a:endParaRPr lang="en-US"/>
                </a:p>
              </p:txBody>
            </p:sp>
            <p:sp>
              <p:nvSpPr>
                <p:cNvPr id="17"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11"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cxnSp>
        <p:nvCxnSpPr>
          <p:cNvPr id="19" name="Straight Arrow Connector 18"/>
          <p:cNvCxnSpPr/>
          <p:nvPr/>
        </p:nvCxnSpPr>
        <p:spPr bwMode="auto">
          <a:xfrm flipV="1">
            <a:off x="10279689" y="2804315"/>
            <a:ext cx="0" cy="5103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TextBox 19"/>
          <p:cNvSpPr txBox="1"/>
          <p:nvPr/>
        </p:nvSpPr>
        <p:spPr>
          <a:xfrm>
            <a:off x="16090636" y="3045875"/>
            <a:ext cx="6041778" cy="1071957"/>
          </a:xfrm>
          <a:prstGeom prst="rect">
            <a:avLst/>
          </a:prstGeom>
          <a:noFill/>
        </p:spPr>
        <p:txBody>
          <a:bodyPr wrap="none" lIns="192911" tIns="96455" rIns="192911" bIns="96455" rtlCol="0">
            <a:spAutoFit/>
          </a:bodyPr>
          <a:lstStyle/>
          <a:p>
            <a:r>
              <a:rPr lang="en-US" dirty="0"/>
              <a:t>known spike train</a:t>
            </a:r>
          </a:p>
        </p:txBody>
      </p:sp>
      <p:sp>
        <p:nvSpPr>
          <p:cNvPr id="21" name="TextBox 20"/>
          <p:cNvSpPr txBox="1"/>
          <p:nvPr/>
        </p:nvSpPr>
        <p:spPr>
          <a:xfrm>
            <a:off x="8496908" y="3225953"/>
            <a:ext cx="4294505" cy="1071957"/>
          </a:xfrm>
          <a:prstGeom prst="rect">
            <a:avLst/>
          </a:prstGeom>
          <a:noFill/>
        </p:spPr>
        <p:txBody>
          <a:bodyPr wrap="none" lIns="192911" tIns="96455" rIns="192911" bIns="96455" rtlCol="0">
            <a:spAutoFit/>
          </a:bodyPr>
          <a:lstStyle/>
          <a:p>
            <a:r>
              <a:rPr lang="en-US" dirty="0"/>
              <a:t>known input</a:t>
            </a:r>
          </a:p>
        </p:txBody>
      </p:sp>
      <p:cxnSp>
        <p:nvCxnSpPr>
          <p:cNvPr id="22" name="Straight Arrow Connector 21"/>
          <p:cNvCxnSpPr/>
          <p:nvPr/>
        </p:nvCxnSpPr>
        <p:spPr bwMode="auto">
          <a:xfrm flipV="1">
            <a:off x="17099519" y="2587965"/>
            <a:ext cx="0" cy="5103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6315406" y="8259880"/>
            <a:ext cx="3560330" cy="1071957"/>
          </a:xfrm>
          <a:prstGeom prst="rect">
            <a:avLst/>
          </a:prstGeom>
          <a:noFill/>
        </p:spPr>
        <p:txBody>
          <a:bodyPr wrap="none" lIns="192911" tIns="96455" rIns="192911" bIns="96455" rtlCol="0">
            <a:spAutoFit/>
          </a:bodyPr>
          <a:lstStyle/>
          <a:p>
            <a:r>
              <a:rPr lang="en-US" i="0" dirty="0"/>
              <a:t>pyramidal</a:t>
            </a:r>
          </a:p>
        </p:txBody>
      </p:sp>
      <p:sp>
        <p:nvSpPr>
          <p:cNvPr id="25" name="TextBox 24"/>
          <p:cNvSpPr txBox="1"/>
          <p:nvPr/>
        </p:nvSpPr>
        <p:spPr>
          <a:xfrm>
            <a:off x="6379666" y="5069942"/>
            <a:ext cx="4092527" cy="1949120"/>
          </a:xfrm>
          <a:prstGeom prst="rect">
            <a:avLst/>
          </a:prstGeom>
          <a:noFill/>
        </p:spPr>
        <p:txBody>
          <a:bodyPr wrap="none" lIns="192911" tIns="96455" rIns="192911" bIns="96455" rtlCol="0">
            <a:spAutoFit/>
          </a:bodyPr>
          <a:lstStyle/>
          <a:p>
            <a:r>
              <a:rPr lang="en-US" i="0" dirty="0"/>
              <a:t>inhibitory</a:t>
            </a:r>
          </a:p>
          <a:p>
            <a:r>
              <a:rPr lang="en-US" i="0" dirty="0"/>
              <a:t>interneuron</a:t>
            </a:r>
          </a:p>
        </p:txBody>
      </p:sp>
      <p:sp>
        <p:nvSpPr>
          <p:cNvPr id="26" name="TextBox 25"/>
          <p:cNvSpPr txBox="1"/>
          <p:nvPr/>
        </p:nvSpPr>
        <p:spPr>
          <a:xfrm>
            <a:off x="14036703" y="8259880"/>
            <a:ext cx="3560330" cy="1071957"/>
          </a:xfrm>
          <a:prstGeom prst="rect">
            <a:avLst/>
          </a:prstGeom>
          <a:noFill/>
        </p:spPr>
        <p:txBody>
          <a:bodyPr wrap="none" lIns="192911" tIns="96455" rIns="192911" bIns="96455" rtlCol="0">
            <a:spAutoFit/>
          </a:bodyPr>
          <a:lstStyle/>
          <a:p>
            <a:r>
              <a:rPr lang="en-US" i="0" dirty="0"/>
              <a:t>pyramidal</a:t>
            </a:r>
          </a:p>
        </p:txBody>
      </p:sp>
      <p:cxnSp>
        <p:nvCxnSpPr>
          <p:cNvPr id="28" name="Straight Arrow Connector 27"/>
          <p:cNvCxnSpPr/>
          <p:nvPr/>
        </p:nvCxnSpPr>
        <p:spPr bwMode="auto">
          <a:xfrm flipH="1">
            <a:off x="4069664" y="3011601"/>
            <a:ext cx="4764379" cy="4465913"/>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29" name="Straight Arrow Connector 28"/>
          <p:cNvCxnSpPr/>
          <p:nvPr/>
        </p:nvCxnSpPr>
        <p:spPr bwMode="auto">
          <a:xfrm flipH="1">
            <a:off x="15007190" y="3170544"/>
            <a:ext cx="682952" cy="3827925"/>
          </a:xfrm>
          <a:prstGeom prst="straightConnector1">
            <a:avLst/>
          </a:prstGeom>
          <a:solidFill>
            <a:schemeClr val="accent1"/>
          </a:solidFill>
          <a:ln w="9525" cap="flat" cmpd="sng" algn="ctr">
            <a:solidFill>
              <a:srgbClr val="00B050"/>
            </a:solidFill>
            <a:prstDash val="solid"/>
            <a:round/>
            <a:headEnd type="none" w="med" len="med"/>
            <a:tailEnd type="arrow"/>
          </a:ln>
          <a:effectLst/>
        </p:spPr>
      </p:cxnSp>
      <p:sp>
        <p:nvSpPr>
          <p:cNvPr id="30" name="Title 3"/>
          <p:cNvSpPr txBox="1">
            <a:spLocks/>
          </p:cNvSpPr>
          <p:nvPr/>
        </p:nvSpPr>
        <p:spPr>
          <a:xfrm>
            <a:off x="914394" y="-38773"/>
            <a:ext cx="19473243"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Extracted parameters: voltage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1" name="Straight Connector 30"/>
          <p:cNvCxnSpPr/>
          <p:nvPr/>
        </p:nvCxnSpPr>
        <p:spPr>
          <a:xfrm>
            <a:off x="1254"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3" cstate="print"/>
          <a:srcRect/>
          <a:stretch>
            <a:fillRect/>
          </a:stretch>
        </p:blipFill>
        <p:spPr bwMode="auto">
          <a:xfrm>
            <a:off x="9240261" y="1338800"/>
            <a:ext cx="10026972" cy="5217037"/>
          </a:xfrm>
          <a:prstGeom prst="rect">
            <a:avLst/>
          </a:prstGeom>
          <a:noFill/>
          <a:ln w="9525">
            <a:noFill/>
            <a:miter lim="800000"/>
            <a:headEnd/>
            <a:tailEnd/>
          </a:ln>
        </p:spPr>
      </p:pic>
      <p:sp>
        <p:nvSpPr>
          <p:cNvPr id="4" name="TextBox 3"/>
          <p:cNvSpPr txBox="1"/>
          <p:nvPr/>
        </p:nvSpPr>
        <p:spPr>
          <a:xfrm>
            <a:off x="8880152" y="6555837"/>
            <a:ext cx="12679301" cy="4580610"/>
          </a:xfrm>
          <a:prstGeom prst="rect">
            <a:avLst/>
          </a:prstGeom>
          <a:noFill/>
        </p:spPr>
        <p:txBody>
          <a:bodyPr wrap="none" lIns="192911" tIns="96455" rIns="192911" bIns="96455" rtlCol="0">
            <a:spAutoFit/>
          </a:bodyPr>
          <a:lstStyle/>
          <a:p>
            <a:pPr marL="964555" indent="-964555">
              <a:buAutoNum type="alphaUcParenR"/>
            </a:pPr>
            <a:r>
              <a:rPr lang="en-US" dirty="0"/>
              <a:t>Predict spike times</a:t>
            </a:r>
          </a:p>
          <a:p>
            <a:pPr marL="964555" indent="-964555">
              <a:buAutoNum type="alphaUcParenR"/>
            </a:pPr>
            <a:r>
              <a:rPr lang="en-US" dirty="0"/>
              <a:t>Predict </a:t>
            </a:r>
            <a:r>
              <a:rPr lang="en-US" dirty="0" err="1"/>
              <a:t>subthreshold</a:t>
            </a:r>
            <a:r>
              <a:rPr lang="en-US" dirty="0"/>
              <a:t> voltage</a:t>
            </a:r>
          </a:p>
          <a:p>
            <a:pPr marL="964555" indent="-964555">
              <a:buAutoNum type="alphaUcParenR"/>
            </a:pPr>
            <a:r>
              <a:rPr lang="en-US" dirty="0"/>
              <a:t>Easy to interpret (not a ‘black box’)</a:t>
            </a:r>
          </a:p>
          <a:p>
            <a:pPr marL="964555" indent="-964555">
              <a:buAutoNum type="alphaUcParenR"/>
            </a:pPr>
            <a:r>
              <a:rPr lang="en-US" dirty="0"/>
              <a:t>Flexible</a:t>
            </a:r>
          </a:p>
          <a:p>
            <a:pPr marL="964555" indent="-964555">
              <a:buAutoNum type="alphaUcParenR"/>
            </a:pPr>
            <a:r>
              <a:rPr lang="en-US" dirty="0"/>
              <a:t>Systematic: ‘optimize’ parameters</a:t>
            </a:r>
          </a:p>
        </p:txBody>
      </p:sp>
      <p:sp>
        <p:nvSpPr>
          <p:cNvPr id="5"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What is a good  neuron model?</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 name="Straight Connector 5"/>
          <p:cNvCxnSpPr/>
          <p:nvPr/>
        </p:nvCxnSpPr>
        <p:spPr>
          <a:xfrm>
            <a:off x="-263400"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4787" name="Object 4"/>
          <p:cNvGraphicFramePr>
            <a:graphicFrameLocks noChangeAspect="1"/>
          </p:cNvGraphicFramePr>
          <p:nvPr/>
        </p:nvGraphicFramePr>
        <p:xfrm>
          <a:off x="15444395" y="1361630"/>
          <a:ext cx="4751363" cy="1665317"/>
        </p:xfrm>
        <a:graphic>
          <a:graphicData uri="http://schemas.openxmlformats.org/presentationml/2006/ole">
            <mc:AlternateContent xmlns:mc="http://schemas.openxmlformats.org/markup-compatibility/2006">
              <mc:Choice xmlns:v="urn:schemas-microsoft-com:vml" Requires="v">
                <p:oleObj spid="_x0000_s166946" name="Equation" r:id="rId3" imgW="1257120" imgH="393480" progId="Equation.DSMT4">
                  <p:embed/>
                </p:oleObj>
              </mc:Choice>
              <mc:Fallback>
                <p:oleObj name="Equation" r:id="rId3" imgW="125712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4395" y="1361630"/>
                        <a:ext cx="4751363"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800019" y="1361630"/>
            <a:ext cx="13565685" cy="1102735"/>
          </a:xfrm>
          <a:prstGeom prst="rect">
            <a:avLst/>
          </a:prstGeom>
          <a:noFill/>
        </p:spPr>
        <p:txBody>
          <a:bodyPr wrap="square" lIns="192911" tIns="96455" rIns="192911" bIns="96455" rtlCol="0">
            <a:spAutoFit/>
          </a:bodyPr>
          <a:lstStyle/>
          <a:p>
            <a:r>
              <a:rPr lang="en-US" sz="5900" dirty="0"/>
              <a:t>(</a:t>
            </a:r>
            <a:r>
              <a:rPr lang="en-US" sz="5900" dirty="0" err="1"/>
              <a:t>i</a:t>
            </a:r>
            <a:r>
              <a:rPr lang="en-US" sz="5900" dirty="0"/>
              <a:t>) Extract </a:t>
            </a:r>
            <a:r>
              <a:rPr lang="en-US" sz="5900" i="1" dirty="0"/>
              <a:t>f</a:t>
            </a:r>
            <a:r>
              <a:rPr lang="en-US" sz="5900" dirty="0"/>
              <a:t>  from more complex models</a:t>
            </a:r>
          </a:p>
        </p:txBody>
      </p:sp>
      <p:graphicFrame>
        <p:nvGraphicFramePr>
          <p:cNvPr id="376836" name="Object 4"/>
          <p:cNvGraphicFramePr>
            <a:graphicFrameLocks noChangeAspect="1"/>
          </p:cNvGraphicFramePr>
          <p:nvPr/>
        </p:nvGraphicFramePr>
        <p:xfrm>
          <a:off x="7132922" y="8628107"/>
          <a:ext cx="6029625" cy="1665317"/>
        </p:xfrm>
        <a:graphic>
          <a:graphicData uri="http://schemas.openxmlformats.org/presentationml/2006/ole">
            <mc:AlternateContent xmlns:mc="http://schemas.openxmlformats.org/markup-compatibility/2006">
              <mc:Choice xmlns:v="urn:schemas-microsoft-com:vml" Requires="v">
                <p:oleObj spid="_x0000_s166947" name="Equation" r:id="rId5" imgW="1422360" imgH="393480" progId="Equation.DSMT4">
                  <p:embed/>
                </p:oleObj>
              </mc:Choice>
              <mc:Fallback>
                <p:oleObj name="Equation" r:id="rId5" imgW="1422360" imgH="3934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2922" y="8628107"/>
                        <a:ext cx="6029625"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6837" name="Object 8"/>
          <p:cNvGraphicFramePr>
            <a:graphicFrameLocks noChangeAspect="1"/>
          </p:cNvGraphicFramePr>
          <p:nvPr/>
        </p:nvGraphicFramePr>
        <p:xfrm>
          <a:off x="6362906" y="10293424"/>
          <a:ext cx="5194411" cy="1665317"/>
        </p:xfrm>
        <a:graphic>
          <a:graphicData uri="http://schemas.openxmlformats.org/presentationml/2006/ole">
            <mc:AlternateContent xmlns:mc="http://schemas.openxmlformats.org/markup-compatibility/2006">
              <mc:Choice xmlns:v="urn:schemas-microsoft-com:vml" Requires="v">
                <p:oleObj spid="_x0000_s166948" name="Equation" r:id="rId7" imgW="1015920" imgH="393480" progId="Equation.3">
                  <p:embed/>
                </p:oleObj>
              </mc:Choice>
              <mc:Fallback>
                <p:oleObj name="Equation" r:id="rId7" imgW="1015920" imgH="3934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2906" y="10293424"/>
                        <a:ext cx="5194411"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424191" y="8880282"/>
            <a:ext cx="5275543" cy="2687784"/>
          </a:xfrm>
          <a:prstGeom prst="rect">
            <a:avLst/>
          </a:prstGeom>
          <a:noFill/>
        </p:spPr>
        <p:txBody>
          <a:bodyPr wrap="none" lIns="192911" tIns="96455" rIns="192911" bIns="96455" rtlCol="0">
            <a:spAutoFit/>
          </a:bodyPr>
          <a:lstStyle/>
          <a:p>
            <a:r>
              <a:rPr lang="en-US" sz="5400" i="1" dirty="0">
                <a:solidFill>
                  <a:srgbClr val="FF0000"/>
                </a:solidFill>
              </a:rPr>
              <a:t>See week 3:</a:t>
            </a:r>
          </a:p>
          <a:p>
            <a:r>
              <a:rPr lang="en-US" sz="5400" i="1" dirty="0">
                <a:solidFill>
                  <a:srgbClr val="FF0000"/>
                </a:solidFill>
              </a:rPr>
              <a:t>2dim version of </a:t>
            </a:r>
          </a:p>
          <a:p>
            <a:r>
              <a:rPr lang="en-US" sz="5400" i="1" dirty="0">
                <a:solidFill>
                  <a:srgbClr val="FF0000"/>
                </a:solidFill>
              </a:rPr>
              <a:t>Hodgkin-Huxley</a:t>
            </a:r>
          </a:p>
        </p:txBody>
      </p:sp>
      <p:sp>
        <p:nvSpPr>
          <p:cNvPr id="12" name="TextBox 11"/>
          <p:cNvSpPr txBox="1"/>
          <p:nvPr/>
        </p:nvSpPr>
        <p:spPr>
          <a:xfrm>
            <a:off x="11509191" y="5746168"/>
            <a:ext cx="9440784" cy="1856787"/>
          </a:xfrm>
          <a:prstGeom prst="rect">
            <a:avLst/>
          </a:prstGeom>
          <a:noFill/>
        </p:spPr>
        <p:txBody>
          <a:bodyPr wrap="square" lIns="192911" tIns="96455" rIns="192911" bIns="96455" rtlCol="0">
            <a:spAutoFit/>
          </a:bodyPr>
          <a:lstStyle/>
          <a:p>
            <a:r>
              <a:rPr lang="en-US" sz="5400" dirty="0"/>
              <a:t>Separation of time scales:</a:t>
            </a:r>
          </a:p>
          <a:p>
            <a:r>
              <a:rPr lang="en-US" sz="5400" dirty="0"/>
              <a:t>Arrows are nearly horizontal</a:t>
            </a:r>
          </a:p>
        </p:txBody>
      </p:sp>
      <p:pic>
        <p:nvPicPr>
          <p:cNvPr id="376839" name="Picture 7"/>
          <p:cNvPicPr>
            <a:picLocks noChangeAspect="1" noChangeArrowheads="1"/>
          </p:cNvPicPr>
          <p:nvPr/>
        </p:nvPicPr>
        <p:blipFill>
          <a:blip r:embed="rId9" cstate="print"/>
          <a:srcRect/>
          <a:stretch>
            <a:fillRect/>
          </a:stretch>
        </p:blipFill>
        <p:spPr bwMode="auto">
          <a:xfrm>
            <a:off x="1467119" y="2254813"/>
            <a:ext cx="8662403" cy="6447477"/>
          </a:xfrm>
          <a:prstGeom prst="rect">
            <a:avLst/>
          </a:prstGeom>
          <a:noFill/>
          <a:ln w="9525">
            <a:noFill/>
            <a:miter lim="800000"/>
            <a:headEnd/>
            <a:tailEnd/>
          </a:ln>
        </p:spPr>
      </p:pic>
      <p:grpSp>
        <p:nvGrpSpPr>
          <p:cNvPr id="2" name="Group 18"/>
          <p:cNvGrpSpPr/>
          <p:nvPr/>
        </p:nvGrpSpPr>
        <p:grpSpPr>
          <a:xfrm>
            <a:off x="3716823" y="4352926"/>
            <a:ext cx="12872093" cy="2367804"/>
            <a:chOff x="1979712" y="2524810"/>
            <a:chExt cx="6326788" cy="1336239"/>
          </a:xfrm>
        </p:grpSpPr>
        <p:cxnSp>
          <p:nvCxnSpPr>
            <p:cNvPr id="16" name="Straight Arrow Connector 15"/>
            <p:cNvCxnSpPr/>
            <p:nvPr/>
          </p:nvCxnSpPr>
          <p:spPr bwMode="auto">
            <a:xfrm flipH="1">
              <a:off x="1979712" y="2811399"/>
              <a:ext cx="4176464" cy="104965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18" name="TextBox 17"/>
            <p:cNvSpPr txBox="1"/>
            <p:nvPr/>
          </p:nvSpPr>
          <p:spPr>
            <a:xfrm>
              <a:off x="6156176" y="2524810"/>
              <a:ext cx="2150324" cy="573176"/>
            </a:xfrm>
            <a:prstGeom prst="rect">
              <a:avLst/>
            </a:prstGeom>
            <a:noFill/>
          </p:spPr>
          <p:txBody>
            <a:bodyPr wrap="none" rtlCol="0">
              <a:spAutoFit/>
            </a:bodyPr>
            <a:lstStyle/>
            <a:p>
              <a:r>
                <a:rPr lang="en-US" sz="6000" dirty="0">
                  <a:solidFill>
                    <a:srgbClr val="FF0000"/>
                  </a:solidFill>
                </a:rPr>
                <a:t>resting state</a:t>
              </a:r>
            </a:p>
          </p:txBody>
        </p:sp>
      </p:grpSp>
      <p:grpSp>
        <p:nvGrpSpPr>
          <p:cNvPr id="4" name="Group 20"/>
          <p:cNvGrpSpPr/>
          <p:nvPr/>
        </p:nvGrpSpPr>
        <p:grpSpPr>
          <a:xfrm>
            <a:off x="12755104" y="7995779"/>
            <a:ext cx="8194871" cy="1769005"/>
            <a:chOff x="5840275" y="5661248"/>
            <a:chExt cx="3467964" cy="998315"/>
          </a:xfrm>
        </p:grpSpPr>
        <p:graphicFrame>
          <p:nvGraphicFramePr>
            <p:cNvPr id="376838" name="Object 8"/>
            <p:cNvGraphicFramePr>
              <a:graphicFrameLocks noChangeAspect="1"/>
            </p:cNvGraphicFramePr>
            <p:nvPr/>
          </p:nvGraphicFramePr>
          <p:xfrm>
            <a:off x="6880225" y="6115050"/>
            <a:ext cx="812706" cy="544513"/>
          </p:xfrm>
          <a:graphic>
            <a:graphicData uri="http://schemas.openxmlformats.org/presentationml/2006/ole">
              <mc:AlternateContent xmlns:mc="http://schemas.openxmlformats.org/markup-compatibility/2006">
                <mc:Choice xmlns:v="urn:schemas-microsoft-com:vml" Requires="v">
                  <p:oleObj spid="_x0000_s166949" name="Equation" r:id="rId10" imgW="533160" imgH="228600" progId="Equation.DSMT4">
                    <p:embed/>
                  </p:oleObj>
                </mc:Choice>
                <mc:Fallback>
                  <p:oleObj name="Equation" r:id="rId10" imgW="533160" imgH="22860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0225" y="6115050"/>
                          <a:ext cx="812706"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p:cNvSpPr txBox="1"/>
            <p:nvPr/>
          </p:nvSpPr>
          <p:spPr>
            <a:xfrm>
              <a:off x="5840275" y="5661248"/>
              <a:ext cx="3467964" cy="547122"/>
            </a:xfrm>
            <a:prstGeom prst="rect">
              <a:avLst/>
            </a:prstGeom>
            <a:noFill/>
          </p:spPr>
          <p:txBody>
            <a:bodyPr wrap="none" rtlCol="0">
              <a:spAutoFit/>
            </a:bodyPr>
            <a:lstStyle/>
            <a:p>
              <a:r>
                <a:rPr lang="en-US" dirty="0"/>
                <a:t>Spike initiation, from rest</a:t>
              </a:r>
            </a:p>
          </p:txBody>
        </p:sp>
      </p:grpSp>
      <p:sp>
        <p:nvSpPr>
          <p:cNvPr id="22" name="Rectangle 21"/>
          <p:cNvSpPr/>
          <p:nvPr/>
        </p:nvSpPr>
        <p:spPr bwMode="auto">
          <a:xfrm>
            <a:off x="6170590" y="2382410"/>
            <a:ext cx="4834600" cy="5614291"/>
          </a:xfrm>
          <a:prstGeom prst="rect">
            <a:avLst/>
          </a:prstGeom>
          <a:solidFill>
            <a:srgbClr val="CCCCCC">
              <a:alpha val="30196"/>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3" name="TextBox 22"/>
          <p:cNvSpPr txBox="1"/>
          <p:nvPr/>
        </p:nvSpPr>
        <p:spPr>
          <a:xfrm>
            <a:off x="12505295" y="3208487"/>
            <a:ext cx="8444680" cy="1071957"/>
          </a:xfrm>
          <a:prstGeom prst="rect">
            <a:avLst/>
          </a:prstGeom>
          <a:noFill/>
        </p:spPr>
        <p:txBody>
          <a:bodyPr wrap="none" lIns="192911" tIns="96455" rIns="192911" bIns="96455" rtlCol="0">
            <a:spAutoFit/>
          </a:bodyPr>
          <a:lstStyle/>
          <a:p>
            <a:r>
              <a:rPr lang="en-US" dirty="0">
                <a:solidFill>
                  <a:srgbClr val="FF0000"/>
                </a:solidFill>
              </a:rPr>
              <a:t>A. detect spike and reset</a:t>
            </a:r>
          </a:p>
        </p:txBody>
      </p:sp>
      <p:sp>
        <p:nvSpPr>
          <p:cNvPr id="24" name="TextBox 23"/>
          <p:cNvSpPr txBox="1"/>
          <p:nvPr/>
        </p:nvSpPr>
        <p:spPr>
          <a:xfrm>
            <a:off x="13162547" y="10496109"/>
            <a:ext cx="6501584" cy="1071957"/>
          </a:xfrm>
          <a:prstGeom prst="rect">
            <a:avLst/>
          </a:prstGeom>
          <a:noFill/>
        </p:spPr>
        <p:txBody>
          <a:bodyPr wrap="none" lIns="192911" tIns="96455" rIns="192911" bIns="96455" rtlCol="0">
            <a:spAutoFit/>
          </a:bodyPr>
          <a:lstStyle/>
          <a:p>
            <a:r>
              <a:rPr lang="en-US" dirty="0">
                <a:solidFill>
                  <a:srgbClr val="FF0000"/>
                </a:solidFill>
              </a:rPr>
              <a:t>B.  Assume </a:t>
            </a:r>
            <a:r>
              <a:rPr lang="en-US" i="1" dirty="0">
                <a:solidFill>
                  <a:srgbClr val="FF0000"/>
                </a:solidFill>
              </a:rPr>
              <a:t>w=w</a:t>
            </a:r>
            <a:r>
              <a:rPr lang="en-US" sz="3400" i="1" dirty="0">
                <a:solidFill>
                  <a:srgbClr val="FF0000"/>
                </a:solidFill>
              </a:rPr>
              <a:t>rest</a:t>
            </a:r>
            <a:endParaRPr lang="en-US" i="1" dirty="0">
              <a:solidFill>
                <a:srgbClr val="FF0000"/>
              </a:solidFill>
            </a:endParaRPr>
          </a:p>
        </p:txBody>
      </p:sp>
      <p:sp>
        <p:nvSpPr>
          <p:cNvPr id="1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Review</a:t>
            </a:r>
            <a:r>
              <a:rPr lang="en-US" sz="6600" dirty="0">
                <a:solidFill>
                  <a:srgbClr val="FF0000"/>
                </a:solidFill>
                <a:latin typeface="Impact" charset="0"/>
                <a:ea typeface="ＭＳ Ｐゴシック" charset="0"/>
                <a:cs typeface="Impact" charset="0"/>
              </a:rPr>
              <a:t>: </a:t>
            </a:r>
            <a:r>
              <a:rPr lang="en-US" sz="6000" dirty="0">
                <a:solidFill>
                  <a:srgbClr val="FF0000"/>
                </a:solidFill>
                <a:latin typeface="Impact" charset="0"/>
                <a:ea typeface="ＭＳ Ｐゴシック" charset="0"/>
                <a:cs typeface="Impact" charset="0"/>
              </a:rPr>
              <a:t>Nonlinear Integrate-and-fire</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1" name="Straight Connector 20"/>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9300" name="Object 47"/>
          <p:cNvGraphicFramePr>
            <a:graphicFrameLocks noChangeAspect="1"/>
          </p:cNvGraphicFramePr>
          <p:nvPr/>
        </p:nvGraphicFramePr>
        <p:xfrm>
          <a:off x="3451192" y="2503602"/>
          <a:ext cx="2899753" cy="993002"/>
        </p:xfrm>
        <a:graphic>
          <a:graphicData uri="http://schemas.openxmlformats.org/presentationml/2006/ole">
            <mc:AlternateContent xmlns:mc="http://schemas.openxmlformats.org/markup-compatibility/2006">
              <mc:Choice xmlns:v="urn:schemas-microsoft-com:vml" Requires="v">
                <p:oleObj spid="_x0000_s237602" name="Equation" r:id="rId3" imgW="545760" imgH="228600" progId="Equation.DSMT4">
                  <p:embed/>
                </p:oleObj>
              </mc:Choice>
              <mc:Fallback>
                <p:oleObj name="Equation" r:id="rId3" imgW="545760" imgH="2286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192" y="2503602"/>
                        <a:ext cx="2899753" cy="9930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594348" y="1"/>
            <a:ext cx="20249194" cy="1364345"/>
          </a:xfrm>
          <a:prstGeom prst="rect">
            <a:avLst/>
          </a:prstGeom>
          <a:noFill/>
        </p:spPr>
        <p:txBody>
          <a:bodyPr wrap="none" lIns="192911" tIns="96455" rIns="192911" bIns="96455" rtlCol="0">
            <a:spAutoFit/>
          </a:bodyPr>
          <a:lstStyle/>
          <a:p>
            <a:r>
              <a:rPr lang="en-US" sz="7600" b="1" dirty="0"/>
              <a:t>Exercise 3 NOW: optimize 1 free parameter</a:t>
            </a:r>
          </a:p>
        </p:txBody>
      </p:sp>
      <p:sp>
        <p:nvSpPr>
          <p:cNvPr id="8" name="TextBox 7"/>
          <p:cNvSpPr txBox="1"/>
          <p:nvPr/>
        </p:nvSpPr>
        <p:spPr>
          <a:xfrm>
            <a:off x="764503" y="1610244"/>
            <a:ext cx="2452655" cy="1102735"/>
          </a:xfrm>
          <a:prstGeom prst="rect">
            <a:avLst/>
          </a:prstGeom>
          <a:noFill/>
        </p:spPr>
        <p:txBody>
          <a:bodyPr wrap="none" lIns="192911" tIns="96455" rIns="192911" bIns="96455" rtlCol="0">
            <a:spAutoFit/>
          </a:bodyPr>
          <a:lstStyle/>
          <a:p>
            <a:r>
              <a:rPr lang="en-US" sz="5900" dirty="0"/>
              <a:t>Model</a:t>
            </a:r>
          </a:p>
        </p:txBody>
      </p:sp>
      <p:sp>
        <p:nvSpPr>
          <p:cNvPr id="9" name="TextBox 8"/>
          <p:cNvSpPr txBox="1"/>
          <p:nvPr/>
        </p:nvSpPr>
        <p:spPr>
          <a:xfrm>
            <a:off x="14887487" y="1865439"/>
            <a:ext cx="1989387" cy="1102735"/>
          </a:xfrm>
          <a:prstGeom prst="rect">
            <a:avLst/>
          </a:prstGeom>
          <a:noFill/>
        </p:spPr>
        <p:txBody>
          <a:bodyPr wrap="none" lIns="192911" tIns="96455" rIns="192911" bIns="96455" rtlCol="0">
            <a:spAutoFit/>
          </a:bodyPr>
          <a:lstStyle/>
          <a:p>
            <a:r>
              <a:rPr lang="en-US" sz="5900" dirty="0"/>
              <a:t>Data</a:t>
            </a:r>
          </a:p>
        </p:txBody>
      </p:sp>
      <p:graphicFrame>
        <p:nvGraphicFramePr>
          <p:cNvPr id="439301" name="Object 47"/>
          <p:cNvGraphicFramePr>
            <a:graphicFrameLocks noChangeAspect="1"/>
          </p:cNvGraphicFramePr>
          <p:nvPr/>
        </p:nvGraphicFramePr>
        <p:xfrm>
          <a:off x="13380874" y="2602060"/>
          <a:ext cx="2408332" cy="1049261"/>
        </p:xfrm>
        <a:graphic>
          <a:graphicData uri="http://schemas.openxmlformats.org/presentationml/2006/ole">
            <mc:AlternateContent xmlns:mc="http://schemas.openxmlformats.org/markup-compatibility/2006">
              <mc:Choice xmlns:v="urn:schemas-microsoft-com:vml" Requires="v">
                <p:oleObj spid="_x0000_s237603" name="Equation" r:id="rId5" imgW="520560" imgH="241200" progId="Equation.DSMT4">
                  <p:embed/>
                </p:oleObj>
              </mc:Choice>
              <mc:Fallback>
                <p:oleObj name="Equation" r:id="rId5" imgW="520560" imgH="241200" progId="Equation.DSMT4">
                  <p:embed/>
                  <p:pic>
                    <p:nvPicPr>
                      <p:cNvPr id="0"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80874" y="2602060"/>
                        <a:ext cx="2408332" cy="1049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 name="Straight Arrow Connector 11"/>
          <p:cNvCxnSpPr/>
          <p:nvPr/>
        </p:nvCxnSpPr>
        <p:spPr bwMode="auto">
          <a:xfrm>
            <a:off x="2976537" y="8883302"/>
            <a:ext cx="1565439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2976537" y="7352132"/>
            <a:ext cx="0" cy="216915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2976537" y="11435252"/>
            <a:ext cx="1565439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V="1">
            <a:off x="2976537" y="9904082"/>
            <a:ext cx="0" cy="216915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Connector 19"/>
          <p:cNvCxnSpPr/>
          <p:nvPr/>
        </p:nvCxnSpPr>
        <p:spPr bwMode="auto">
          <a:xfrm>
            <a:off x="4167632"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5358726"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6549821"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7740916"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8932011"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10123106"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11314201"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a:off x="12505296"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13696390"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14887485"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16078580"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17269675" y="1118005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a:off x="11314201"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a:off x="12505296"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a:off x="13696390"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14887485"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078580"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17269675"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4167632"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a:off x="5358726"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6549821"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a:off x="7740916"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8932011"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123106" y="8628107"/>
            <a:ext cx="0" cy="51039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Box 43"/>
          <p:cNvSpPr txBox="1"/>
          <p:nvPr/>
        </p:nvSpPr>
        <p:spPr>
          <a:xfrm>
            <a:off x="1445129" y="7224535"/>
            <a:ext cx="593172" cy="1071957"/>
          </a:xfrm>
          <a:prstGeom prst="rect">
            <a:avLst/>
          </a:prstGeom>
          <a:noFill/>
        </p:spPr>
        <p:txBody>
          <a:bodyPr wrap="none" lIns="192911" tIns="96455" rIns="192911" bIns="96455" rtlCol="0">
            <a:spAutoFit/>
          </a:bodyPr>
          <a:lstStyle/>
          <a:p>
            <a:r>
              <a:rPr lang="en-US" dirty="0"/>
              <a:t>I</a:t>
            </a:r>
          </a:p>
        </p:txBody>
      </p:sp>
      <p:cxnSp>
        <p:nvCxnSpPr>
          <p:cNvPr id="47" name="Straight Connector 46"/>
          <p:cNvCxnSpPr/>
          <p:nvPr/>
        </p:nvCxnSpPr>
        <p:spPr bwMode="auto">
          <a:xfrm>
            <a:off x="2976537" y="786252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439302" name="Object 47"/>
          <p:cNvGraphicFramePr>
            <a:graphicFrameLocks noChangeAspect="1"/>
          </p:cNvGraphicFramePr>
          <p:nvPr/>
        </p:nvGraphicFramePr>
        <p:xfrm>
          <a:off x="594347" y="9648887"/>
          <a:ext cx="2115731" cy="993002"/>
        </p:xfrm>
        <a:graphic>
          <a:graphicData uri="http://schemas.openxmlformats.org/presentationml/2006/ole">
            <mc:AlternateContent xmlns:mc="http://schemas.openxmlformats.org/markup-compatibility/2006">
              <mc:Choice xmlns:v="urn:schemas-microsoft-com:vml" Requires="v">
                <p:oleObj spid="_x0000_s237604" name="Equation" r:id="rId7" imgW="457200" imgH="228600" progId="Equation.DSMT4">
                  <p:embed/>
                </p:oleObj>
              </mc:Choice>
              <mc:Fallback>
                <p:oleObj name="Equation" r:id="rId7" imgW="457200" imgH="2286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47" y="9648887"/>
                        <a:ext cx="2115731" cy="9930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9" name="Straight Connector 48"/>
          <p:cNvCxnSpPr/>
          <p:nvPr/>
        </p:nvCxnSpPr>
        <p:spPr bwMode="auto">
          <a:xfrm>
            <a:off x="4167632" y="8387768"/>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5358727" y="8500509"/>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6549822" y="786252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7740916" y="8132573"/>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8932011" y="7990119"/>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a:off x="10123106" y="837291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a:off x="11314201" y="786252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12505296" y="8117717"/>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a:off x="13696391" y="8387768"/>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14887486" y="8117717"/>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a:off x="16078580" y="8387768"/>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 name="Group 74"/>
          <p:cNvGrpSpPr/>
          <p:nvPr/>
        </p:nvGrpSpPr>
        <p:grpSpPr>
          <a:xfrm>
            <a:off x="2976537" y="10542070"/>
            <a:ext cx="14122981" cy="637987"/>
            <a:chOff x="2976537" y="10542070"/>
            <a:chExt cx="14122981" cy="637987"/>
          </a:xfrm>
        </p:grpSpPr>
        <p:cxnSp>
          <p:nvCxnSpPr>
            <p:cNvPr id="61" name="Straight Connector 60"/>
            <p:cNvCxnSpPr/>
            <p:nvPr/>
          </p:nvCxnSpPr>
          <p:spPr bwMode="auto">
            <a:xfrm>
              <a:off x="2976537" y="10669667"/>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p:cNvCxnSpPr/>
            <p:nvPr/>
          </p:nvCxnSpPr>
          <p:spPr bwMode="auto">
            <a:xfrm>
              <a:off x="4167632" y="11067316"/>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5358727" y="11180057"/>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a:off x="6549822" y="1054207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a:off x="7740916" y="1105246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a:off x="8932011" y="10669667"/>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a:off x="10123106" y="1092486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Straight Connector 67"/>
            <p:cNvCxnSpPr/>
            <p:nvPr/>
          </p:nvCxnSpPr>
          <p:spPr bwMode="auto">
            <a:xfrm>
              <a:off x="11314201" y="10542070"/>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12505296" y="1092486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 name="Straight Connector 69"/>
            <p:cNvCxnSpPr/>
            <p:nvPr/>
          </p:nvCxnSpPr>
          <p:spPr bwMode="auto">
            <a:xfrm>
              <a:off x="13696391" y="11067316"/>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p:cNvCxnSpPr/>
            <p:nvPr/>
          </p:nvCxnSpPr>
          <p:spPr bwMode="auto">
            <a:xfrm>
              <a:off x="14887486" y="10924862"/>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16078580" y="11067316"/>
              <a:ext cx="1020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73" name="TextBox 72"/>
          <p:cNvSpPr txBox="1"/>
          <p:nvPr/>
        </p:nvSpPr>
        <p:spPr>
          <a:xfrm>
            <a:off x="1445130" y="4417389"/>
            <a:ext cx="19109458" cy="1102735"/>
          </a:xfrm>
          <a:prstGeom prst="rect">
            <a:avLst/>
          </a:prstGeom>
          <a:noFill/>
        </p:spPr>
        <p:txBody>
          <a:bodyPr wrap="none" lIns="192911" tIns="96455" rIns="192911" bIns="96455" rtlCol="0">
            <a:spAutoFit/>
          </a:bodyPr>
          <a:lstStyle/>
          <a:p>
            <a:r>
              <a:rPr lang="en-US" sz="5900" b="1" dirty="0"/>
              <a:t>Optimize parameter R, so as to have a minimal error</a:t>
            </a:r>
          </a:p>
        </p:txBody>
      </p:sp>
      <p:graphicFrame>
        <p:nvGraphicFramePr>
          <p:cNvPr id="443398" name="Object 6"/>
          <p:cNvGraphicFramePr>
            <a:graphicFrameLocks noChangeAspect="1"/>
          </p:cNvGraphicFramePr>
          <p:nvPr/>
        </p:nvGraphicFramePr>
        <p:xfrm>
          <a:off x="4302739" y="5311011"/>
          <a:ext cx="8095296" cy="1488097"/>
        </p:xfrm>
        <a:graphic>
          <a:graphicData uri="http://schemas.openxmlformats.org/presentationml/2006/ole">
            <mc:AlternateContent xmlns:mc="http://schemas.openxmlformats.org/markup-compatibility/2006">
              <mc:Choice xmlns:v="urn:schemas-microsoft-com:vml" Requires="v">
                <p:oleObj spid="_x0000_s237605" name="Equation" r:id="rId9" imgW="1523880" imgH="342720" progId="Equation.DSMT4">
                  <p:embed/>
                </p:oleObj>
              </mc:Choice>
              <mc:Fallback>
                <p:oleObj name="Equation" r:id="rId9" imgW="1523880" imgH="34272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2739" y="5311011"/>
                        <a:ext cx="8095296" cy="14880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 name="Rectangle 73"/>
          <p:cNvSpPr/>
          <p:nvPr/>
        </p:nvSpPr>
        <p:spPr bwMode="auto">
          <a:xfrm>
            <a:off x="0" y="1355048"/>
            <a:ext cx="21607463" cy="11356179"/>
          </a:xfrm>
          <a:prstGeom prst="rect">
            <a:avLst/>
          </a:prstGeom>
          <a:solidFill>
            <a:srgbClr val="FFC000">
              <a:alpha val="22745"/>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t>
            </a:r>
            <a:br>
              <a:rPr lang="en-US" dirty="0">
                <a:latin typeface="Impact" charset="0"/>
                <a:cs typeface="Impact" charset="0"/>
              </a:rPr>
            </a:br>
            <a:r>
              <a:rPr lang="en-US" dirty="0">
                <a:latin typeface="Impact" charset="0"/>
                <a:cs typeface="Impact" charset="0"/>
              </a:rPr>
              <a:t>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9 – Optimizing Neuron Models</a:t>
            </a:r>
          </a:p>
          <a:p>
            <a:r>
              <a:rPr lang="en-US" sz="5400" dirty="0">
                <a:latin typeface="Arial Narrow" pitchFamily="34" charset="0"/>
                <a:ea typeface="ＭＳ Ｐゴシック" pitchFamily="34" charset="-128"/>
              </a:rPr>
              <a:t>For Coding and Decoding</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089107"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noProof="0" dirty="0" err="1">
                <a:latin typeface="Arial Narrow" pitchFamily="34" charset="0"/>
                <a:cs typeface="ＭＳ Ｐゴシック" charset="0"/>
              </a:rPr>
              <a:t>What</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is</a:t>
            </a:r>
            <a:r>
              <a:rPr lang="fr-CH" sz="5400" b="1" noProof="0" dirty="0">
                <a:latin typeface="Arial Narrow" pitchFamily="34" charset="0"/>
                <a:cs typeface="ＭＳ Ｐゴシック" charset="0"/>
              </a:rPr>
              <a:t> a good </a:t>
            </a:r>
            <a:r>
              <a:rPr lang="fr-CH" sz="5400" b="1" noProof="0" dirty="0" err="1">
                <a:latin typeface="Arial Narrow" pitchFamily="34" charset="0"/>
                <a:cs typeface="ＭＳ Ｐゴシック" charset="0"/>
              </a:rPr>
              <a:t>neuron</a:t>
            </a:r>
            <a:r>
              <a:rPr lang="fr-CH" sz="5400" b="1" noProof="0" dirty="0">
                <a:latin typeface="Arial Narrow" pitchFamily="34" charset="0"/>
                <a:cs typeface="ＭＳ Ｐゴシック" charset="0"/>
              </a:rPr>
              <a:t> model?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8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4800" dirty="0" err="1">
                <a:latin typeface="Arial Narrow" pitchFamily="34" charset="0"/>
                <a:cs typeface="ＭＳ Ｐゴシック" charset="0"/>
              </a:rPr>
              <a:t>Models</a:t>
            </a:r>
            <a:r>
              <a:rPr lang="fr-CH" sz="4800" dirty="0">
                <a:latin typeface="Arial Narrow" pitchFamily="34" charset="0"/>
                <a:cs typeface="ＭＳ Ｐゴシック" charset="0"/>
              </a:rPr>
              <a:t> and data</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a:t>
            </a:r>
            <a:r>
              <a:rPr lang="fr-CH" sz="5400" b="1" noProof="0" dirty="0" err="1">
                <a:latin typeface="Arial Narrow" pitchFamily="34" charset="0"/>
                <a:cs typeface="ＭＳ Ｐゴシック" charset="0"/>
              </a:rPr>
              <a:t>AdEx</a:t>
            </a:r>
            <a:r>
              <a:rPr lang="fr-CH" sz="5400" b="1" noProof="0" dirty="0">
                <a:latin typeface="Arial Narrow" pitchFamily="34" charset="0"/>
                <a:cs typeface="ＭＳ Ｐゴシック" charset="0"/>
              </a:rPr>
              <a:t> model</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mn-cs"/>
              </a:rPr>
              <a:t>Firing</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patterns and adaptation</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Spike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Response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Model (SRM)</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rPr>
              <a:t>         - </a:t>
            </a:r>
            <a:r>
              <a:rPr lang="fr-CH" sz="4400" dirty="0" err="1">
                <a:latin typeface="Arial Narrow" pitchFamily="34" charset="0"/>
              </a:rPr>
              <a:t>Integral</a:t>
            </a:r>
            <a:r>
              <a:rPr lang="fr-CH" sz="4400" dirty="0">
                <a:latin typeface="Arial Narrow" pitchFamily="34" charset="0"/>
              </a:rPr>
              <a:t> formulation</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Generalized</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Linear</a:t>
            </a:r>
            <a:r>
              <a:rPr lang="fr-CH" sz="5400" b="1" dirty="0">
                <a:latin typeface="Arial Narrow" pitchFamily="34" charset="0"/>
                <a:cs typeface="ＭＳ Ｐゴシック" charset="0"/>
              </a:rPr>
              <a:t>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Adding</a:t>
            </a:r>
            <a:r>
              <a:rPr lang="fr-CH" sz="4400" dirty="0">
                <a:latin typeface="Arial Narrow" pitchFamily="34" charset="0"/>
                <a:cs typeface="ＭＳ Ｐゴシック" charset="0"/>
              </a:rPr>
              <a:t> noise to the SRM </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Parameter</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Estimation</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Quadratic</a:t>
            </a:r>
            <a:r>
              <a:rPr lang="fr-CH" sz="4400" dirty="0">
                <a:latin typeface="Arial Narrow" pitchFamily="34" charset="0"/>
                <a:cs typeface="ＭＳ Ｐゴシック" charset="0"/>
              </a:rPr>
              <a:t> and </a:t>
            </a:r>
            <a:r>
              <a:rPr lang="fr-CH" sz="4400" dirty="0" err="1">
                <a:latin typeface="Arial Narrow" pitchFamily="34" charset="0"/>
                <a:cs typeface="ＭＳ Ｐゴシック" charset="0"/>
              </a:rPr>
              <a:t>convex</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optimization</a:t>
            </a:r>
            <a:endParaRPr lang="fr-CH" sz="4400" dirty="0">
              <a:latin typeface="Arial Narrow" pitchFamily="34" charset="0"/>
              <a:cs typeface="ＭＳ Ｐゴシック" charset="0"/>
            </a:endParaRPr>
          </a:p>
          <a:p>
            <a:pPr marL="1079500" lvl="0" indent="-568325" eaLnBrk="0" hangingPunct="0">
              <a:buClr>
                <a:srgbClr val="FF0000"/>
              </a:buClr>
              <a:buSzPct val="150000"/>
              <a:defRPr/>
            </a:pPr>
            <a:r>
              <a:rPr lang="fr-CH" sz="4800" b="1" dirty="0">
                <a:latin typeface="Arial Narrow" pitchFamily="34" charset="0"/>
                <a:cs typeface="ＭＳ Ｐゴシック" charset="0"/>
              </a:rPr>
              <a:t>9.6. </a:t>
            </a:r>
            <a:r>
              <a:rPr lang="fr-CH" sz="4800" b="1" dirty="0" err="1">
                <a:latin typeface="Arial Narrow" pitchFamily="34" charset="0"/>
                <a:cs typeface="ＭＳ Ｐゴシック" charset="0"/>
              </a:rPr>
              <a:t>Modeling</a:t>
            </a:r>
            <a:r>
              <a:rPr lang="fr-CH" sz="4800" b="1" dirty="0">
                <a:latin typeface="Arial Narrow" pitchFamily="34" charset="0"/>
                <a:cs typeface="ＭＳ Ｐゴシック" charset="0"/>
              </a:rPr>
              <a:t> in vitro data</a:t>
            </a:r>
          </a:p>
          <a:p>
            <a:pPr marL="1079500" lvl="0" indent="-568325" eaLnBrk="0" hangingPunct="0">
              <a:buClr>
                <a:srgbClr val="FF0000"/>
              </a:buClr>
              <a:buSzPct val="150000"/>
              <a:defRPr/>
            </a:pPr>
            <a:r>
              <a:rPr lang="fr-CH" sz="4400" dirty="0">
                <a:latin typeface="Arial Narrow" pitchFamily="34" charset="0"/>
                <a:cs typeface="ＭＳ Ｐゴシック" charset="0"/>
              </a:rPr>
              <a:t>         -  how long </a:t>
            </a:r>
            <a:r>
              <a:rPr lang="fr-CH" sz="4400" dirty="0" err="1">
                <a:latin typeface="Arial Narrow" pitchFamily="34" charset="0"/>
                <a:cs typeface="ＭＳ Ｐゴシック" charset="0"/>
              </a:rPr>
              <a:t>lasts</a:t>
            </a:r>
            <a:r>
              <a:rPr lang="fr-CH" sz="4400" dirty="0">
                <a:latin typeface="Arial Narrow" pitchFamily="34" charset="0"/>
                <a:cs typeface="ＭＳ Ｐゴシック" charset="0"/>
              </a:rPr>
              <a:t> the </a:t>
            </a:r>
            <a:r>
              <a:rPr lang="fr-CH" sz="4400" dirty="0" err="1">
                <a:latin typeface="Arial Narrow" pitchFamily="34" charset="0"/>
                <a:cs typeface="ＭＳ Ｐゴシック" charset="0"/>
              </a:rPr>
              <a:t>effect</a:t>
            </a:r>
            <a:r>
              <a:rPr lang="fr-CH" sz="4400" dirty="0">
                <a:latin typeface="Arial Narrow" pitchFamily="34" charset="0"/>
                <a:cs typeface="ＭＳ Ｐゴシック" charset="0"/>
              </a:rPr>
              <a:t> of a </a:t>
            </a:r>
            <a:r>
              <a:rPr lang="fr-CH" sz="4400" dirty="0" err="1">
                <a:latin typeface="Arial Narrow" pitchFamily="34" charset="0"/>
                <a:cs typeface="ＭＳ Ｐゴシック" charset="0"/>
              </a:rPr>
              <a:t>spike</a:t>
            </a:r>
            <a:r>
              <a:rPr lang="fr-CH" sz="4400" dirty="0">
                <a:latin typeface="Arial Narrow" pitchFamily="34" charset="0"/>
                <a:cs typeface="ＭＳ Ｐゴシック" charset="0"/>
              </a:rPr>
              <a:t>?</a:t>
            </a:r>
          </a:p>
          <a:p>
            <a:pPr marL="1079500" lvl="0" indent="-568325" eaLnBrk="0" hangingPunct="0">
              <a:buClr>
                <a:srgbClr val="FF0000"/>
              </a:buClr>
              <a:buSzPct val="150000"/>
              <a:defRPr/>
            </a:pPr>
            <a:endParaRPr lang="fr-CH" sz="4800" b="1" dirty="0">
              <a:latin typeface="Arial Narrow" pitchFamily="34" charset="0"/>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9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5b: Quadratic and Convex Optimization</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sp>
        <p:nvSpPr>
          <p:cNvPr id="9" name="Rounded Rectangle 8"/>
          <p:cNvSpPr/>
          <p:nvPr/>
        </p:nvSpPr>
        <p:spPr>
          <a:xfrm>
            <a:off x="11101139" y="8321127"/>
            <a:ext cx="10265694" cy="830014"/>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12"/>
          <p:cNvGrpSpPr/>
          <p:nvPr/>
        </p:nvGrpSpPr>
        <p:grpSpPr>
          <a:xfrm>
            <a:off x="10956758" y="1509570"/>
            <a:ext cx="312822" cy="659981"/>
            <a:chOff x="11381873" y="2275724"/>
            <a:chExt cx="312822" cy="659981"/>
          </a:xfrm>
        </p:grpSpPr>
        <p:cxnSp>
          <p:nvCxnSpPr>
            <p:cNvPr id="11" name="Straight Connector 1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10964780" y="3202002"/>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2"/>
          <p:cNvGrpSpPr/>
          <p:nvPr/>
        </p:nvGrpSpPr>
        <p:grpSpPr>
          <a:xfrm>
            <a:off x="10996865" y="4750056"/>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2"/>
          <p:cNvGrpSpPr/>
          <p:nvPr/>
        </p:nvGrpSpPr>
        <p:grpSpPr>
          <a:xfrm>
            <a:off x="11004887" y="6129669"/>
            <a:ext cx="312822" cy="659981"/>
            <a:chOff x="11381873" y="2275724"/>
            <a:chExt cx="312822" cy="659981"/>
          </a:xfrm>
        </p:grpSpPr>
        <p:cxnSp>
          <p:nvCxnSpPr>
            <p:cNvPr id="21" name="Straight Connector 2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3"/>
          <p:cNvSpPr txBox="1">
            <a:spLocks noChangeArrowheads="1"/>
          </p:cNvSpPr>
          <p:nvPr/>
        </p:nvSpPr>
        <p:spPr bwMode="auto">
          <a:xfrm>
            <a:off x="934661" y="49017"/>
            <a:ext cx="20593839" cy="1364345"/>
          </a:xfrm>
          <a:prstGeom prst="rect">
            <a:avLst/>
          </a:prstGeom>
          <a:noFill/>
          <a:ln w="9525">
            <a:noFill/>
            <a:miter lim="800000"/>
            <a:headEnd/>
            <a:tailEnd/>
          </a:ln>
        </p:spPr>
        <p:txBody>
          <a:bodyPr wrap="none" lIns="192911" tIns="96455" rIns="192911" bIns="96455">
            <a:spAutoFit/>
          </a:bodyPr>
          <a:lstStyle/>
          <a:p>
            <a:r>
              <a:rPr lang="en-US" sz="7600" b="1" dirty="0"/>
              <a:t>Fitting models to data: so far ‘</a:t>
            </a:r>
            <a:r>
              <a:rPr lang="en-US" sz="7600" b="1" dirty="0" err="1"/>
              <a:t>subthreshold</a:t>
            </a:r>
            <a:r>
              <a:rPr lang="en-US" sz="7600" b="1" dirty="0"/>
              <a:t>’</a:t>
            </a:r>
          </a:p>
        </p:txBody>
      </p:sp>
      <p:pic>
        <p:nvPicPr>
          <p:cNvPr id="54275" name="Picture 2"/>
          <p:cNvPicPr>
            <a:picLocks noChangeAspect="1" noChangeArrowheads="1"/>
          </p:cNvPicPr>
          <p:nvPr/>
        </p:nvPicPr>
        <p:blipFill>
          <a:blip r:embed="rId2" cstate="print"/>
          <a:srcRect/>
          <a:stretch>
            <a:fillRect/>
          </a:stretch>
        </p:blipFill>
        <p:spPr bwMode="auto">
          <a:xfrm>
            <a:off x="3176337" y="1226484"/>
            <a:ext cx="18007232" cy="5505111"/>
          </a:xfrm>
          <a:prstGeom prst="rect">
            <a:avLst/>
          </a:prstGeom>
          <a:noFill/>
          <a:ln w="9525">
            <a:noFill/>
            <a:miter lim="800000"/>
            <a:headEnd/>
            <a:tailEnd/>
          </a:ln>
        </p:spPr>
      </p:pic>
      <p:pic>
        <p:nvPicPr>
          <p:cNvPr id="54276" name="Picture 2"/>
          <p:cNvPicPr>
            <a:picLocks noChangeAspect="1" noChangeArrowheads="1"/>
          </p:cNvPicPr>
          <p:nvPr/>
        </p:nvPicPr>
        <p:blipFill>
          <a:blip r:embed="rId3" cstate="print"/>
          <a:srcRect/>
          <a:stretch>
            <a:fillRect/>
          </a:stretch>
        </p:blipFill>
        <p:spPr bwMode="auto">
          <a:xfrm>
            <a:off x="3393175" y="6554374"/>
            <a:ext cx="17790393" cy="3988884"/>
          </a:xfrm>
          <a:prstGeom prst="rect">
            <a:avLst/>
          </a:prstGeom>
          <a:noFill/>
          <a:ln w="9525">
            <a:noFill/>
            <a:miter lim="800000"/>
            <a:headEnd/>
            <a:tailEnd/>
          </a:ln>
        </p:spPr>
      </p:pic>
      <p:sp>
        <p:nvSpPr>
          <p:cNvPr id="54277" name="TextBox 4"/>
          <p:cNvSpPr txBox="1">
            <a:spLocks noChangeArrowheads="1"/>
          </p:cNvSpPr>
          <p:nvPr/>
        </p:nvSpPr>
        <p:spPr bwMode="auto">
          <a:xfrm>
            <a:off x="7887428" y="10260452"/>
            <a:ext cx="8066482" cy="1071957"/>
          </a:xfrm>
          <a:prstGeom prst="rect">
            <a:avLst/>
          </a:prstGeom>
          <a:noFill/>
          <a:ln w="9525">
            <a:noFill/>
            <a:miter lim="800000"/>
            <a:headEnd/>
            <a:tailEnd/>
          </a:ln>
        </p:spPr>
        <p:txBody>
          <a:bodyPr wrap="square" lIns="192911" tIns="96455" rIns="192911" bIns="96455">
            <a:spAutoFit/>
          </a:bodyPr>
          <a:lstStyle/>
          <a:p>
            <a:r>
              <a:rPr lang="en-US" dirty="0">
                <a:solidFill>
                  <a:srgbClr val="0076FF"/>
                </a:solidFill>
              </a:rPr>
              <a:t>Adaptation current</a:t>
            </a:r>
          </a:p>
        </p:txBody>
      </p:sp>
      <p:cxnSp>
        <p:nvCxnSpPr>
          <p:cNvPr id="54278" name="Straight Arrow Connector 6"/>
          <p:cNvCxnSpPr>
            <a:cxnSpLocks noChangeShapeType="1"/>
          </p:cNvCxnSpPr>
          <p:nvPr/>
        </p:nvCxnSpPr>
        <p:spPr bwMode="auto">
          <a:xfrm flipH="1" flipV="1">
            <a:off x="7039635" y="9904698"/>
            <a:ext cx="847793" cy="638560"/>
          </a:xfrm>
          <a:prstGeom prst="straightConnector1">
            <a:avLst/>
          </a:prstGeom>
          <a:noFill/>
          <a:ln w="9525" algn="ctr">
            <a:solidFill>
              <a:schemeClr val="accent1"/>
            </a:solidFill>
            <a:round/>
            <a:headEnd/>
            <a:tailEnd type="arrow" w="med" len="med"/>
          </a:ln>
        </p:spPr>
      </p:cxnSp>
      <p:sp>
        <p:nvSpPr>
          <p:cNvPr id="54279" name="TextBox 8"/>
          <p:cNvSpPr txBox="1">
            <a:spLocks noChangeArrowheads="1"/>
          </p:cNvSpPr>
          <p:nvPr/>
        </p:nvSpPr>
        <p:spPr bwMode="auto">
          <a:xfrm>
            <a:off x="15144511" y="7353274"/>
            <a:ext cx="4341433" cy="1949120"/>
          </a:xfrm>
          <a:prstGeom prst="rect">
            <a:avLst/>
          </a:prstGeom>
          <a:noFill/>
          <a:ln w="9525">
            <a:noFill/>
            <a:miter lim="800000"/>
            <a:headEnd/>
            <a:tailEnd/>
          </a:ln>
        </p:spPr>
        <p:txBody>
          <a:bodyPr wrap="square" lIns="192911" tIns="96455" rIns="192911" bIns="96455">
            <a:spAutoFit/>
          </a:bodyPr>
          <a:lstStyle/>
          <a:p>
            <a:r>
              <a:rPr lang="en-US">
                <a:solidFill>
                  <a:srgbClr val="00B050"/>
                </a:solidFill>
              </a:rPr>
              <a:t>Dyn. threshold</a:t>
            </a:r>
          </a:p>
        </p:txBody>
      </p:sp>
      <p:cxnSp>
        <p:nvCxnSpPr>
          <p:cNvPr id="54280" name="Straight Arrow Connector 10"/>
          <p:cNvCxnSpPr>
            <a:cxnSpLocks noChangeShapeType="1"/>
          </p:cNvCxnSpPr>
          <p:nvPr/>
        </p:nvCxnSpPr>
        <p:spPr bwMode="auto">
          <a:xfrm flipH="1">
            <a:off x="14037351" y="8118420"/>
            <a:ext cx="851545" cy="891733"/>
          </a:xfrm>
          <a:prstGeom prst="straightConnector1">
            <a:avLst/>
          </a:prstGeom>
          <a:noFill/>
          <a:ln w="9525" algn="ctr">
            <a:solidFill>
              <a:srgbClr val="00B050"/>
            </a:solidFill>
            <a:round/>
            <a:headEnd/>
            <a:tailEnd type="arrow"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grpSp>
        <p:nvGrpSpPr>
          <p:cNvPr id="2" name="Group 46"/>
          <p:cNvGrpSpPr>
            <a:grpSpLocks/>
          </p:cNvGrpSpPr>
          <p:nvPr/>
        </p:nvGrpSpPr>
        <p:grpSpPr bwMode="auto">
          <a:xfrm>
            <a:off x="2805142" y="6892720"/>
            <a:ext cx="17045987" cy="2727854"/>
            <a:chOff x="-968" y="3156"/>
            <a:chExt cx="6450" cy="1102"/>
          </a:xfrm>
        </p:grpSpPr>
        <p:graphicFrame>
          <p:nvGraphicFramePr>
            <p:cNvPr id="5124" name="Object 47"/>
            <p:cNvGraphicFramePr>
              <a:graphicFrameLocks noChangeAspect="1"/>
            </p:cNvGraphicFramePr>
            <p:nvPr/>
          </p:nvGraphicFramePr>
          <p:xfrm>
            <a:off x="2680" y="3362"/>
            <a:ext cx="2802" cy="578"/>
          </p:xfrm>
          <a:graphic>
            <a:graphicData uri="http://schemas.openxmlformats.org/presentationml/2006/ole">
              <mc:AlternateContent xmlns:mc="http://schemas.openxmlformats.org/markup-compatibility/2006">
                <mc:Choice xmlns:v="urn:schemas-microsoft-com:vml" Requires="v">
                  <p:oleObj spid="_x0000_s225362" name="Equation" r:id="rId4" imgW="1600200" imgH="330120" progId="Equation.DSMT4">
                    <p:embed/>
                  </p:oleObj>
                </mc:Choice>
                <mc:Fallback>
                  <p:oleObj name="Equation" r:id="rId4" imgW="1600200" imgH="33012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0" y="3362"/>
                          <a:ext cx="2802"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53" name="Line 48"/>
            <p:cNvSpPr>
              <a:spLocks noChangeShapeType="1"/>
            </p:cNvSpPr>
            <p:nvPr/>
          </p:nvSpPr>
          <p:spPr bwMode="auto">
            <a:xfrm flipV="1">
              <a:off x="3153" y="3878"/>
              <a:ext cx="580" cy="1"/>
            </a:xfrm>
            <a:prstGeom prst="line">
              <a:avLst/>
            </a:prstGeom>
            <a:noFill/>
            <a:ln w="28575">
              <a:solidFill>
                <a:srgbClr val="FF0000"/>
              </a:solidFill>
              <a:round/>
              <a:headEnd/>
              <a:tailEnd/>
            </a:ln>
          </p:spPr>
          <p:txBody>
            <a:bodyPr wrap="none" anchor="ctr"/>
            <a:lstStyle/>
            <a:p>
              <a:endParaRPr lang="en-US"/>
            </a:p>
          </p:txBody>
        </p:sp>
        <p:sp>
          <p:nvSpPr>
            <p:cNvPr id="5154"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5155"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5156" name="Text Box 51"/>
            <p:cNvSpPr txBox="1">
              <a:spLocks noChangeArrowheads="1"/>
            </p:cNvSpPr>
            <p:nvPr/>
          </p:nvSpPr>
          <p:spPr bwMode="auto">
            <a:xfrm>
              <a:off x="-968" y="3517"/>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3" name="Group 52"/>
            <p:cNvGrpSpPr>
              <a:grpSpLocks/>
            </p:cNvGrpSpPr>
            <p:nvPr/>
          </p:nvGrpSpPr>
          <p:grpSpPr bwMode="auto">
            <a:xfrm>
              <a:off x="449" y="3156"/>
              <a:ext cx="2193" cy="756"/>
              <a:chOff x="353" y="2724"/>
              <a:chExt cx="2193" cy="756"/>
            </a:xfrm>
          </p:grpSpPr>
          <p:sp>
            <p:nvSpPr>
              <p:cNvPr id="5159"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4" name="Group 54"/>
              <p:cNvGrpSpPr>
                <a:grpSpLocks/>
              </p:cNvGrpSpPr>
              <p:nvPr/>
            </p:nvGrpSpPr>
            <p:grpSpPr bwMode="auto">
              <a:xfrm>
                <a:off x="353" y="2976"/>
                <a:ext cx="2193" cy="504"/>
                <a:chOff x="353" y="2976"/>
                <a:chExt cx="2193" cy="504"/>
              </a:xfrm>
            </p:grpSpPr>
            <p:graphicFrame>
              <p:nvGraphicFramePr>
                <p:cNvPr id="5125" name="Object 55"/>
                <p:cNvGraphicFramePr>
                  <a:graphicFrameLocks noChangeAspect="1"/>
                </p:cNvGraphicFramePr>
                <p:nvPr/>
              </p:nvGraphicFramePr>
              <p:xfrm>
                <a:off x="932" y="3033"/>
                <a:ext cx="1614" cy="447"/>
              </p:xfrm>
              <a:graphic>
                <a:graphicData uri="http://schemas.openxmlformats.org/presentationml/2006/ole">
                  <mc:AlternateContent xmlns:mc="http://schemas.openxmlformats.org/markup-compatibility/2006">
                    <mc:Choice xmlns:v="urn:schemas-microsoft-com:vml" Requires="v">
                      <p:oleObj spid="_x0000_s225363" name="Equation" r:id="rId6" imgW="1002960" imgH="279360" progId="Equation.DSMT4">
                        <p:embed/>
                      </p:oleObj>
                    </mc:Choice>
                    <mc:Fallback>
                      <p:oleObj name="Equation" r:id="rId6" imgW="1002960" imgH="27936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 y="3033"/>
                              <a:ext cx="1614"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56"/>
                <p:cNvGraphicFramePr>
                  <a:graphicFrameLocks noChangeAspect="1"/>
                </p:cNvGraphicFramePr>
                <p:nvPr/>
              </p:nvGraphicFramePr>
              <p:xfrm>
                <a:off x="353" y="3082"/>
                <a:ext cx="654" cy="371"/>
              </p:xfrm>
              <a:graphic>
                <a:graphicData uri="http://schemas.openxmlformats.org/presentationml/2006/ole">
                  <mc:AlternateContent xmlns:mc="http://schemas.openxmlformats.org/markup-compatibility/2006">
                    <mc:Choice xmlns:v="urn:schemas-microsoft-com:vml" Requires="v">
                      <p:oleObj spid="_x0000_s225364" name="Equation" r:id="rId8" imgW="380880" imgH="215640" progId="Equation.3">
                        <p:embed/>
                      </p:oleObj>
                    </mc:Choice>
                    <mc:Fallback>
                      <p:oleObj name="Equation" r:id="rId8" imgW="380880" imgH="215640" progId="Equation.3">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61" name="Line 57"/>
                <p:cNvSpPr>
                  <a:spLocks noChangeShapeType="1"/>
                </p:cNvSpPr>
                <p:nvPr/>
              </p:nvSpPr>
              <p:spPr bwMode="auto">
                <a:xfrm>
                  <a:off x="1114" y="3445"/>
                  <a:ext cx="398" cy="0"/>
                </a:xfrm>
                <a:prstGeom prst="line">
                  <a:avLst/>
                </a:prstGeom>
                <a:noFill/>
                <a:ln w="28575">
                  <a:solidFill>
                    <a:srgbClr val="00B050"/>
                  </a:solidFill>
                  <a:round/>
                  <a:headEnd/>
                  <a:tailEnd/>
                </a:ln>
              </p:spPr>
              <p:txBody>
                <a:bodyPr wrap="none" anchor="ctr"/>
                <a:lstStyle/>
                <a:p>
                  <a:endParaRPr lang="en-US"/>
                </a:p>
              </p:txBody>
            </p:sp>
            <p:sp>
              <p:nvSpPr>
                <p:cNvPr id="5162"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5158"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graphicFrame>
        <p:nvGraphicFramePr>
          <p:cNvPr id="1054780" name="Object 60"/>
          <p:cNvGraphicFramePr>
            <a:graphicFrameLocks noChangeAspect="1"/>
          </p:cNvGraphicFramePr>
          <p:nvPr/>
        </p:nvGraphicFramePr>
        <p:xfrm>
          <a:off x="6224315" y="9073746"/>
          <a:ext cx="9069883" cy="1234922"/>
        </p:xfrm>
        <a:graphic>
          <a:graphicData uri="http://schemas.openxmlformats.org/presentationml/2006/ole">
            <mc:AlternateContent xmlns:mc="http://schemas.openxmlformats.org/markup-compatibility/2006">
              <mc:Choice xmlns:v="urn:schemas-microsoft-com:vml" Requires="v">
                <p:oleObj spid="_x0000_s225365" name="Equation" r:id="rId10" imgW="1676160" imgH="279360" progId="Equation.DSMT4">
                  <p:embed/>
                </p:oleObj>
              </mc:Choice>
              <mc:Fallback>
                <p:oleObj name="Equation" r:id="rId10" imgW="1676160" imgH="279360" progId="Equation.DSMT4">
                  <p:embed/>
                  <p:pic>
                    <p:nvPicPr>
                      <p:cNvPr id="0" name="Object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4315" y="9073746"/>
                        <a:ext cx="9069883" cy="12349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781" name="Text Box 61"/>
          <p:cNvSpPr txBox="1">
            <a:spLocks noChangeArrowheads="1"/>
          </p:cNvSpPr>
          <p:nvPr/>
        </p:nvSpPr>
        <p:spPr bwMode="auto">
          <a:xfrm>
            <a:off x="2805970" y="9061569"/>
            <a:ext cx="3505827" cy="1102735"/>
          </a:xfrm>
          <a:prstGeom prst="rect">
            <a:avLst/>
          </a:prstGeom>
          <a:noFill/>
          <a:ln w="9525">
            <a:noFill/>
            <a:miter lim="800000"/>
            <a:headEnd/>
            <a:tailEnd/>
          </a:ln>
        </p:spPr>
        <p:txBody>
          <a:bodyPr wrap="none" lIns="192911" tIns="96455" rIns="192911" bIns="96455">
            <a:spAutoFit/>
          </a:bodyPr>
          <a:lstStyle/>
          <a:p>
            <a:r>
              <a:rPr lang="fr-CH" sz="5900" dirty="0" err="1">
                <a:solidFill>
                  <a:srgbClr val="0076FF"/>
                </a:solidFill>
              </a:rPr>
              <a:t>threshold</a:t>
            </a:r>
            <a:endParaRPr lang="fr-FR" sz="5900" dirty="0">
              <a:solidFill>
                <a:srgbClr val="0076FF"/>
              </a:solidFill>
            </a:endParaRPr>
          </a:p>
        </p:txBody>
      </p:sp>
      <p:sp>
        <p:nvSpPr>
          <p:cNvPr id="108" name="TextBox 107"/>
          <p:cNvSpPr txBox="1"/>
          <p:nvPr/>
        </p:nvSpPr>
        <p:spPr>
          <a:xfrm>
            <a:off x="1274972" y="10337852"/>
            <a:ext cx="5019062" cy="1102735"/>
          </a:xfrm>
          <a:prstGeom prst="rect">
            <a:avLst/>
          </a:prstGeom>
          <a:noFill/>
        </p:spPr>
        <p:txBody>
          <a:bodyPr wrap="none" lIns="192911" tIns="96455" rIns="192911" bIns="96455" rtlCol="0">
            <a:spAutoFit/>
          </a:bodyPr>
          <a:lstStyle/>
          <a:p>
            <a:r>
              <a:rPr lang="en-US" sz="5900" dirty="0"/>
              <a:t>firing intensity</a:t>
            </a:r>
          </a:p>
        </p:txBody>
      </p:sp>
      <p:cxnSp>
        <p:nvCxnSpPr>
          <p:cNvPr id="110" name="Straight Connector 109"/>
          <p:cNvCxnSpPr/>
          <p:nvPr/>
        </p:nvCxnSpPr>
        <p:spPr bwMode="auto">
          <a:xfrm>
            <a:off x="10392945" y="10082657"/>
            <a:ext cx="1701564" cy="0"/>
          </a:xfrm>
          <a:prstGeom prst="line">
            <a:avLst/>
          </a:prstGeom>
          <a:solidFill>
            <a:schemeClr val="accent1"/>
          </a:solidFill>
          <a:ln w="28575" cap="flat" cmpd="sng" algn="ctr">
            <a:solidFill>
              <a:srgbClr val="3550FE"/>
            </a:solidFill>
            <a:prstDash val="dash"/>
            <a:round/>
            <a:headEnd type="none" w="med" len="med"/>
            <a:tailEnd type="none" w="med" len="med"/>
          </a:ln>
          <a:effectLst/>
        </p:spPr>
      </p:cxnSp>
      <p:graphicFrame>
        <p:nvGraphicFramePr>
          <p:cNvPr id="14" name="Object 60"/>
          <p:cNvGraphicFramePr>
            <a:graphicFrameLocks noChangeAspect="1"/>
          </p:cNvGraphicFramePr>
          <p:nvPr/>
        </p:nvGraphicFramePr>
        <p:xfrm>
          <a:off x="6471396" y="10336798"/>
          <a:ext cx="5863743" cy="1046449"/>
        </p:xfrm>
        <a:graphic>
          <a:graphicData uri="http://schemas.openxmlformats.org/presentationml/2006/ole">
            <mc:AlternateContent xmlns:mc="http://schemas.openxmlformats.org/markup-compatibility/2006">
              <mc:Choice xmlns:v="urn:schemas-microsoft-com:vml" Requires="v">
                <p:oleObj spid="_x0000_s225366" name="Equation" r:id="rId12" imgW="1282680" imgH="203040" progId="Equation.DSMT4">
                  <p:embed/>
                </p:oleObj>
              </mc:Choice>
              <mc:Fallback>
                <p:oleObj name="Equation" r:id="rId12" imgW="1282680" imgH="203040" progId="Equation.DSMT4">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1396" y="10336798"/>
                        <a:ext cx="5863743" cy="1046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82"/>
          <p:cNvGrpSpPr/>
          <p:nvPr/>
        </p:nvGrpSpPr>
        <p:grpSpPr>
          <a:xfrm>
            <a:off x="1979647" y="1526570"/>
            <a:ext cx="16448408" cy="5852544"/>
            <a:chOff x="424192" y="2248231"/>
            <a:chExt cx="20078455" cy="5997083"/>
          </a:xfrm>
        </p:grpSpPr>
        <p:sp>
          <p:nvSpPr>
            <p:cNvPr id="61" name="Rounded Rectangle 60"/>
            <p:cNvSpPr/>
            <p:nvPr/>
          </p:nvSpPr>
          <p:spPr bwMode="auto">
            <a:xfrm>
              <a:off x="3997475" y="2248231"/>
              <a:ext cx="12081105" cy="5997083"/>
            </a:xfrm>
            <a:prstGeom prst="roundRect">
              <a:avLst/>
            </a:prstGeom>
            <a:solidFill>
              <a:srgbClr val="E6E6E6">
                <a:alpha val="29020"/>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4" name="Rectangle 63"/>
            <p:cNvSpPr/>
            <p:nvPr/>
          </p:nvSpPr>
          <p:spPr bwMode="auto">
            <a:xfrm>
              <a:off x="13185921" y="4417389"/>
              <a:ext cx="1701564"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2" name="Rounded Rectangle 81"/>
            <p:cNvSpPr/>
            <p:nvPr/>
          </p:nvSpPr>
          <p:spPr bwMode="auto">
            <a:xfrm>
              <a:off x="15057642" y="4034596"/>
              <a:ext cx="5445005" cy="204156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5" name="Rounded Rectangle 64"/>
            <p:cNvSpPr/>
            <p:nvPr/>
          </p:nvSpPr>
          <p:spPr bwMode="auto">
            <a:xfrm>
              <a:off x="5018414" y="4416070"/>
              <a:ext cx="2892659" cy="1403573"/>
            </a:xfrm>
            <a:prstGeom prst="round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5122" name="Object 4"/>
            <p:cNvGraphicFramePr>
              <a:graphicFrameLocks noChangeAspect="1"/>
            </p:cNvGraphicFramePr>
            <p:nvPr/>
          </p:nvGraphicFramePr>
          <p:xfrm>
            <a:off x="7911074" y="3905681"/>
            <a:ext cx="982839" cy="1220857"/>
          </p:xfrm>
          <a:graphic>
            <a:graphicData uri="http://schemas.openxmlformats.org/presentationml/2006/ole">
              <mc:AlternateContent xmlns:mc="http://schemas.openxmlformats.org/markup-compatibility/2006">
                <mc:Choice xmlns:v="urn:schemas-microsoft-com:vml" Requires="v">
                  <p:oleObj spid="_x0000_s225367" name="Equation" r:id="rId14" imgW="139680" imgH="228600" progId="Equation.DSMT4">
                    <p:embed/>
                  </p:oleObj>
                </mc:Choice>
                <mc:Fallback>
                  <p:oleObj name="Equation" r:id="rId14" imgW="139680" imgH="228600" progId="Equation.DSMT4">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11074" y="3905681"/>
                          <a:ext cx="982839"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36" name="Freeform 23"/>
            <p:cNvSpPr>
              <a:spLocks/>
            </p:cNvSpPr>
            <p:nvPr/>
          </p:nvSpPr>
          <p:spPr bwMode="auto">
            <a:xfrm>
              <a:off x="5188570" y="4671266"/>
              <a:ext cx="2059930" cy="1020780"/>
            </a:xfrm>
            <a:custGeom>
              <a:avLst/>
              <a:gdLst>
                <a:gd name="T0" fmla="*/ 0 w 768"/>
                <a:gd name="T1" fmla="*/ 2147483647 h 368"/>
                <a:gd name="T2" fmla="*/ 2147483647 w 768"/>
                <a:gd name="T3" fmla="*/ 2147483647 h 368"/>
                <a:gd name="T4" fmla="*/ 2147483647 w 768"/>
                <a:gd name="T5" fmla="*/ 2147483647 h 368"/>
                <a:gd name="T6" fmla="*/ 2147483647 w 768"/>
                <a:gd name="T7" fmla="*/ 2147483647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prstDash val="dash"/>
              <a:round/>
              <a:headEnd/>
              <a:tailEnd/>
            </a:ln>
          </p:spPr>
          <p:txBody>
            <a:bodyPr wrap="none" lIns="192911" tIns="96455" rIns="192911" bIns="96455" anchor="ctr"/>
            <a:lstStyle/>
            <a:p>
              <a:endParaRPr lang="en-US"/>
            </a:p>
          </p:txBody>
        </p:sp>
        <p:sp>
          <p:nvSpPr>
            <p:cNvPr id="5146" name="TextBox 67"/>
            <p:cNvSpPr txBox="1">
              <a:spLocks noChangeArrowheads="1"/>
            </p:cNvSpPr>
            <p:nvPr/>
          </p:nvSpPr>
          <p:spPr bwMode="auto">
            <a:xfrm>
              <a:off x="424192" y="3102995"/>
              <a:ext cx="1861146" cy="2118397"/>
            </a:xfrm>
            <a:prstGeom prst="rect">
              <a:avLst/>
            </a:prstGeom>
            <a:noFill/>
            <a:ln w="9525">
              <a:noFill/>
              <a:miter lim="800000"/>
              <a:headEnd/>
              <a:tailEnd/>
            </a:ln>
          </p:spPr>
          <p:txBody>
            <a:bodyPr wrap="none" lIns="192911" tIns="96455" rIns="192911" bIns="96455">
              <a:spAutoFit/>
            </a:bodyPr>
            <a:lstStyle/>
            <a:p>
              <a:endParaRPr lang="en-US" dirty="0"/>
            </a:p>
            <a:p>
              <a:r>
                <a:rPr lang="en-US" dirty="0"/>
                <a:t>  </a:t>
              </a:r>
              <a:r>
                <a:rPr lang="en-US" sz="6800" i="1" dirty="0"/>
                <a:t>I(t)</a:t>
              </a:r>
            </a:p>
          </p:txBody>
        </p:sp>
        <p:sp>
          <p:nvSpPr>
            <p:cNvPr id="5147" name="Freeform 69"/>
            <p:cNvSpPr>
              <a:spLocks/>
            </p:cNvSpPr>
            <p:nvPr/>
          </p:nvSpPr>
          <p:spPr bwMode="auto">
            <a:xfrm>
              <a:off x="1250787" y="4925098"/>
              <a:ext cx="2407022" cy="922676"/>
            </a:xfrm>
            <a:custGeom>
              <a:avLst/>
              <a:gdLst>
                <a:gd name="T0" fmla="*/ 0 w 1947553"/>
                <a:gd name="T1" fmla="*/ 520535 h 520535"/>
                <a:gd name="T2" fmla="*/ 58397 w 1947553"/>
                <a:gd name="T3" fmla="*/ 366156 h 520535"/>
                <a:gd name="T4" fmla="*/ 116793 w 1947553"/>
                <a:gd name="T5" fmla="*/ 283029 h 520535"/>
                <a:gd name="T6" fmla="*/ 225245 w 1947553"/>
                <a:gd name="T7" fmla="*/ 389907 h 520535"/>
                <a:gd name="T8" fmla="*/ 433804 w 1947553"/>
                <a:gd name="T9" fmla="*/ 116774 h 520535"/>
                <a:gd name="T10" fmla="*/ 600652 w 1947553"/>
                <a:gd name="T11" fmla="*/ 425533 h 520535"/>
                <a:gd name="T12" fmla="*/ 784185 w 1947553"/>
                <a:gd name="T13" fmla="*/ 211777 h 520535"/>
                <a:gd name="T14" fmla="*/ 1017771 w 1947553"/>
                <a:gd name="T15" fmla="*/ 389907 h 520535"/>
                <a:gd name="T16" fmla="*/ 1167935 w 1947553"/>
                <a:gd name="T17" fmla="*/ 9896 h 520535"/>
                <a:gd name="T18" fmla="*/ 1368152 w 1947553"/>
                <a:gd name="T19" fmla="*/ 330530 h 5205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47553" h="520535">
                  <a:moveTo>
                    <a:pt x="0" y="520535"/>
                  </a:moveTo>
                  <a:cubicBezTo>
                    <a:pt x="27709" y="463137"/>
                    <a:pt x="55418" y="405740"/>
                    <a:pt x="83127" y="366156"/>
                  </a:cubicBezTo>
                  <a:cubicBezTo>
                    <a:pt x="110836" y="326572"/>
                    <a:pt x="126670" y="279071"/>
                    <a:pt x="166254" y="283029"/>
                  </a:cubicBezTo>
                  <a:cubicBezTo>
                    <a:pt x="205838" y="286987"/>
                    <a:pt x="245424" y="417616"/>
                    <a:pt x="320634" y="389907"/>
                  </a:cubicBezTo>
                  <a:cubicBezTo>
                    <a:pt x="395844" y="362198"/>
                    <a:pt x="528452" y="110836"/>
                    <a:pt x="617517" y="116774"/>
                  </a:cubicBezTo>
                  <a:cubicBezTo>
                    <a:pt x="706582" y="122712"/>
                    <a:pt x="771896" y="409699"/>
                    <a:pt x="855023" y="425533"/>
                  </a:cubicBezTo>
                  <a:cubicBezTo>
                    <a:pt x="938150" y="441367"/>
                    <a:pt x="1017319" y="217715"/>
                    <a:pt x="1116280" y="211777"/>
                  </a:cubicBezTo>
                  <a:cubicBezTo>
                    <a:pt x="1215241" y="205839"/>
                    <a:pt x="1357745" y="423554"/>
                    <a:pt x="1448789" y="389907"/>
                  </a:cubicBezTo>
                  <a:cubicBezTo>
                    <a:pt x="1539833" y="356260"/>
                    <a:pt x="1579418" y="19792"/>
                    <a:pt x="1662545" y="9896"/>
                  </a:cubicBezTo>
                  <a:cubicBezTo>
                    <a:pt x="1745672" y="0"/>
                    <a:pt x="1846612" y="165265"/>
                    <a:pt x="1947553" y="330530"/>
                  </a:cubicBezTo>
                </a:path>
              </a:pathLst>
            </a:custGeom>
            <a:solidFill>
              <a:schemeClr val="bg1"/>
            </a:solidFill>
            <a:ln w="38100" cap="flat" cmpd="sng" algn="ctr">
              <a:solidFill>
                <a:schemeClr val="tx1"/>
              </a:solidFill>
              <a:prstDash val="solid"/>
              <a:round/>
              <a:headEnd type="none" w="med" len="med"/>
              <a:tailEnd type="none" w="med" len="med"/>
            </a:ln>
          </p:spPr>
          <p:txBody>
            <a:bodyPr lIns="192911" tIns="96455" rIns="192911" bIns="96455"/>
            <a:lstStyle/>
            <a:p>
              <a:endParaRPr lang="en-US"/>
            </a:p>
          </p:txBody>
        </p:sp>
        <p:graphicFrame>
          <p:nvGraphicFramePr>
            <p:cNvPr id="13" name="Object 60"/>
            <p:cNvGraphicFramePr>
              <a:graphicFrameLocks noChangeAspect="1"/>
            </p:cNvGraphicFramePr>
            <p:nvPr/>
          </p:nvGraphicFramePr>
          <p:xfrm>
            <a:off x="5919544" y="4414531"/>
            <a:ext cx="1860644" cy="1021133"/>
          </p:xfrm>
          <a:graphic>
            <a:graphicData uri="http://schemas.openxmlformats.org/presentationml/2006/ole">
              <mc:AlternateContent xmlns:mc="http://schemas.openxmlformats.org/markup-compatibility/2006">
                <mc:Choice xmlns:v="urn:schemas-microsoft-com:vml" Requires="v">
                  <p:oleObj spid="_x0000_s225368" name="Equation" r:id="rId16" imgW="317160" imgH="203040" progId="Equation.DSMT4">
                    <p:embed/>
                  </p:oleObj>
                </mc:Choice>
                <mc:Fallback>
                  <p:oleObj name="Equation" r:id="rId16" imgW="317160" imgH="203040" progId="Equation.DSMT4">
                    <p:embed/>
                    <p:pic>
                      <p:nvPicPr>
                        <p:cNvPr id="0"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19544" y="4414531"/>
                          <a:ext cx="1860644" cy="10211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7" name="Straight Arrow Connector 66"/>
            <p:cNvCxnSpPr/>
            <p:nvPr/>
          </p:nvCxnSpPr>
          <p:spPr bwMode="auto">
            <a:xfrm>
              <a:off x="5018414" y="5692046"/>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0" name="Right Arrow 69"/>
            <p:cNvSpPr/>
            <p:nvPr/>
          </p:nvSpPr>
          <p:spPr bwMode="auto">
            <a:xfrm>
              <a:off x="3827319" y="4926460"/>
              <a:ext cx="1020938" cy="382793"/>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1" name="Right Arrow 70"/>
            <p:cNvSpPr/>
            <p:nvPr/>
          </p:nvSpPr>
          <p:spPr bwMode="auto">
            <a:xfrm>
              <a:off x="8081229" y="5054058"/>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8" name="Rounded Rectangle 67"/>
            <p:cNvSpPr/>
            <p:nvPr/>
          </p:nvSpPr>
          <p:spPr bwMode="auto">
            <a:xfrm>
              <a:off x="10803731" y="6714144"/>
              <a:ext cx="2892659" cy="1403573"/>
            </a:xfrm>
            <a:prstGeom prst="round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69" name="Straight Arrow Connector 68"/>
            <p:cNvCxnSpPr/>
            <p:nvPr/>
          </p:nvCxnSpPr>
          <p:spPr bwMode="auto">
            <a:xfrm>
              <a:off x="10803731" y="7607327"/>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4" name="Freeform 73"/>
            <p:cNvSpPr/>
            <p:nvPr/>
          </p:nvSpPr>
          <p:spPr bwMode="auto">
            <a:xfrm>
              <a:off x="10973888" y="7096937"/>
              <a:ext cx="2190757" cy="1034611"/>
            </a:xfrm>
            <a:custGeom>
              <a:avLst/>
              <a:gdLst>
                <a:gd name="connsiteX0" fmla="*/ 0 w 927100"/>
                <a:gd name="connsiteY0" fmla="*/ 186267 h 342900"/>
                <a:gd name="connsiteX1" fmla="*/ 139700 w 927100"/>
                <a:gd name="connsiteY1" fmla="*/ 21167 h 342900"/>
                <a:gd name="connsiteX2" fmla="*/ 317500 w 927100"/>
                <a:gd name="connsiteY2" fmla="*/ 313267 h 342900"/>
                <a:gd name="connsiteX3" fmla="*/ 927100 w 927100"/>
                <a:gd name="connsiteY3" fmla="*/ 198967 h 342900"/>
              </a:gdLst>
              <a:ahLst/>
              <a:cxnLst>
                <a:cxn ang="0">
                  <a:pos x="connsiteX0" y="connsiteY0"/>
                </a:cxn>
                <a:cxn ang="0">
                  <a:pos x="connsiteX1" y="connsiteY1"/>
                </a:cxn>
                <a:cxn ang="0">
                  <a:pos x="connsiteX2" y="connsiteY2"/>
                </a:cxn>
                <a:cxn ang="0">
                  <a:pos x="connsiteX3" y="connsiteY3"/>
                </a:cxn>
              </a:cxnLst>
              <a:rect l="l" t="t" r="r" b="b"/>
              <a:pathLst>
                <a:path w="927100" h="342900">
                  <a:moveTo>
                    <a:pt x="0" y="186267"/>
                  </a:moveTo>
                  <a:cubicBezTo>
                    <a:pt x="43391" y="93133"/>
                    <a:pt x="86783" y="0"/>
                    <a:pt x="139700" y="21167"/>
                  </a:cubicBezTo>
                  <a:cubicBezTo>
                    <a:pt x="192617" y="42334"/>
                    <a:pt x="186267" y="283634"/>
                    <a:pt x="317500" y="313267"/>
                  </a:cubicBezTo>
                  <a:cubicBezTo>
                    <a:pt x="448733" y="342900"/>
                    <a:pt x="687916" y="270933"/>
                    <a:pt x="927100" y="198967"/>
                  </a:cubicBezTo>
                </a:path>
              </a:pathLst>
            </a:custGeom>
            <a:noFill/>
            <a:ln w="28575"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0" name="Object 10"/>
            <p:cNvGraphicFramePr>
              <a:graphicFrameLocks noChangeAspect="1"/>
            </p:cNvGraphicFramePr>
            <p:nvPr/>
          </p:nvGraphicFramePr>
          <p:xfrm>
            <a:off x="11654513" y="6841742"/>
            <a:ext cx="1562491" cy="893533"/>
          </p:xfrm>
          <a:graphic>
            <a:graphicData uri="http://schemas.openxmlformats.org/presentationml/2006/ole">
              <mc:AlternateContent xmlns:mc="http://schemas.openxmlformats.org/markup-compatibility/2006">
                <mc:Choice xmlns:v="urn:schemas-microsoft-com:vml" Requires="v">
                  <p:oleObj spid="_x0000_s225369" name="Equation" r:id="rId18" imgW="304560" imgH="203040" progId="Equation.DSMT4">
                    <p:embed/>
                  </p:oleObj>
                </mc:Choice>
                <mc:Fallback>
                  <p:oleObj name="Equation" r:id="rId18" imgW="304560" imgH="203040" progId="Equation.DSMT4">
                    <p:embed/>
                    <p:pic>
                      <p:nvPicPr>
                        <p:cNvPr id="0" name="Picture 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54513" y="6841742"/>
                          <a:ext cx="1562491" cy="893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6" name="Straight Connector 75"/>
            <p:cNvCxnSpPr/>
            <p:nvPr/>
          </p:nvCxnSpPr>
          <p:spPr bwMode="auto">
            <a:xfrm>
              <a:off x="15227798" y="5820961"/>
              <a:ext cx="51046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16078580"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79" name="Straight Connector 78"/>
            <p:cNvCxnSpPr/>
            <p:nvPr/>
          </p:nvCxnSpPr>
          <p:spPr bwMode="auto">
            <a:xfrm>
              <a:off x="16589049"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80" name="Straight Connector 79"/>
            <p:cNvCxnSpPr/>
            <p:nvPr/>
          </p:nvCxnSpPr>
          <p:spPr bwMode="auto">
            <a:xfrm>
              <a:off x="18630926"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sp>
          <p:nvSpPr>
            <p:cNvPr id="81" name="TextBox 80"/>
            <p:cNvSpPr txBox="1"/>
            <p:nvPr/>
          </p:nvSpPr>
          <p:spPr>
            <a:xfrm>
              <a:off x="17609989" y="4034597"/>
              <a:ext cx="1793820" cy="1241234"/>
            </a:xfrm>
            <a:prstGeom prst="rect">
              <a:avLst/>
            </a:prstGeom>
            <a:noFill/>
          </p:spPr>
          <p:txBody>
            <a:bodyPr wrap="none" lIns="192911" tIns="96455" rIns="192911" bIns="96455" rtlCol="0">
              <a:spAutoFit/>
            </a:bodyPr>
            <a:lstStyle/>
            <a:p>
              <a:r>
                <a:rPr lang="en-US" sz="6800" dirty="0"/>
                <a:t>S(t)</a:t>
              </a:r>
            </a:p>
          </p:txBody>
        </p:sp>
        <p:sp>
          <p:nvSpPr>
            <p:cNvPr id="87" name="Bent-Up Arrow 86"/>
            <p:cNvSpPr/>
            <p:nvPr/>
          </p:nvSpPr>
          <p:spPr bwMode="auto">
            <a:xfrm flipH="1">
              <a:off x="9442480" y="6331352"/>
              <a:ext cx="1361251"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8" name="Bent-Up Arrow 87"/>
            <p:cNvSpPr/>
            <p:nvPr/>
          </p:nvSpPr>
          <p:spPr bwMode="auto">
            <a:xfrm rot="16200000" flipH="1">
              <a:off x="14292057" y="5990960"/>
              <a:ext cx="1531170" cy="1701564"/>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9" name="Bent-Up Arrow 88"/>
            <p:cNvSpPr/>
            <p:nvPr/>
          </p:nvSpPr>
          <p:spPr bwMode="auto">
            <a:xfrm rot="5400000" flipH="1" flipV="1">
              <a:off x="14504732" y="2673464"/>
              <a:ext cx="1275975" cy="1191095"/>
            </a:xfrm>
            <a:prstGeom prst="bentUpArrow">
              <a:avLst>
                <a:gd name="adj1" fmla="val 25000"/>
                <a:gd name="adj2" fmla="val 22894"/>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0" name="Rounded Rectangle 89"/>
            <p:cNvSpPr/>
            <p:nvPr/>
          </p:nvSpPr>
          <p:spPr bwMode="auto">
            <a:xfrm>
              <a:off x="11654514" y="2375828"/>
              <a:ext cx="2892659" cy="1403573"/>
            </a:xfrm>
            <a:prstGeom prst="roundRect">
              <a:avLst/>
            </a:prstGeom>
            <a:solidFill>
              <a:schemeClr val="bg1"/>
            </a:solidFill>
            <a:ln w="9525" cap="flat" cmpd="sng" algn="ctr">
              <a:solidFill>
                <a:schemeClr val="accent2"/>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91" name="Straight Arrow Connector 90"/>
            <p:cNvCxnSpPr/>
            <p:nvPr/>
          </p:nvCxnSpPr>
          <p:spPr bwMode="auto">
            <a:xfrm>
              <a:off x="11654514" y="3651804"/>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aphicFrame>
          <p:nvGraphicFramePr>
            <p:cNvPr id="93" name="Object 10"/>
            <p:cNvGraphicFramePr>
              <a:graphicFrameLocks noChangeAspect="1"/>
            </p:cNvGraphicFramePr>
            <p:nvPr/>
          </p:nvGraphicFramePr>
          <p:xfrm>
            <a:off x="12408232" y="2447342"/>
            <a:ext cx="1755606" cy="1007067"/>
          </p:xfrm>
          <a:graphic>
            <a:graphicData uri="http://schemas.openxmlformats.org/presentationml/2006/ole">
              <mc:AlternateContent xmlns:mc="http://schemas.openxmlformats.org/markup-compatibility/2006">
                <mc:Choice xmlns:v="urn:schemas-microsoft-com:vml" Requires="v">
                  <p:oleObj spid="_x0000_s225370" name="Equation" r:id="rId20" imgW="342720" imgH="228600" progId="Equation.DSMT4">
                    <p:embed/>
                  </p:oleObj>
                </mc:Choice>
                <mc:Fallback>
                  <p:oleObj name="Equation" r:id="rId20" imgW="342720" imgH="228600" progId="Equation.DSMT4">
                    <p:embed/>
                    <p:pic>
                      <p:nvPicPr>
                        <p:cNvPr id="0" name="Picture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408232" y="2447342"/>
                          <a:ext cx="1755606" cy="1007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 name="Freeform 93"/>
            <p:cNvSpPr/>
            <p:nvPr/>
          </p:nvSpPr>
          <p:spPr bwMode="auto">
            <a:xfrm>
              <a:off x="11994826" y="2631023"/>
              <a:ext cx="2070715" cy="855163"/>
            </a:xfrm>
            <a:custGeom>
              <a:avLst/>
              <a:gdLst>
                <a:gd name="connsiteX0" fmla="*/ 0 w 876300"/>
                <a:gd name="connsiteY0" fmla="*/ 0 h 482600"/>
                <a:gd name="connsiteX1" fmla="*/ 317500 w 876300"/>
                <a:gd name="connsiteY1" fmla="*/ 355600 h 482600"/>
                <a:gd name="connsiteX2" fmla="*/ 876300 w 876300"/>
                <a:gd name="connsiteY2" fmla="*/ 482600 h 482600"/>
              </a:gdLst>
              <a:ahLst/>
              <a:cxnLst>
                <a:cxn ang="0">
                  <a:pos x="connsiteX0" y="connsiteY0"/>
                </a:cxn>
                <a:cxn ang="0">
                  <a:pos x="connsiteX1" y="connsiteY1"/>
                </a:cxn>
                <a:cxn ang="0">
                  <a:pos x="connsiteX2" y="connsiteY2"/>
                </a:cxn>
              </a:cxnLst>
              <a:rect l="l" t="t" r="r" b="b"/>
              <a:pathLst>
                <a:path w="876300" h="482600">
                  <a:moveTo>
                    <a:pt x="0" y="0"/>
                  </a:moveTo>
                  <a:cubicBezTo>
                    <a:pt x="85725" y="137583"/>
                    <a:pt x="171450" y="275167"/>
                    <a:pt x="317500" y="355600"/>
                  </a:cubicBezTo>
                  <a:cubicBezTo>
                    <a:pt x="463550" y="436033"/>
                    <a:pt x="669925" y="459316"/>
                    <a:pt x="876300" y="482600"/>
                  </a:cubicBezTo>
                </a:path>
              </a:pathLst>
            </a:custGeom>
            <a:noFill/>
            <a:ln w="38100"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5" name="Bent-Up Arrow 94"/>
            <p:cNvSpPr/>
            <p:nvPr/>
          </p:nvSpPr>
          <p:spPr bwMode="auto">
            <a:xfrm flipH="1" flipV="1">
              <a:off x="10973888" y="2886219"/>
              <a:ext cx="680626"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6" name="Group 99"/>
            <p:cNvGrpSpPr/>
            <p:nvPr/>
          </p:nvGrpSpPr>
          <p:grpSpPr>
            <a:xfrm>
              <a:off x="9272324" y="4672584"/>
              <a:ext cx="1020938" cy="1261885"/>
              <a:chOff x="7748736" y="701080"/>
              <a:chExt cx="432048" cy="712128"/>
            </a:xfrm>
          </p:grpSpPr>
          <p:sp>
            <p:nvSpPr>
              <p:cNvPr id="98" name="Rounded Rectangle 97"/>
              <p:cNvSpPr/>
              <p:nvPr/>
            </p:nvSpPr>
            <p:spPr bwMode="auto">
              <a:xfrm>
                <a:off x="7748736" y="84509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9" name="TextBox 98"/>
              <p:cNvSpPr txBox="1"/>
              <p:nvPr/>
            </p:nvSpPr>
            <p:spPr>
              <a:xfrm>
                <a:off x="7748736" y="701080"/>
                <a:ext cx="432048" cy="712128"/>
              </a:xfrm>
              <a:prstGeom prst="rect">
                <a:avLst/>
              </a:prstGeom>
              <a:noFill/>
            </p:spPr>
            <p:txBody>
              <a:bodyPr wrap="square" rtlCol="0">
                <a:spAutoFit/>
              </a:bodyPr>
              <a:lstStyle/>
              <a:p>
                <a:r>
                  <a:rPr lang="en-US" sz="7600" b="1" dirty="0"/>
                  <a:t>+</a:t>
                </a:r>
              </a:p>
            </p:txBody>
          </p:sp>
        </p:grpSp>
        <p:sp>
          <p:nvSpPr>
            <p:cNvPr id="101" name="Rectangle 100"/>
            <p:cNvSpPr/>
            <p:nvPr/>
          </p:nvSpPr>
          <p:spPr bwMode="auto">
            <a:xfrm>
              <a:off x="10803731" y="4417389"/>
              <a:ext cx="2041877"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2" name="Freeform 101"/>
            <p:cNvSpPr/>
            <p:nvPr/>
          </p:nvSpPr>
          <p:spPr bwMode="auto">
            <a:xfrm>
              <a:off x="10923480" y="4838421"/>
              <a:ext cx="1751972" cy="1102710"/>
            </a:xfrm>
            <a:custGeom>
              <a:avLst/>
              <a:gdLst>
                <a:gd name="connsiteX0" fmla="*/ 0 w 965200"/>
                <a:gd name="connsiteY0" fmla="*/ 622300 h 622300"/>
                <a:gd name="connsiteX1" fmla="*/ 177800 w 965200"/>
                <a:gd name="connsiteY1" fmla="*/ 444500 h 622300"/>
                <a:gd name="connsiteX2" fmla="*/ 508000 w 965200"/>
                <a:gd name="connsiteY2" fmla="*/ 444500 h 622300"/>
                <a:gd name="connsiteX3" fmla="*/ 723900 w 965200"/>
                <a:gd name="connsiteY3" fmla="*/ 139700 h 622300"/>
                <a:gd name="connsiteX4" fmla="*/ 965200 w 965200"/>
                <a:gd name="connsiteY4" fmla="*/ 0 h 622300"/>
                <a:gd name="connsiteX5" fmla="*/ 965200 w 965200"/>
                <a:gd name="connsiteY5" fmla="*/ 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622300">
                  <a:moveTo>
                    <a:pt x="0" y="622300"/>
                  </a:moveTo>
                  <a:cubicBezTo>
                    <a:pt x="46566" y="548216"/>
                    <a:pt x="93133" y="474133"/>
                    <a:pt x="177800" y="444500"/>
                  </a:cubicBezTo>
                  <a:cubicBezTo>
                    <a:pt x="262467" y="414867"/>
                    <a:pt x="416983" y="495300"/>
                    <a:pt x="508000" y="444500"/>
                  </a:cubicBezTo>
                  <a:cubicBezTo>
                    <a:pt x="599017" y="393700"/>
                    <a:pt x="647700" y="213783"/>
                    <a:pt x="723900" y="139700"/>
                  </a:cubicBezTo>
                  <a:cubicBezTo>
                    <a:pt x="800100" y="65617"/>
                    <a:pt x="965200" y="0"/>
                    <a:pt x="965200" y="0"/>
                  </a:cubicBezTo>
                  <a:lnTo>
                    <a:pt x="965200" y="0"/>
                  </a:lnTo>
                </a:path>
              </a:pathLst>
            </a:cu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4" name="Freeform 103"/>
            <p:cNvSpPr/>
            <p:nvPr/>
          </p:nvSpPr>
          <p:spPr bwMode="auto">
            <a:xfrm>
              <a:off x="10983501" y="4500857"/>
              <a:ext cx="1862108" cy="299325"/>
            </a:xfrm>
            <a:custGeom>
              <a:avLst/>
              <a:gdLst>
                <a:gd name="connsiteX0" fmla="*/ 0 w 1092200"/>
                <a:gd name="connsiteY0" fmla="*/ 0 h 190500"/>
                <a:gd name="connsiteX1" fmla="*/ 431800 w 1092200"/>
                <a:gd name="connsiteY1" fmla="*/ 139700 h 190500"/>
                <a:gd name="connsiteX2" fmla="*/ 1092200 w 1092200"/>
                <a:gd name="connsiteY2" fmla="*/ 190500 h 190500"/>
              </a:gdLst>
              <a:ahLst/>
              <a:cxnLst>
                <a:cxn ang="0">
                  <a:pos x="connsiteX0" y="connsiteY0"/>
                </a:cxn>
                <a:cxn ang="0">
                  <a:pos x="connsiteX1" y="connsiteY1"/>
                </a:cxn>
                <a:cxn ang="0">
                  <a:pos x="connsiteX2" y="connsiteY2"/>
                </a:cxn>
              </a:cxnLst>
              <a:rect l="l" t="t" r="r" b="b"/>
              <a:pathLst>
                <a:path w="1092200" h="190500">
                  <a:moveTo>
                    <a:pt x="0" y="0"/>
                  </a:moveTo>
                  <a:cubicBezTo>
                    <a:pt x="124883" y="53975"/>
                    <a:pt x="249767" y="107950"/>
                    <a:pt x="431800" y="139700"/>
                  </a:cubicBezTo>
                  <a:cubicBezTo>
                    <a:pt x="613833" y="171450"/>
                    <a:pt x="853016" y="180975"/>
                    <a:pt x="1092200" y="190500"/>
                  </a:cubicBezTo>
                </a:path>
              </a:pathLst>
            </a:custGeom>
            <a:noFill/>
            <a:ln w="9525" cap="flat" cmpd="sng" algn="ctr">
              <a:solidFill>
                <a:schemeClr val="accent2"/>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6" name="Right Arrow 105"/>
            <p:cNvSpPr/>
            <p:nvPr/>
          </p:nvSpPr>
          <p:spPr bwMode="auto">
            <a:xfrm>
              <a:off x="1029326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1" name="Object 60"/>
            <p:cNvGraphicFramePr>
              <a:graphicFrameLocks noChangeAspect="1"/>
            </p:cNvGraphicFramePr>
            <p:nvPr/>
          </p:nvGraphicFramePr>
          <p:xfrm>
            <a:off x="13185921" y="4417389"/>
            <a:ext cx="1701564" cy="717323"/>
          </p:xfrm>
          <a:graphic>
            <a:graphicData uri="http://schemas.openxmlformats.org/presentationml/2006/ole">
              <mc:AlternateContent xmlns:mc="http://schemas.openxmlformats.org/markup-compatibility/2006">
                <mc:Choice xmlns:v="urn:schemas-microsoft-com:vml" Requires="v">
                  <p:oleObj spid="_x0000_s225371" name="Equation" r:id="rId22" imgW="571320" imgH="203040" progId="Equation.DSMT4">
                    <p:embed/>
                  </p:oleObj>
                </mc:Choice>
                <mc:Fallback>
                  <p:oleObj name="Equation" r:id="rId22" imgW="571320" imgH="203040" progId="Equation.DSMT4">
                    <p:embed/>
                    <p:pic>
                      <p:nvPicPr>
                        <p:cNvPr id="0" name="Picture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185921" y="4417389"/>
                          <a:ext cx="1701564" cy="717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Right Arrow 62"/>
            <p:cNvSpPr/>
            <p:nvPr/>
          </p:nvSpPr>
          <p:spPr bwMode="auto">
            <a:xfrm>
              <a:off x="1454717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pic>
          <p:nvPicPr>
            <p:cNvPr id="433164" name="Picture 12"/>
            <p:cNvPicPr>
              <a:picLocks noChangeAspect="1" noChangeArrowheads="1"/>
            </p:cNvPicPr>
            <p:nvPr/>
          </p:nvPicPr>
          <p:blipFill>
            <a:blip r:embed="rId24" cstate="print"/>
            <a:srcRect/>
            <a:stretch>
              <a:fillRect/>
            </a:stretch>
          </p:blipFill>
          <p:spPr bwMode="auto">
            <a:xfrm>
              <a:off x="13245583" y="5055376"/>
              <a:ext cx="1471746" cy="1070857"/>
            </a:xfrm>
            <a:prstGeom prst="rect">
              <a:avLst/>
            </a:prstGeom>
            <a:noFill/>
            <a:ln w="9525">
              <a:noFill/>
              <a:miter lim="800000"/>
              <a:headEnd/>
              <a:tailEnd/>
            </a:ln>
          </p:spPr>
        </p:pic>
        <p:sp>
          <p:nvSpPr>
            <p:cNvPr id="105" name="Right Arrow 104"/>
            <p:cNvSpPr/>
            <p:nvPr/>
          </p:nvSpPr>
          <p:spPr bwMode="auto">
            <a:xfrm>
              <a:off x="1267545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sp>
        <p:nvSpPr>
          <p:cNvPr id="72" name="TextBox 71"/>
          <p:cNvSpPr txBox="1"/>
          <p:nvPr/>
        </p:nvSpPr>
        <p:spPr>
          <a:xfrm>
            <a:off x="15228891" y="826817"/>
            <a:ext cx="6101987" cy="1549011"/>
          </a:xfrm>
          <a:prstGeom prst="rect">
            <a:avLst/>
          </a:prstGeom>
          <a:noFill/>
        </p:spPr>
        <p:txBody>
          <a:bodyPr wrap="none" lIns="192911" tIns="96455" rIns="192911" bIns="96455" rtlCol="0">
            <a:spAutoFit/>
          </a:bodyPr>
          <a:lstStyle/>
          <a:p>
            <a:r>
              <a:rPr lang="en-US" sz="4400" i="1" dirty="0" err="1"/>
              <a:t>Jolivet&amp;Gerstner</a:t>
            </a:r>
            <a:r>
              <a:rPr lang="en-US" sz="4400" i="1" dirty="0"/>
              <a:t>, 2005</a:t>
            </a:r>
          </a:p>
          <a:p>
            <a:r>
              <a:rPr lang="en-US" sz="4400" i="1" dirty="0" err="1"/>
              <a:t>Paninski</a:t>
            </a:r>
            <a:r>
              <a:rPr lang="en-US" sz="4400" i="1" dirty="0"/>
              <a:t> et al., 2004</a:t>
            </a:r>
          </a:p>
        </p:txBody>
      </p:sp>
      <p:sp>
        <p:nvSpPr>
          <p:cNvPr id="73" name="TextBox 72"/>
          <p:cNvSpPr txBox="1"/>
          <p:nvPr/>
        </p:nvSpPr>
        <p:spPr>
          <a:xfrm>
            <a:off x="16106595" y="1543878"/>
            <a:ext cx="4658387" cy="1749066"/>
          </a:xfrm>
          <a:prstGeom prst="rect">
            <a:avLst/>
          </a:prstGeom>
          <a:noFill/>
        </p:spPr>
        <p:txBody>
          <a:bodyPr wrap="none" lIns="192911" tIns="96455" rIns="192911" bIns="96455" rtlCol="0">
            <a:spAutoFit/>
          </a:bodyPr>
          <a:lstStyle/>
          <a:p>
            <a:endParaRPr lang="en-US" dirty="0"/>
          </a:p>
          <a:p>
            <a:r>
              <a:rPr lang="en-US" sz="4400" i="1" dirty="0"/>
              <a:t>Pillow et al. 2008</a:t>
            </a:r>
          </a:p>
        </p:txBody>
      </p:sp>
      <p:sp>
        <p:nvSpPr>
          <p:cNvPr id="75" name="Title 3"/>
          <p:cNvSpPr txBox="1">
            <a:spLocks/>
          </p:cNvSpPr>
          <p:nvPr/>
        </p:nvSpPr>
        <p:spPr>
          <a:xfrm>
            <a:off x="914394" y="-38773"/>
            <a:ext cx="19473243"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 Threshold</a:t>
            </a:r>
            <a:r>
              <a:rPr lang="en-US" sz="6000" dirty="0">
                <a:solidFill>
                  <a:srgbClr val="FF0000"/>
                </a:solidFill>
                <a:latin typeface="Impact" charset="0"/>
                <a:ea typeface="ＭＳ Ｐゴシック" charset="0"/>
                <a:cs typeface="Impact" charset="0"/>
              </a:rPr>
              <a:t>: </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Predicting spike times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77" name="Straight Connector 76"/>
          <p:cNvCxnSpPr/>
          <p:nvPr/>
        </p:nvCxnSpPr>
        <p:spPr>
          <a:xfrm>
            <a:off x="1254"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106" name="Picture 2"/>
          <p:cNvPicPr>
            <a:picLocks noChangeAspect="1" noChangeArrowheads="1"/>
          </p:cNvPicPr>
          <p:nvPr/>
        </p:nvPicPr>
        <p:blipFill>
          <a:blip r:embed="rId3" cstate="print"/>
          <a:srcRect/>
          <a:stretch>
            <a:fillRect/>
          </a:stretch>
        </p:blipFill>
        <p:spPr bwMode="auto">
          <a:xfrm>
            <a:off x="0" y="6397811"/>
            <a:ext cx="20890229" cy="5420235"/>
          </a:xfrm>
          <a:prstGeom prst="rect">
            <a:avLst/>
          </a:prstGeom>
          <a:noFill/>
          <a:ln w="9525">
            <a:noFill/>
            <a:miter lim="800000"/>
            <a:headEnd/>
            <a:tailEnd/>
          </a:ln>
        </p:spPr>
      </p:pic>
      <p:grpSp>
        <p:nvGrpSpPr>
          <p:cNvPr id="2" name="Group 46"/>
          <p:cNvGrpSpPr>
            <a:grpSpLocks/>
          </p:cNvGrpSpPr>
          <p:nvPr/>
        </p:nvGrpSpPr>
        <p:grpSpPr bwMode="auto">
          <a:xfrm>
            <a:off x="2805142" y="2120634"/>
            <a:ext cx="17045987" cy="2727854"/>
            <a:chOff x="-968" y="3156"/>
            <a:chExt cx="6450" cy="1102"/>
          </a:xfrm>
        </p:grpSpPr>
        <p:graphicFrame>
          <p:nvGraphicFramePr>
            <p:cNvPr id="6" name="Object 47"/>
            <p:cNvGraphicFramePr>
              <a:graphicFrameLocks noChangeAspect="1"/>
            </p:cNvGraphicFramePr>
            <p:nvPr/>
          </p:nvGraphicFramePr>
          <p:xfrm>
            <a:off x="2680" y="3362"/>
            <a:ext cx="2802" cy="578"/>
          </p:xfrm>
          <a:graphic>
            <a:graphicData uri="http://schemas.openxmlformats.org/presentationml/2006/ole">
              <mc:AlternateContent xmlns:mc="http://schemas.openxmlformats.org/markup-compatibility/2006">
                <mc:Choice xmlns:v="urn:schemas-microsoft-com:vml" Requires="v">
                  <p:oleObj spid="_x0000_s226354" name="Equation" r:id="rId4" imgW="1600200" imgH="330120" progId="Equation.DSMT4">
                    <p:embed/>
                  </p:oleObj>
                </mc:Choice>
                <mc:Fallback>
                  <p:oleObj name="Equation" r:id="rId4" imgW="1600200" imgH="33012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0" y="3362"/>
                          <a:ext cx="2802"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Line 48"/>
            <p:cNvSpPr>
              <a:spLocks noChangeShapeType="1"/>
            </p:cNvSpPr>
            <p:nvPr/>
          </p:nvSpPr>
          <p:spPr bwMode="auto">
            <a:xfrm flipV="1">
              <a:off x="3153" y="3878"/>
              <a:ext cx="580" cy="1"/>
            </a:xfrm>
            <a:prstGeom prst="line">
              <a:avLst/>
            </a:prstGeom>
            <a:noFill/>
            <a:ln w="28575">
              <a:solidFill>
                <a:srgbClr val="FF0000"/>
              </a:solidFill>
              <a:round/>
              <a:headEnd/>
              <a:tailEnd/>
            </a:ln>
          </p:spPr>
          <p:txBody>
            <a:bodyPr wrap="none" anchor="ctr"/>
            <a:lstStyle/>
            <a:p>
              <a:endParaRPr lang="en-US"/>
            </a:p>
          </p:txBody>
        </p:sp>
        <p:sp>
          <p:nvSpPr>
            <p:cNvPr id="8"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9"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10" name="Text Box 51"/>
            <p:cNvSpPr txBox="1">
              <a:spLocks noChangeArrowheads="1"/>
            </p:cNvSpPr>
            <p:nvPr/>
          </p:nvSpPr>
          <p:spPr bwMode="auto">
            <a:xfrm>
              <a:off x="-968" y="3517"/>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3" name="Group 52"/>
            <p:cNvGrpSpPr>
              <a:grpSpLocks/>
            </p:cNvGrpSpPr>
            <p:nvPr/>
          </p:nvGrpSpPr>
          <p:grpSpPr bwMode="auto">
            <a:xfrm>
              <a:off x="449" y="3156"/>
              <a:ext cx="2193" cy="756"/>
              <a:chOff x="353" y="2724"/>
              <a:chExt cx="2193" cy="756"/>
            </a:xfrm>
          </p:grpSpPr>
          <p:sp>
            <p:nvSpPr>
              <p:cNvPr id="13"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4" name="Group 54"/>
              <p:cNvGrpSpPr>
                <a:grpSpLocks/>
              </p:cNvGrpSpPr>
              <p:nvPr/>
            </p:nvGrpSpPr>
            <p:grpSpPr bwMode="auto">
              <a:xfrm>
                <a:off x="353" y="2976"/>
                <a:ext cx="2193" cy="504"/>
                <a:chOff x="353" y="2976"/>
                <a:chExt cx="2193" cy="504"/>
              </a:xfrm>
            </p:grpSpPr>
            <p:graphicFrame>
              <p:nvGraphicFramePr>
                <p:cNvPr id="15" name="Object 55"/>
                <p:cNvGraphicFramePr>
                  <a:graphicFrameLocks noChangeAspect="1"/>
                </p:cNvGraphicFramePr>
                <p:nvPr/>
              </p:nvGraphicFramePr>
              <p:xfrm>
                <a:off x="932" y="3033"/>
                <a:ext cx="1614" cy="447"/>
              </p:xfrm>
              <a:graphic>
                <a:graphicData uri="http://schemas.openxmlformats.org/presentationml/2006/ole">
                  <mc:AlternateContent xmlns:mc="http://schemas.openxmlformats.org/markup-compatibility/2006">
                    <mc:Choice xmlns:v="urn:schemas-microsoft-com:vml" Requires="v">
                      <p:oleObj spid="_x0000_s226355" name="Equation" r:id="rId6" imgW="1002960" imgH="279360" progId="Equation.DSMT4">
                        <p:embed/>
                      </p:oleObj>
                    </mc:Choice>
                    <mc:Fallback>
                      <p:oleObj name="Equation" r:id="rId6" imgW="1002960" imgH="27936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 y="3033"/>
                              <a:ext cx="1614"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56"/>
                <p:cNvGraphicFramePr>
                  <a:graphicFrameLocks noChangeAspect="1"/>
                </p:cNvGraphicFramePr>
                <p:nvPr/>
              </p:nvGraphicFramePr>
              <p:xfrm>
                <a:off x="353" y="3082"/>
                <a:ext cx="654" cy="371"/>
              </p:xfrm>
              <a:graphic>
                <a:graphicData uri="http://schemas.openxmlformats.org/presentationml/2006/ole">
                  <mc:AlternateContent xmlns:mc="http://schemas.openxmlformats.org/markup-compatibility/2006">
                    <mc:Choice xmlns:v="urn:schemas-microsoft-com:vml" Requires="v">
                      <p:oleObj spid="_x0000_s226356" name="Equation" r:id="rId8" imgW="380880" imgH="215640" progId="Equation.3">
                        <p:embed/>
                      </p:oleObj>
                    </mc:Choice>
                    <mc:Fallback>
                      <p:oleObj name="Equation" r:id="rId8" imgW="380880" imgH="215640" progId="Equation.3">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7" name="Line 57"/>
                <p:cNvSpPr>
                  <a:spLocks noChangeShapeType="1"/>
                </p:cNvSpPr>
                <p:nvPr/>
              </p:nvSpPr>
              <p:spPr bwMode="auto">
                <a:xfrm>
                  <a:off x="1114" y="3445"/>
                  <a:ext cx="398" cy="0"/>
                </a:xfrm>
                <a:prstGeom prst="line">
                  <a:avLst/>
                </a:prstGeom>
                <a:noFill/>
                <a:ln w="28575">
                  <a:solidFill>
                    <a:srgbClr val="006600"/>
                  </a:solidFill>
                  <a:round/>
                  <a:headEnd/>
                  <a:tailEnd/>
                </a:ln>
              </p:spPr>
              <p:txBody>
                <a:bodyPr wrap="none" anchor="ctr"/>
                <a:lstStyle/>
                <a:p>
                  <a:endParaRPr lang="en-US"/>
                </a:p>
              </p:txBody>
            </p:sp>
            <p:sp>
              <p:nvSpPr>
                <p:cNvPr id="18"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12"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graphicFrame>
        <p:nvGraphicFramePr>
          <p:cNvPr id="19" name="Object 60"/>
          <p:cNvGraphicFramePr>
            <a:graphicFrameLocks noChangeAspect="1"/>
          </p:cNvGraphicFramePr>
          <p:nvPr/>
        </p:nvGraphicFramePr>
        <p:xfrm>
          <a:off x="6152126" y="4301660"/>
          <a:ext cx="9820892" cy="1234922"/>
        </p:xfrm>
        <a:graphic>
          <a:graphicData uri="http://schemas.openxmlformats.org/presentationml/2006/ole">
            <mc:AlternateContent xmlns:mc="http://schemas.openxmlformats.org/markup-compatibility/2006">
              <mc:Choice xmlns:v="urn:schemas-microsoft-com:vml" Requires="v">
                <p:oleObj spid="_x0000_s226357" name="Equation" r:id="rId10" imgW="1676160" imgH="279360" progId="Equation.DSMT4">
                  <p:embed/>
                </p:oleObj>
              </mc:Choice>
              <mc:Fallback>
                <p:oleObj name="Equation" r:id="rId10" imgW="1676160" imgH="279360" progId="Equation.DSMT4">
                  <p:embed/>
                  <p:pic>
                    <p:nvPicPr>
                      <p:cNvPr id="0" name="Object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52126" y="4301660"/>
                        <a:ext cx="9820892" cy="12349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61"/>
          <p:cNvSpPr txBox="1">
            <a:spLocks noChangeArrowheads="1"/>
          </p:cNvSpPr>
          <p:nvPr/>
        </p:nvSpPr>
        <p:spPr bwMode="auto">
          <a:xfrm>
            <a:off x="2805970" y="4289483"/>
            <a:ext cx="3505827" cy="1102735"/>
          </a:xfrm>
          <a:prstGeom prst="rect">
            <a:avLst/>
          </a:prstGeom>
          <a:noFill/>
          <a:ln w="9525">
            <a:noFill/>
            <a:miter lim="800000"/>
            <a:headEnd/>
            <a:tailEnd/>
          </a:ln>
        </p:spPr>
        <p:txBody>
          <a:bodyPr wrap="none" lIns="192911" tIns="96455" rIns="192911" bIns="96455">
            <a:spAutoFit/>
          </a:bodyPr>
          <a:lstStyle/>
          <a:p>
            <a:r>
              <a:rPr lang="fr-CH" sz="5900" dirty="0" err="1">
                <a:solidFill>
                  <a:schemeClr val="accent2"/>
                </a:solidFill>
              </a:rPr>
              <a:t>threshold</a:t>
            </a:r>
            <a:endParaRPr lang="fr-FR" sz="5900" dirty="0">
              <a:solidFill>
                <a:schemeClr val="accent2"/>
              </a:solidFill>
            </a:endParaRPr>
          </a:p>
        </p:txBody>
      </p:sp>
      <p:sp>
        <p:nvSpPr>
          <p:cNvPr id="22" name="TextBox 21"/>
          <p:cNvSpPr txBox="1"/>
          <p:nvPr/>
        </p:nvSpPr>
        <p:spPr>
          <a:xfrm>
            <a:off x="1274972" y="5565766"/>
            <a:ext cx="5019062" cy="1102735"/>
          </a:xfrm>
          <a:prstGeom prst="rect">
            <a:avLst/>
          </a:prstGeom>
          <a:noFill/>
        </p:spPr>
        <p:txBody>
          <a:bodyPr wrap="none" lIns="192911" tIns="96455" rIns="192911" bIns="96455" rtlCol="0">
            <a:spAutoFit/>
          </a:bodyPr>
          <a:lstStyle/>
          <a:p>
            <a:r>
              <a:rPr lang="en-US" sz="5900" dirty="0"/>
              <a:t>firing intensity</a:t>
            </a:r>
          </a:p>
        </p:txBody>
      </p:sp>
      <p:cxnSp>
        <p:nvCxnSpPr>
          <p:cNvPr id="23" name="Straight Connector 22"/>
          <p:cNvCxnSpPr/>
          <p:nvPr/>
        </p:nvCxnSpPr>
        <p:spPr bwMode="auto">
          <a:xfrm>
            <a:off x="10633575" y="5310571"/>
            <a:ext cx="1701564" cy="0"/>
          </a:xfrm>
          <a:prstGeom prst="line">
            <a:avLst/>
          </a:prstGeom>
          <a:solidFill>
            <a:schemeClr val="accent1"/>
          </a:solidFill>
          <a:ln w="28575" cap="flat" cmpd="sng" algn="ctr">
            <a:solidFill>
              <a:schemeClr val="accent2"/>
            </a:solidFill>
            <a:prstDash val="dash"/>
            <a:round/>
            <a:headEnd type="none" w="med" len="med"/>
            <a:tailEnd type="none" w="med" len="med"/>
          </a:ln>
          <a:effectLst/>
        </p:spPr>
      </p:cxnSp>
      <p:graphicFrame>
        <p:nvGraphicFramePr>
          <p:cNvPr id="24" name="Object 60"/>
          <p:cNvGraphicFramePr>
            <a:graphicFrameLocks noChangeAspect="1"/>
          </p:cNvGraphicFramePr>
          <p:nvPr/>
        </p:nvGraphicFramePr>
        <p:xfrm>
          <a:off x="6471396" y="5564712"/>
          <a:ext cx="7224995" cy="1046449"/>
        </p:xfrm>
        <a:graphic>
          <a:graphicData uri="http://schemas.openxmlformats.org/presentationml/2006/ole">
            <mc:AlternateContent xmlns:mc="http://schemas.openxmlformats.org/markup-compatibility/2006">
              <mc:Choice xmlns:v="urn:schemas-microsoft-com:vml" Requires="v">
                <p:oleObj spid="_x0000_s226358" name="Equation" r:id="rId12" imgW="1282680" imgH="203040" progId="Equation.DSMT4">
                  <p:embed/>
                </p:oleObj>
              </mc:Choice>
              <mc:Fallback>
                <p:oleObj name="Equation" r:id="rId12" imgW="1282680" imgH="20304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1396" y="5564712"/>
                        <a:ext cx="7224995" cy="1046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ounded Rectangle 24"/>
          <p:cNvSpPr/>
          <p:nvPr/>
        </p:nvSpPr>
        <p:spPr bwMode="auto">
          <a:xfrm>
            <a:off x="4848257" y="6586547"/>
            <a:ext cx="5615161" cy="5565766"/>
          </a:xfrm>
          <a:prstGeom prst="roundRect">
            <a:avLst/>
          </a:prstGeom>
          <a:noFill/>
          <a:ln w="5715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348254" name="Object 7"/>
          <p:cNvGraphicFramePr>
            <a:graphicFrameLocks noChangeAspect="1"/>
          </p:cNvGraphicFramePr>
          <p:nvPr/>
        </p:nvGraphicFramePr>
        <p:xfrm>
          <a:off x="2105025" y="935038"/>
          <a:ext cx="11687175" cy="1809750"/>
        </p:xfrm>
        <a:graphic>
          <a:graphicData uri="http://schemas.openxmlformats.org/presentationml/2006/ole">
            <mc:AlternateContent xmlns:mc="http://schemas.openxmlformats.org/markup-compatibility/2006">
              <mc:Choice xmlns:v="urn:schemas-microsoft-com:vml" Requires="v">
                <p:oleObj spid="_x0000_s226359" name="Equation" r:id="rId14" imgW="2857320" imgH="469800" progId="Equation.DSMT4">
                  <p:embed/>
                </p:oleObj>
              </mc:Choice>
              <mc:Fallback>
                <p:oleObj name="Equation" r:id="rId14" imgW="2857320" imgH="46980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05025" y="935038"/>
                        <a:ext cx="11687175" cy="180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itle 3"/>
          <p:cNvSpPr txBox="1">
            <a:spLocks/>
          </p:cNvSpPr>
          <p:nvPr/>
        </p:nvSpPr>
        <p:spPr>
          <a:xfrm>
            <a:off x="914394" y="-38773"/>
            <a:ext cx="19473243"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Generalized Linear Model (GLM)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7" name="Straight Connector 26"/>
          <p:cNvCxnSpPr/>
          <p:nvPr/>
        </p:nvCxnSpPr>
        <p:spPr>
          <a:xfrm>
            <a:off x="1254"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8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106" name="Picture 2"/>
          <p:cNvPicPr>
            <a:picLocks noChangeAspect="1" noChangeArrowheads="1"/>
          </p:cNvPicPr>
          <p:nvPr/>
        </p:nvPicPr>
        <p:blipFill>
          <a:blip r:embed="rId3" cstate="print"/>
          <a:srcRect/>
          <a:stretch>
            <a:fillRect/>
          </a:stretch>
        </p:blipFill>
        <p:spPr bwMode="auto">
          <a:xfrm flipV="1">
            <a:off x="0" y="6397811"/>
            <a:ext cx="20890229" cy="5420235"/>
          </a:xfrm>
          <a:prstGeom prst="rect">
            <a:avLst/>
          </a:prstGeom>
          <a:noFill/>
          <a:ln w="9525">
            <a:noFill/>
            <a:miter lim="800000"/>
            <a:headEnd/>
            <a:tailEnd/>
          </a:ln>
        </p:spPr>
      </p:pic>
      <p:grpSp>
        <p:nvGrpSpPr>
          <p:cNvPr id="2" name="Group 46"/>
          <p:cNvGrpSpPr>
            <a:grpSpLocks/>
          </p:cNvGrpSpPr>
          <p:nvPr/>
        </p:nvGrpSpPr>
        <p:grpSpPr bwMode="auto">
          <a:xfrm>
            <a:off x="2805142" y="844659"/>
            <a:ext cx="17045987" cy="2727854"/>
            <a:chOff x="-968" y="3156"/>
            <a:chExt cx="6450" cy="1102"/>
          </a:xfrm>
        </p:grpSpPr>
        <p:graphicFrame>
          <p:nvGraphicFramePr>
            <p:cNvPr id="6" name="Object 47"/>
            <p:cNvGraphicFramePr>
              <a:graphicFrameLocks noChangeAspect="1"/>
            </p:cNvGraphicFramePr>
            <p:nvPr/>
          </p:nvGraphicFramePr>
          <p:xfrm>
            <a:off x="2680" y="3362"/>
            <a:ext cx="2802" cy="578"/>
          </p:xfrm>
          <a:graphic>
            <a:graphicData uri="http://schemas.openxmlformats.org/presentationml/2006/ole">
              <mc:AlternateContent xmlns:mc="http://schemas.openxmlformats.org/markup-compatibility/2006">
                <mc:Choice xmlns:v="urn:schemas-microsoft-com:vml" Requires="v">
                  <p:oleObj spid="_x0000_s227378" name="Equation" r:id="rId4" imgW="1600200" imgH="330120" progId="Equation.DSMT4">
                    <p:embed/>
                  </p:oleObj>
                </mc:Choice>
                <mc:Fallback>
                  <p:oleObj name="Equation" r:id="rId4" imgW="1600200" imgH="33012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0" y="3362"/>
                          <a:ext cx="2802"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Line 48"/>
            <p:cNvSpPr>
              <a:spLocks noChangeShapeType="1"/>
            </p:cNvSpPr>
            <p:nvPr/>
          </p:nvSpPr>
          <p:spPr bwMode="auto">
            <a:xfrm flipV="1">
              <a:off x="3153" y="3878"/>
              <a:ext cx="580" cy="1"/>
            </a:xfrm>
            <a:prstGeom prst="line">
              <a:avLst/>
            </a:prstGeom>
            <a:noFill/>
            <a:ln w="28575">
              <a:solidFill>
                <a:srgbClr val="FF0000"/>
              </a:solidFill>
              <a:round/>
              <a:headEnd/>
              <a:tailEnd/>
            </a:ln>
          </p:spPr>
          <p:txBody>
            <a:bodyPr wrap="none" anchor="ctr"/>
            <a:lstStyle/>
            <a:p>
              <a:endParaRPr lang="en-US"/>
            </a:p>
          </p:txBody>
        </p:sp>
        <p:sp>
          <p:nvSpPr>
            <p:cNvPr id="8"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9"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10" name="Text Box 51"/>
            <p:cNvSpPr txBox="1">
              <a:spLocks noChangeArrowheads="1"/>
            </p:cNvSpPr>
            <p:nvPr/>
          </p:nvSpPr>
          <p:spPr bwMode="auto">
            <a:xfrm>
              <a:off x="-968" y="3517"/>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3" name="Group 52"/>
            <p:cNvGrpSpPr>
              <a:grpSpLocks/>
            </p:cNvGrpSpPr>
            <p:nvPr/>
          </p:nvGrpSpPr>
          <p:grpSpPr bwMode="auto">
            <a:xfrm>
              <a:off x="449" y="3156"/>
              <a:ext cx="2193" cy="756"/>
              <a:chOff x="353" y="2724"/>
              <a:chExt cx="2193" cy="756"/>
            </a:xfrm>
          </p:grpSpPr>
          <p:sp>
            <p:nvSpPr>
              <p:cNvPr id="13"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4" name="Group 54"/>
              <p:cNvGrpSpPr>
                <a:grpSpLocks/>
              </p:cNvGrpSpPr>
              <p:nvPr/>
            </p:nvGrpSpPr>
            <p:grpSpPr bwMode="auto">
              <a:xfrm>
                <a:off x="353" y="2976"/>
                <a:ext cx="2193" cy="504"/>
                <a:chOff x="353" y="2976"/>
                <a:chExt cx="2193" cy="504"/>
              </a:xfrm>
            </p:grpSpPr>
            <p:graphicFrame>
              <p:nvGraphicFramePr>
                <p:cNvPr id="15" name="Object 55"/>
                <p:cNvGraphicFramePr>
                  <a:graphicFrameLocks noChangeAspect="1"/>
                </p:cNvGraphicFramePr>
                <p:nvPr/>
              </p:nvGraphicFramePr>
              <p:xfrm>
                <a:off x="932" y="3033"/>
                <a:ext cx="1614" cy="447"/>
              </p:xfrm>
              <a:graphic>
                <a:graphicData uri="http://schemas.openxmlformats.org/presentationml/2006/ole">
                  <mc:AlternateContent xmlns:mc="http://schemas.openxmlformats.org/markup-compatibility/2006">
                    <mc:Choice xmlns:v="urn:schemas-microsoft-com:vml" Requires="v">
                      <p:oleObj spid="_x0000_s227379" name="Equation" r:id="rId6" imgW="1002960" imgH="279360" progId="Equation.DSMT4">
                        <p:embed/>
                      </p:oleObj>
                    </mc:Choice>
                    <mc:Fallback>
                      <p:oleObj name="Equation" r:id="rId6" imgW="1002960" imgH="27936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 y="3033"/>
                              <a:ext cx="1614"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56"/>
                <p:cNvGraphicFramePr>
                  <a:graphicFrameLocks noChangeAspect="1"/>
                </p:cNvGraphicFramePr>
                <p:nvPr/>
              </p:nvGraphicFramePr>
              <p:xfrm>
                <a:off x="353" y="3082"/>
                <a:ext cx="654" cy="371"/>
              </p:xfrm>
              <a:graphic>
                <a:graphicData uri="http://schemas.openxmlformats.org/presentationml/2006/ole">
                  <mc:AlternateContent xmlns:mc="http://schemas.openxmlformats.org/markup-compatibility/2006">
                    <mc:Choice xmlns:v="urn:schemas-microsoft-com:vml" Requires="v">
                      <p:oleObj spid="_x0000_s227380" name="Equation" r:id="rId8" imgW="380880" imgH="215640" progId="Equation.3">
                        <p:embed/>
                      </p:oleObj>
                    </mc:Choice>
                    <mc:Fallback>
                      <p:oleObj name="Equation" r:id="rId8" imgW="380880" imgH="215640" progId="Equation.3">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17" name="Line 57"/>
                <p:cNvSpPr>
                  <a:spLocks noChangeShapeType="1"/>
                </p:cNvSpPr>
                <p:nvPr/>
              </p:nvSpPr>
              <p:spPr bwMode="auto">
                <a:xfrm>
                  <a:off x="1114" y="3445"/>
                  <a:ext cx="398" cy="0"/>
                </a:xfrm>
                <a:prstGeom prst="line">
                  <a:avLst/>
                </a:prstGeom>
                <a:noFill/>
                <a:ln w="28575">
                  <a:solidFill>
                    <a:srgbClr val="006600"/>
                  </a:solidFill>
                  <a:round/>
                  <a:headEnd/>
                  <a:tailEnd/>
                </a:ln>
              </p:spPr>
              <p:txBody>
                <a:bodyPr wrap="none" anchor="ctr"/>
                <a:lstStyle/>
                <a:p>
                  <a:endParaRPr lang="en-US"/>
                </a:p>
              </p:txBody>
            </p:sp>
            <p:sp>
              <p:nvSpPr>
                <p:cNvPr id="18"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12"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graphicFrame>
        <p:nvGraphicFramePr>
          <p:cNvPr id="19" name="Object 60"/>
          <p:cNvGraphicFramePr>
            <a:graphicFrameLocks noChangeAspect="1"/>
          </p:cNvGraphicFramePr>
          <p:nvPr/>
        </p:nvGraphicFramePr>
        <p:xfrm>
          <a:off x="6152126" y="3025993"/>
          <a:ext cx="9820892" cy="1234922"/>
        </p:xfrm>
        <a:graphic>
          <a:graphicData uri="http://schemas.openxmlformats.org/presentationml/2006/ole">
            <mc:AlternateContent xmlns:mc="http://schemas.openxmlformats.org/markup-compatibility/2006">
              <mc:Choice xmlns:v="urn:schemas-microsoft-com:vml" Requires="v">
                <p:oleObj spid="_x0000_s227381" name="Equation" r:id="rId10" imgW="1676160" imgH="279360" progId="Equation.DSMT4">
                  <p:embed/>
                </p:oleObj>
              </mc:Choice>
              <mc:Fallback>
                <p:oleObj name="Equation" r:id="rId10" imgW="1676160" imgH="279360" progId="Equation.DSMT4">
                  <p:embed/>
                  <p:pic>
                    <p:nvPicPr>
                      <p:cNvPr id="0" name="Object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52126" y="3025993"/>
                        <a:ext cx="9820892" cy="12349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61"/>
          <p:cNvSpPr txBox="1">
            <a:spLocks noChangeArrowheads="1"/>
          </p:cNvSpPr>
          <p:nvPr/>
        </p:nvSpPr>
        <p:spPr bwMode="auto">
          <a:xfrm>
            <a:off x="2805970" y="3013816"/>
            <a:ext cx="3505827" cy="1102735"/>
          </a:xfrm>
          <a:prstGeom prst="rect">
            <a:avLst/>
          </a:prstGeom>
          <a:noFill/>
          <a:ln w="9525">
            <a:noFill/>
            <a:miter lim="800000"/>
            <a:headEnd/>
            <a:tailEnd/>
          </a:ln>
        </p:spPr>
        <p:txBody>
          <a:bodyPr wrap="none" lIns="192911" tIns="96455" rIns="192911" bIns="96455">
            <a:spAutoFit/>
          </a:bodyPr>
          <a:lstStyle/>
          <a:p>
            <a:r>
              <a:rPr lang="fr-CH" sz="5900" dirty="0" err="1">
                <a:solidFill>
                  <a:srgbClr val="0076FF"/>
                </a:solidFill>
              </a:rPr>
              <a:t>threshold</a:t>
            </a:r>
            <a:endParaRPr lang="fr-FR" sz="5900" dirty="0">
              <a:solidFill>
                <a:srgbClr val="0076FF"/>
              </a:solidFill>
            </a:endParaRPr>
          </a:p>
        </p:txBody>
      </p:sp>
      <p:sp>
        <p:nvSpPr>
          <p:cNvPr id="22" name="TextBox 21"/>
          <p:cNvSpPr txBox="1"/>
          <p:nvPr/>
        </p:nvSpPr>
        <p:spPr>
          <a:xfrm>
            <a:off x="1274972" y="4290100"/>
            <a:ext cx="5019062" cy="1102735"/>
          </a:xfrm>
          <a:prstGeom prst="rect">
            <a:avLst/>
          </a:prstGeom>
          <a:noFill/>
        </p:spPr>
        <p:txBody>
          <a:bodyPr wrap="none" lIns="192911" tIns="96455" rIns="192911" bIns="96455" rtlCol="0">
            <a:spAutoFit/>
          </a:bodyPr>
          <a:lstStyle/>
          <a:p>
            <a:r>
              <a:rPr lang="en-US" sz="5900" dirty="0"/>
              <a:t>firing intensity</a:t>
            </a:r>
          </a:p>
        </p:txBody>
      </p:sp>
      <p:cxnSp>
        <p:nvCxnSpPr>
          <p:cNvPr id="23" name="Straight Connector 22"/>
          <p:cNvCxnSpPr/>
          <p:nvPr/>
        </p:nvCxnSpPr>
        <p:spPr bwMode="auto">
          <a:xfrm>
            <a:off x="10633575" y="4034905"/>
            <a:ext cx="1701564" cy="0"/>
          </a:xfrm>
          <a:prstGeom prst="line">
            <a:avLst/>
          </a:prstGeom>
          <a:solidFill>
            <a:schemeClr val="accent1"/>
          </a:solidFill>
          <a:ln w="28575" cap="flat" cmpd="sng" algn="ctr">
            <a:solidFill>
              <a:srgbClr val="3550FE"/>
            </a:solidFill>
            <a:prstDash val="dash"/>
            <a:round/>
            <a:headEnd type="none" w="med" len="med"/>
            <a:tailEnd type="none" w="med" len="med"/>
          </a:ln>
          <a:effectLst/>
        </p:spPr>
      </p:cxnSp>
      <p:graphicFrame>
        <p:nvGraphicFramePr>
          <p:cNvPr id="24" name="Object 60"/>
          <p:cNvGraphicFramePr>
            <a:graphicFrameLocks noChangeAspect="1"/>
          </p:cNvGraphicFramePr>
          <p:nvPr/>
        </p:nvGraphicFramePr>
        <p:xfrm>
          <a:off x="6471396" y="4289045"/>
          <a:ext cx="7224995" cy="1046449"/>
        </p:xfrm>
        <a:graphic>
          <a:graphicData uri="http://schemas.openxmlformats.org/presentationml/2006/ole">
            <mc:AlternateContent xmlns:mc="http://schemas.openxmlformats.org/markup-compatibility/2006">
              <mc:Choice xmlns:v="urn:schemas-microsoft-com:vml" Requires="v">
                <p:oleObj spid="_x0000_s227382" name="Equation" r:id="rId12" imgW="1282680" imgH="203040" progId="Equation.DSMT4">
                  <p:embed/>
                </p:oleObj>
              </mc:Choice>
              <mc:Fallback>
                <p:oleObj name="Equation" r:id="rId12" imgW="1282680" imgH="20304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1396" y="4289045"/>
                        <a:ext cx="7224995" cy="1046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25"/>
          <p:cNvSpPr/>
          <p:nvPr/>
        </p:nvSpPr>
        <p:spPr bwMode="auto">
          <a:xfrm>
            <a:off x="0" y="6586547"/>
            <a:ext cx="22034054" cy="135504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7" name="Rectangle 26"/>
          <p:cNvSpPr/>
          <p:nvPr/>
        </p:nvSpPr>
        <p:spPr bwMode="auto">
          <a:xfrm>
            <a:off x="254034" y="10845789"/>
            <a:ext cx="22034054" cy="135504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348254" name="Object 7"/>
          <p:cNvGraphicFramePr>
            <a:graphicFrameLocks noChangeAspect="1"/>
          </p:cNvGraphicFramePr>
          <p:nvPr/>
        </p:nvGraphicFramePr>
        <p:xfrm>
          <a:off x="4220210" y="5693364"/>
          <a:ext cx="11546488" cy="1808781"/>
        </p:xfrm>
        <a:graphic>
          <a:graphicData uri="http://schemas.openxmlformats.org/presentationml/2006/ole">
            <mc:AlternateContent xmlns:mc="http://schemas.openxmlformats.org/markup-compatibility/2006">
              <mc:Choice xmlns:v="urn:schemas-microsoft-com:vml" Requires="v">
                <p:oleObj spid="_x0000_s227383" name="Equation" r:id="rId14" imgW="2514600" imgH="469800" progId="Equation.DSMT4">
                  <p:embed/>
                </p:oleObj>
              </mc:Choice>
              <mc:Fallback>
                <p:oleObj name="Equation" r:id="rId14" imgW="2514600" imgH="46980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20210" y="5693364"/>
                        <a:ext cx="11546488" cy="18087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9" name="Straight Arrow Connector 28"/>
          <p:cNvCxnSpPr/>
          <p:nvPr/>
        </p:nvCxnSpPr>
        <p:spPr bwMode="auto">
          <a:xfrm>
            <a:off x="5358726" y="10797265"/>
            <a:ext cx="459422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Rounded Rectangle 24"/>
          <p:cNvSpPr/>
          <p:nvPr/>
        </p:nvSpPr>
        <p:spPr bwMode="auto">
          <a:xfrm>
            <a:off x="4848257" y="7479729"/>
            <a:ext cx="5615161" cy="4083120"/>
          </a:xfrm>
          <a:prstGeom prst="roundRect">
            <a:avLst/>
          </a:prstGeom>
          <a:noFill/>
          <a:ln w="5715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8" name="TextBox 27"/>
          <p:cNvSpPr txBox="1"/>
          <p:nvPr/>
        </p:nvSpPr>
        <p:spPr>
          <a:xfrm>
            <a:off x="10633576" y="10924863"/>
            <a:ext cx="4432363" cy="933458"/>
          </a:xfrm>
          <a:prstGeom prst="rect">
            <a:avLst/>
          </a:prstGeom>
          <a:noFill/>
        </p:spPr>
        <p:txBody>
          <a:bodyPr wrap="none" lIns="192911" tIns="96455" rIns="192911" bIns="96455" rtlCol="0">
            <a:spAutoFit/>
          </a:bodyPr>
          <a:lstStyle/>
          <a:p>
            <a:r>
              <a:rPr lang="en-US" sz="4800" i="1" dirty="0" err="1"/>
              <a:t>Paninski</a:t>
            </a:r>
            <a:r>
              <a:rPr lang="en-US" sz="4800" i="1" dirty="0"/>
              <a:t>, 2004</a:t>
            </a:r>
          </a:p>
        </p:txBody>
      </p:sp>
      <p:sp>
        <p:nvSpPr>
          <p:cNvPr id="30" name="Title 3"/>
          <p:cNvSpPr txBox="1">
            <a:spLocks/>
          </p:cNvSpPr>
          <p:nvPr/>
        </p:nvSpPr>
        <p:spPr>
          <a:xfrm>
            <a:off x="914394" y="-38773"/>
            <a:ext cx="19473243"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GLM: concave error function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1" name="Straight Connector 30"/>
          <p:cNvCxnSpPr/>
          <p:nvPr/>
        </p:nvCxnSpPr>
        <p:spPr>
          <a:xfrm>
            <a:off x="1254"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p:cNvPicPr>
            <a:picLocks noChangeAspect="1" noChangeArrowheads="1"/>
          </p:cNvPicPr>
          <p:nvPr/>
        </p:nvPicPr>
        <p:blipFill>
          <a:blip r:embed="rId2" cstate="print"/>
          <a:srcRect/>
          <a:stretch>
            <a:fillRect/>
          </a:stretch>
        </p:blipFill>
        <p:spPr bwMode="auto">
          <a:xfrm>
            <a:off x="11494341" y="1193776"/>
            <a:ext cx="19684114" cy="5107293"/>
          </a:xfrm>
          <a:prstGeom prst="rect">
            <a:avLst/>
          </a:prstGeom>
          <a:noFill/>
          <a:ln w="9525">
            <a:noFill/>
            <a:miter lim="800000"/>
            <a:headEnd/>
            <a:tailEnd/>
          </a:ln>
        </p:spPr>
      </p:pic>
      <p:sp>
        <p:nvSpPr>
          <p:cNvPr id="27" name="Rectangle 26"/>
          <p:cNvSpPr/>
          <p:nvPr/>
        </p:nvSpPr>
        <p:spPr bwMode="auto">
          <a:xfrm>
            <a:off x="254034" y="10845789"/>
            <a:ext cx="22034054" cy="135504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5" name="Rounded Rectangle 24"/>
          <p:cNvSpPr/>
          <p:nvPr/>
        </p:nvSpPr>
        <p:spPr bwMode="auto">
          <a:xfrm>
            <a:off x="16531390" y="1025356"/>
            <a:ext cx="4859505" cy="5031584"/>
          </a:xfrm>
          <a:prstGeom prst="roundRect">
            <a:avLst/>
          </a:prstGeom>
          <a:noFill/>
          <a:ln w="5715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30" name="Title 3"/>
          <p:cNvSpPr txBox="1">
            <a:spLocks/>
          </p:cNvSpPr>
          <p:nvPr/>
        </p:nvSpPr>
        <p:spPr>
          <a:xfrm>
            <a:off x="254034" y="-38773"/>
            <a:ext cx="20133603"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4800" dirty="0">
                <a:solidFill>
                  <a:srgbClr val="FF0000"/>
                </a:solidFill>
                <a:latin typeface="Impact" charset="0"/>
                <a:ea typeface="ＭＳ Ｐゴシック" charset="0"/>
                <a:cs typeface="Impact" charset="0"/>
              </a:rPr>
              <a:t>9</a:t>
            </a:r>
            <a:r>
              <a:rPr kumimoji="0" lang="en-US" sz="48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.5</a:t>
            </a:r>
            <a:r>
              <a:rPr kumimoji="0" lang="en-US" sz="4800" b="0" i="0" u="none" strike="noStrike" kern="1200" cap="none" spc="0" normalizeH="0" noProof="0" dirty="0">
                <a:ln>
                  <a:noFill/>
                </a:ln>
                <a:solidFill>
                  <a:srgbClr val="FF0000"/>
                </a:solidFill>
                <a:effectLst/>
                <a:uLnTx/>
                <a:uFillTx/>
                <a:latin typeface="Impact" charset="0"/>
                <a:ea typeface="ＭＳ Ｐゴシック" charset="0"/>
                <a:cs typeface="Impact" charset="0"/>
              </a:rPr>
              <a:t> quadratic and convex/concave optimization</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1" name="Straight Connector 30"/>
          <p:cNvCxnSpPr/>
          <p:nvPr/>
        </p:nvCxnSpPr>
        <p:spPr>
          <a:xfrm>
            <a:off x="1254"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646568" y="6301069"/>
            <a:ext cx="8499443" cy="2585323"/>
          </a:xfrm>
          <a:prstGeom prst="rect">
            <a:avLst/>
          </a:prstGeom>
          <a:noFill/>
        </p:spPr>
        <p:txBody>
          <a:bodyPr wrap="none" rtlCol="0">
            <a:spAutoFit/>
          </a:bodyPr>
          <a:lstStyle/>
          <a:p>
            <a:r>
              <a:rPr lang="en-US" dirty="0"/>
              <a:t>Voltage/</a:t>
            </a:r>
            <a:r>
              <a:rPr lang="en-US" dirty="0" err="1"/>
              <a:t>subthreshold</a:t>
            </a:r>
            <a:endParaRPr lang="en-US" dirty="0"/>
          </a:p>
          <a:p>
            <a:r>
              <a:rPr lang="en-US" dirty="0"/>
              <a:t>    </a:t>
            </a:r>
            <a:r>
              <a:rPr lang="en-US" sz="4800" dirty="0"/>
              <a:t>- linear in parameters</a:t>
            </a:r>
          </a:p>
          <a:p>
            <a:r>
              <a:rPr lang="en-US" sz="4800" dirty="0"/>
              <a:t>       </a:t>
            </a:r>
            <a:r>
              <a:rPr lang="en-US" sz="4800" dirty="0">
                <a:sym typeface="Wingdings" pitchFamily="2" charset="2"/>
              </a:rPr>
              <a:t> quadratic error function</a:t>
            </a:r>
            <a:endParaRPr lang="en-US" sz="4800" dirty="0"/>
          </a:p>
        </p:txBody>
      </p:sp>
      <p:sp>
        <p:nvSpPr>
          <p:cNvPr id="34" name="TextBox 33"/>
          <p:cNvSpPr txBox="1"/>
          <p:nvPr/>
        </p:nvSpPr>
        <p:spPr>
          <a:xfrm>
            <a:off x="11646568" y="8893226"/>
            <a:ext cx="7915950" cy="2585323"/>
          </a:xfrm>
          <a:prstGeom prst="rect">
            <a:avLst/>
          </a:prstGeom>
          <a:noFill/>
        </p:spPr>
        <p:txBody>
          <a:bodyPr wrap="none" rtlCol="0">
            <a:spAutoFit/>
          </a:bodyPr>
          <a:lstStyle/>
          <a:p>
            <a:r>
              <a:rPr lang="en-US" dirty="0"/>
              <a:t>Spike times</a:t>
            </a:r>
          </a:p>
          <a:p>
            <a:r>
              <a:rPr lang="en-US" dirty="0"/>
              <a:t>    </a:t>
            </a:r>
            <a:r>
              <a:rPr lang="en-US" sz="4800" dirty="0"/>
              <a:t>- nonlinear, but GLM</a:t>
            </a:r>
          </a:p>
          <a:p>
            <a:r>
              <a:rPr lang="en-US" sz="4800" dirty="0"/>
              <a:t>       </a:t>
            </a:r>
            <a:r>
              <a:rPr lang="en-US" sz="4800" dirty="0">
                <a:sym typeface="Wingdings" pitchFamily="2" charset="2"/>
              </a:rPr>
              <a:t> convex error function</a:t>
            </a:r>
            <a:endParaRPr lang="en-US" sz="4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3997475" y="2248231"/>
            <a:ext cx="12081105" cy="5997083"/>
          </a:xfrm>
          <a:prstGeom prst="roundRect">
            <a:avLst/>
          </a:prstGeom>
          <a:solidFill>
            <a:srgbClr val="E6E6E6">
              <a:alpha val="29020"/>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4" name="Rectangle 63"/>
          <p:cNvSpPr/>
          <p:nvPr/>
        </p:nvSpPr>
        <p:spPr bwMode="auto">
          <a:xfrm>
            <a:off x="13185921" y="4417389"/>
            <a:ext cx="1701564"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2" name="Rounded Rectangle 81"/>
          <p:cNvSpPr/>
          <p:nvPr/>
        </p:nvSpPr>
        <p:spPr bwMode="auto">
          <a:xfrm>
            <a:off x="15057642" y="4034596"/>
            <a:ext cx="5445005" cy="204156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5" name="Rounded Rectangle 64"/>
          <p:cNvSpPr/>
          <p:nvPr/>
        </p:nvSpPr>
        <p:spPr bwMode="auto">
          <a:xfrm>
            <a:off x="5018414" y="4416070"/>
            <a:ext cx="2892659" cy="1403573"/>
          </a:xfrm>
          <a:prstGeom prst="round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512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graphicFrame>
        <p:nvGraphicFramePr>
          <p:cNvPr id="5122" name="Object 4"/>
          <p:cNvGraphicFramePr>
            <a:graphicFrameLocks noChangeAspect="1"/>
          </p:cNvGraphicFramePr>
          <p:nvPr/>
        </p:nvGraphicFramePr>
        <p:xfrm>
          <a:off x="7911074" y="3905681"/>
          <a:ext cx="982839" cy="1220857"/>
        </p:xfrm>
        <a:graphic>
          <a:graphicData uri="http://schemas.openxmlformats.org/presentationml/2006/ole">
            <mc:AlternateContent xmlns:mc="http://schemas.openxmlformats.org/markup-compatibility/2006">
              <mc:Choice xmlns:v="urn:schemas-microsoft-com:vml" Requires="v">
                <p:oleObj spid="_x0000_s239706" name="Equation" r:id="rId4" imgW="139680" imgH="228600" progId="Equation.DSMT4">
                  <p:embed/>
                </p:oleObj>
              </mc:Choice>
              <mc:Fallback>
                <p:oleObj name="Equation" r:id="rId4" imgW="139680" imgH="228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1074" y="3905681"/>
                        <a:ext cx="982839"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46"/>
          <p:cNvGrpSpPr>
            <a:grpSpLocks/>
          </p:cNvGrpSpPr>
          <p:nvPr/>
        </p:nvGrpSpPr>
        <p:grpSpPr bwMode="auto">
          <a:xfrm>
            <a:off x="2805142" y="7734925"/>
            <a:ext cx="17045987" cy="2727854"/>
            <a:chOff x="-968" y="3156"/>
            <a:chExt cx="6450" cy="1102"/>
          </a:xfrm>
        </p:grpSpPr>
        <p:graphicFrame>
          <p:nvGraphicFramePr>
            <p:cNvPr id="5124" name="Object 47"/>
            <p:cNvGraphicFramePr>
              <a:graphicFrameLocks noChangeAspect="1"/>
            </p:cNvGraphicFramePr>
            <p:nvPr/>
          </p:nvGraphicFramePr>
          <p:xfrm>
            <a:off x="2680" y="3362"/>
            <a:ext cx="2802" cy="578"/>
          </p:xfrm>
          <a:graphic>
            <a:graphicData uri="http://schemas.openxmlformats.org/presentationml/2006/ole">
              <mc:AlternateContent xmlns:mc="http://schemas.openxmlformats.org/markup-compatibility/2006">
                <mc:Choice xmlns:v="urn:schemas-microsoft-com:vml" Requires="v">
                  <p:oleObj spid="_x0000_s239707" name="Equation" r:id="rId6" imgW="1600200" imgH="330120" progId="Equation.DSMT4">
                    <p:embed/>
                  </p:oleObj>
                </mc:Choice>
                <mc:Fallback>
                  <p:oleObj name="Equation" r:id="rId6" imgW="1600200" imgH="330120" progId="Equation.DSMT4">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0" y="3362"/>
                          <a:ext cx="2802"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53" name="Line 48"/>
            <p:cNvSpPr>
              <a:spLocks noChangeShapeType="1"/>
            </p:cNvSpPr>
            <p:nvPr/>
          </p:nvSpPr>
          <p:spPr bwMode="auto">
            <a:xfrm flipV="1">
              <a:off x="3153" y="3878"/>
              <a:ext cx="580" cy="1"/>
            </a:xfrm>
            <a:prstGeom prst="line">
              <a:avLst/>
            </a:prstGeom>
            <a:noFill/>
            <a:ln w="28575">
              <a:solidFill>
                <a:srgbClr val="FF0000"/>
              </a:solidFill>
              <a:round/>
              <a:headEnd/>
              <a:tailEnd/>
            </a:ln>
          </p:spPr>
          <p:txBody>
            <a:bodyPr wrap="none" anchor="ctr"/>
            <a:lstStyle/>
            <a:p>
              <a:endParaRPr lang="en-US"/>
            </a:p>
          </p:txBody>
        </p:sp>
        <p:sp>
          <p:nvSpPr>
            <p:cNvPr id="5154"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5155"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5156" name="Text Box 51"/>
            <p:cNvSpPr txBox="1">
              <a:spLocks noChangeArrowheads="1"/>
            </p:cNvSpPr>
            <p:nvPr/>
          </p:nvSpPr>
          <p:spPr bwMode="auto">
            <a:xfrm>
              <a:off x="-968" y="3517"/>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3" name="Group 52"/>
            <p:cNvGrpSpPr>
              <a:grpSpLocks/>
            </p:cNvGrpSpPr>
            <p:nvPr/>
          </p:nvGrpSpPr>
          <p:grpSpPr bwMode="auto">
            <a:xfrm>
              <a:off x="449" y="3156"/>
              <a:ext cx="2193" cy="756"/>
              <a:chOff x="353" y="2724"/>
              <a:chExt cx="2193" cy="756"/>
            </a:xfrm>
          </p:grpSpPr>
          <p:sp>
            <p:nvSpPr>
              <p:cNvPr id="5159"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4" name="Group 54"/>
              <p:cNvGrpSpPr>
                <a:grpSpLocks/>
              </p:cNvGrpSpPr>
              <p:nvPr/>
            </p:nvGrpSpPr>
            <p:grpSpPr bwMode="auto">
              <a:xfrm>
                <a:off x="353" y="2976"/>
                <a:ext cx="2193" cy="504"/>
                <a:chOff x="353" y="2976"/>
                <a:chExt cx="2193" cy="504"/>
              </a:xfrm>
            </p:grpSpPr>
            <p:graphicFrame>
              <p:nvGraphicFramePr>
                <p:cNvPr id="5125" name="Object 55"/>
                <p:cNvGraphicFramePr>
                  <a:graphicFrameLocks noChangeAspect="1"/>
                </p:cNvGraphicFramePr>
                <p:nvPr/>
              </p:nvGraphicFramePr>
              <p:xfrm>
                <a:off x="932" y="3033"/>
                <a:ext cx="1614" cy="447"/>
              </p:xfrm>
              <a:graphic>
                <a:graphicData uri="http://schemas.openxmlformats.org/presentationml/2006/ole">
                  <mc:AlternateContent xmlns:mc="http://schemas.openxmlformats.org/markup-compatibility/2006">
                    <mc:Choice xmlns:v="urn:schemas-microsoft-com:vml" Requires="v">
                      <p:oleObj spid="_x0000_s239708" name="Equation" r:id="rId8" imgW="1002960" imgH="279360" progId="Equation.DSMT4">
                        <p:embed/>
                      </p:oleObj>
                    </mc:Choice>
                    <mc:Fallback>
                      <p:oleObj name="Equation" r:id="rId8" imgW="1002960" imgH="279360" progId="Equation.DSMT4">
                        <p:embed/>
                        <p:pic>
                          <p:nvPicPr>
                            <p:cNvPr id="0"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 y="3033"/>
                              <a:ext cx="1614"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56"/>
                <p:cNvGraphicFramePr>
                  <a:graphicFrameLocks noChangeAspect="1"/>
                </p:cNvGraphicFramePr>
                <p:nvPr/>
              </p:nvGraphicFramePr>
              <p:xfrm>
                <a:off x="353" y="3082"/>
                <a:ext cx="654" cy="371"/>
              </p:xfrm>
              <a:graphic>
                <a:graphicData uri="http://schemas.openxmlformats.org/presentationml/2006/ole">
                  <mc:AlternateContent xmlns:mc="http://schemas.openxmlformats.org/markup-compatibility/2006">
                    <mc:Choice xmlns:v="urn:schemas-microsoft-com:vml" Requires="v">
                      <p:oleObj spid="_x0000_s239709" name="Equation" r:id="rId10" imgW="380880" imgH="215640" progId="Equation.3">
                        <p:embed/>
                      </p:oleObj>
                    </mc:Choice>
                    <mc:Fallback>
                      <p:oleObj name="Equation" r:id="rId10" imgW="380880" imgH="215640" progId="Equation.3">
                        <p:embed/>
                        <p:pic>
                          <p:nvPicPr>
                            <p:cNvPr id="0" name="Object 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61" name="Line 57"/>
                <p:cNvSpPr>
                  <a:spLocks noChangeShapeType="1"/>
                </p:cNvSpPr>
                <p:nvPr/>
              </p:nvSpPr>
              <p:spPr bwMode="auto">
                <a:xfrm>
                  <a:off x="1114" y="3445"/>
                  <a:ext cx="398" cy="0"/>
                </a:xfrm>
                <a:prstGeom prst="line">
                  <a:avLst/>
                </a:prstGeom>
                <a:noFill/>
                <a:ln w="28575">
                  <a:solidFill>
                    <a:srgbClr val="006600"/>
                  </a:solidFill>
                  <a:round/>
                  <a:headEnd/>
                  <a:tailEnd/>
                </a:ln>
              </p:spPr>
              <p:txBody>
                <a:bodyPr wrap="none" anchor="ctr"/>
                <a:lstStyle/>
                <a:p>
                  <a:endParaRPr lang="en-US"/>
                </a:p>
              </p:txBody>
            </p:sp>
            <p:sp>
              <p:nvSpPr>
                <p:cNvPr id="5162"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5158"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graphicFrame>
        <p:nvGraphicFramePr>
          <p:cNvPr id="1054780" name="Object 60"/>
          <p:cNvGraphicFramePr>
            <a:graphicFrameLocks noChangeAspect="1"/>
          </p:cNvGraphicFramePr>
          <p:nvPr/>
        </p:nvGraphicFramePr>
        <p:xfrm>
          <a:off x="6152126" y="9915951"/>
          <a:ext cx="9820892" cy="1234922"/>
        </p:xfrm>
        <a:graphic>
          <a:graphicData uri="http://schemas.openxmlformats.org/presentationml/2006/ole">
            <mc:AlternateContent xmlns:mc="http://schemas.openxmlformats.org/markup-compatibility/2006">
              <mc:Choice xmlns:v="urn:schemas-microsoft-com:vml" Requires="v">
                <p:oleObj spid="_x0000_s239710" name="Equation" r:id="rId12" imgW="1676160" imgH="279360" progId="Equation.DSMT4">
                  <p:embed/>
                </p:oleObj>
              </mc:Choice>
              <mc:Fallback>
                <p:oleObj name="Equation" r:id="rId12" imgW="1676160" imgH="279360" progId="Equation.DSMT4">
                  <p:embed/>
                  <p:pic>
                    <p:nvPicPr>
                      <p:cNvPr id="0" name="Object 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52126" y="9915951"/>
                        <a:ext cx="9820892" cy="12349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781" name="Text Box 61"/>
          <p:cNvSpPr txBox="1">
            <a:spLocks noChangeArrowheads="1"/>
          </p:cNvSpPr>
          <p:nvPr/>
        </p:nvSpPr>
        <p:spPr bwMode="auto">
          <a:xfrm>
            <a:off x="2805970" y="9903774"/>
            <a:ext cx="3505827" cy="1102735"/>
          </a:xfrm>
          <a:prstGeom prst="rect">
            <a:avLst/>
          </a:prstGeom>
          <a:noFill/>
          <a:ln w="9525">
            <a:noFill/>
            <a:miter lim="800000"/>
            <a:headEnd/>
            <a:tailEnd/>
          </a:ln>
        </p:spPr>
        <p:txBody>
          <a:bodyPr wrap="none" lIns="192911" tIns="96455" rIns="192911" bIns="96455">
            <a:spAutoFit/>
          </a:bodyPr>
          <a:lstStyle/>
          <a:p>
            <a:r>
              <a:rPr lang="fr-CH" sz="5900" dirty="0" err="1">
                <a:solidFill>
                  <a:schemeClr val="accent2"/>
                </a:solidFill>
              </a:rPr>
              <a:t>threshold</a:t>
            </a:r>
            <a:endParaRPr lang="fr-FR" sz="5900" dirty="0">
              <a:solidFill>
                <a:schemeClr val="accent2"/>
              </a:solidFill>
            </a:endParaRPr>
          </a:p>
        </p:txBody>
      </p:sp>
      <p:sp>
        <p:nvSpPr>
          <p:cNvPr id="5146" name="TextBox 67"/>
          <p:cNvSpPr txBox="1">
            <a:spLocks noChangeArrowheads="1"/>
          </p:cNvSpPr>
          <p:nvPr/>
        </p:nvSpPr>
        <p:spPr bwMode="auto">
          <a:xfrm>
            <a:off x="592706" y="3524207"/>
            <a:ext cx="1861146" cy="2118397"/>
          </a:xfrm>
          <a:prstGeom prst="rect">
            <a:avLst/>
          </a:prstGeom>
          <a:noFill/>
          <a:ln w="9525">
            <a:noFill/>
            <a:miter lim="800000"/>
            <a:headEnd/>
            <a:tailEnd/>
          </a:ln>
        </p:spPr>
        <p:txBody>
          <a:bodyPr wrap="none" lIns="192911" tIns="96455" rIns="192911" bIns="96455">
            <a:spAutoFit/>
          </a:bodyPr>
          <a:lstStyle/>
          <a:p>
            <a:endParaRPr lang="en-US" dirty="0"/>
          </a:p>
          <a:p>
            <a:r>
              <a:rPr lang="en-US" dirty="0"/>
              <a:t>  </a:t>
            </a:r>
            <a:r>
              <a:rPr lang="en-US" sz="6800" i="1" dirty="0"/>
              <a:t>I(t)</a:t>
            </a:r>
          </a:p>
        </p:txBody>
      </p:sp>
      <p:sp>
        <p:nvSpPr>
          <p:cNvPr id="5147" name="Freeform 69"/>
          <p:cNvSpPr>
            <a:spLocks/>
          </p:cNvSpPr>
          <p:nvPr/>
        </p:nvSpPr>
        <p:spPr bwMode="auto">
          <a:xfrm>
            <a:off x="424192" y="4925098"/>
            <a:ext cx="3233617" cy="922676"/>
          </a:xfrm>
          <a:custGeom>
            <a:avLst/>
            <a:gdLst>
              <a:gd name="T0" fmla="*/ 0 w 1947553"/>
              <a:gd name="T1" fmla="*/ 520535 h 520535"/>
              <a:gd name="T2" fmla="*/ 58397 w 1947553"/>
              <a:gd name="T3" fmla="*/ 366156 h 520535"/>
              <a:gd name="T4" fmla="*/ 116793 w 1947553"/>
              <a:gd name="T5" fmla="*/ 283029 h 520535"/>
              <a:gd name="T6" fmla="*/ 225245 w 1947553"/>
              <a:gd name="T7" fmla="*/ 389907 h 520535"/>
              <a:gd name="T8" fmla="*/ 433804 w 1947553"/>
              <a:gd name="T9" fmla="*/ 116774 h 520535"/>
              <a:gd name="T10" fmla="*/ 600652 w 1947553"/>
              <a:gd name="T11" fmla="*/ 425533 h 520535"/>
              <a:gd name="T12" fmla="*/ 784185 w 1947553"/>
              <a:gd name="T13" fmla="*/ 211777 h 520535"/>
              <a:gd name="T14" fmla="*/ 1017771 w 1947553"/>
              <a:gd name="T15" fmla="*/ 389907 h 520535"/>
              <a:gd name="T16" fmla="*/ 1167935 w 1947553"/>
              <a:gd name="T17" fmla="*/ 9896 h 520535"/>
              <a:gd name="T18" fmla="*/ 1368152 w 1947553"/>
              <a:gd name="T19" fmla="*/ 330530 h 5205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47553" h="520535">
                <a:moveTo>
                  <a:pt x="0" y="520535"/>
                </a:moveTo>
                <a:cubicBezTo>
                  <a:pt x="27709" y="463137"/>
                  <a:pt x="55418" y="405740"/>
                  <a:pt x="83127" y="366156"/>
                </a:cubicBezTo>
                <a:cubicBezTo>
                  <a:pt x="110836" y="326572"/>
                  <a:pt x="126670" y="279071"/>
                  <a:pt x="166254" y="283029"/>
                </a:cubicBezTo>
                <a:cubicBezTo>
                  <a:pt x="205838" y="286987"/>
                  <a:pt x="245424" y="417616"/>
                  <a:pt x="320634" y="389907"/>
                </a:cubicBezTo>
                <a:cubicBezTo>
                  <a:pt x="395844" y="362198"/>
                  <a:pt x="528452" y="110836"/>
                  <a:pt x="617517" y="116774"/>
                </a:cubicBezTo>
                <a:cubicBezTo>
                  <a:pt x="706582" y="122712"/>
                  <a:pt x="771896" y="409699"/>
                  <a:pt x="855023" y="425533"/>
                </a:cubicBezTo>
                <a:cubicBezTo>
                  <a:pt x="938150" y="441367"/>
                  <a:pt x="1017319" y="217715"/>
                  <a:pt x="1116280" y="211777"/>
                </a:cubicBezTo>
                <a:cubicBezTo>
                  <a:pt x="1215241" y="205839"/>
                  <a:pt x="1357745" y="423554"/>
                  <a:pt x="1448789" y="389907"/>
                </a:cubicBezTo>
                <a:cubicBezTo>
                  <a:pt x="1539833" y="356260"/>
                  <a:pt x="1579418" y="19792"/>
                  <a:pt x="1662545" y="9896"/>
                </a:cubicBezTo>
                <a:cubicBezTo>
                  <a:pt x="1745672" y="0"/>
                  <a:pt x="1846612" y="165265"/>
                  <a:pt x="1947553" y="330530"/>
                </a:cubicBezTo>
              </a:path>
            </a:pathLst>
          </a:custGeom>
          <a:solidFill>
            <a:schemeClr val="bg1"/>
          </a:solidFill>
          <a:ln w="38100" cap="flat" cmpd="sng" algn="ctr">
            <a:solidFill>
              <a:schemeClr val="tx1"/>
            </a:solidFill>
            <a:prstDash val="solid"/>
            <a:round/>
            <a:headEnd type="none" w="med" len="med"/>
            <a:tailEnd type="none" w="med" len="med"/>
          </a:ln>
        </p:spPr>
        <p:txBody>
          <a:bodyPr lIns="192911" tIns="96455" rIns="192911" bIns="96455"/>
          <a:lstStyle/>
          <a:p>
            <a:endParaRPr lang="en-US"/>
          </a:p>
        </p:txBody>
      </p:sp>
      <p:graphicFrame>
        <p:nvGraphicFramePr>
          <p:cNvPr id="13" name="Object 60"/>
          <p:cNvGraphicFramePr>
            <a:graphicFrameLocks noChangeAspect="1"/>
          </p:cNvGraphicFramePr>
          <p:nvPr/>
        </p:nvGraphicFramePr>
        <p:xfrm>
          <a:off x="5919544" y="4416466"/>
          <a:ext cx="1860643" cy="1021133"/>
        </p:xfrm>
        <a:graphic>
          <a:graphicData uri="http://schemas.openxmlformats.org/presentationml/2006/ole">
            <mc:AlternateContent xmlns:mc="http://schemas.openxmlformats.org/markup-compatibility/2006">
              <mc:Choice xmlns:v="urn:schemas-microsoft-com:vml" Requires="v">
                <p:oleObj spid="_x0000_s239711" name="Equation" r:id="rId14" imgW="317160" imgH="203040" progId="Equation.DSMT4">
                  <p:embed/>
                </p:oleObj>
              </mc:Choice>
              <mc:Fallback>
                <p:oleObj name="Equation" r:id="rId14" imgW="317160" imgH="20304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19544" y="4416466"/>
                        <a:ext cx="1860643" cy="10211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7" name="Straight Arrow Connector 66"/>
          <p:cNvCxnSpPr/>
          <p:nvPr/>
        </p:nvCxnSpPr>
        <p:spPr bwMode="auto">
          <a:xfrm>
            <a:off x="5018414" y="5692046"/>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0" name="Right Arrow 69"/>
          <p:cNvSpPr/>
          <p:nvPr/>
        </p:nvSpPr>
        <p:spPr bwMode="auto">
          <a:xfrm>
            <a:off x="3827319" y="4926460"/>
            <a:ext cx="1020938" cy="382793"/>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1" name="Right Arrow 70"/>
          <p:cNvSpPr/>
          <p:nvPr/>
        </p:nvSpPr>
        <p:spPr bwMode="auto">
          <a:xfrm>
            <a:off x="8081229" y="5054058"/>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8" name="Rounded Rectangle 67"/>
          <p:cNvSpPr/>
          <p:nvPr/>
        </p:nvSpPr>
        <p:spPr bwMode="auto">
          <a:xfrm>
            <a:off x="10803731" y="6714144"/>
            <a:ext cx="2892659" cy="1403573"/>
          </a:xfrm>
          <a:prstGeom prst="round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69" name="Straight Arrow Connector 68"/>
          <p:cNvCxnSpPr/>
          <p:nvPr/>
        </p:nvCxnSpPr>
        <p:spPr bwMode="auto">
          <a:xfrm>
            <a:off x="10803731" y="7607327"/>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4" name="Freeform 73"/>
          <p:cNvSpPr/>
          <p:nvPr/>
        </p:nvSpPr>
        <p:spPr bwMode="auto">
          <a:xfrm>
            <a:off x="10973888" y="7096937"/>
            <a:ext cx="2190757" cy="1034611"/>
          </a:xfrm>
          <a:custGeom>
            <a:avLst/>
            <a:gdLst>
              <a:gd name="connsiteX0" fmla="*/ 0 w 927100"/>
              <a:gd name="connsiteY0" fmla="*/ 186267 h 342900"/>
              <a:gd name="connsiteX1" fmla="*/ 139700 w 927100"/>
              <a:gd name="connsiteY1" fmla="*/ 21167 h 342900"/>
              <a:gd name="connsiteX2" fmla="*/ 317500 w 927100"/>
              <a:gd name="connsiteY2" fmla="*/ 313267 h 342900"/>
              <a:gd name="connsiteX3" fmla="*/ 927100 w 927100"/>
              <a:gd name="connsiteY3" fmla="*/ 198967 h 342900"/>
            </a:gdLst>
            <a:ahLst/>
            <a:cxnLst>
              <a:cxn ang="0">
                <a:pos x="connsiteX0" y="connsiteY0"/>
              </a:cxn>
              <a:cxn ang="0">
                <a:pos x="connsiteX1" y="connsiteY1"/>
              </a:cxn>
              <a:cxn ang="0">
                <a:pos x="connsiteX2" y="connsiteY2"/>
              </a:cxn>
              <a:cxn ang="0">
                <a:pos x="connsiteX3" y="connsiteY3"/>
              </a:cxn>
            </a:cxnLst>
            <a:rect l="l" t="t" r="r" b="b"/>
            <a:pathLst>
              <a:path w="927100" h="342900">
                <a:moveTo>
                  <a:pt x="0" y="186267"/>
                </a:moveTo>
                <a:cubicBezTo>
                  <a:pt x="43391" y="93133"/>
                  <a:pt x="86783" y="0"/>
                  <a:pt x="139700" y="21167"/>
                </a:cubicBezTo>
                <a:cubicBezTo>
                  <a:pt x="192617" y="42334"/>
                  <a:pt x="186267" y="283634"/>
                  <a:pt x="317500" y="313267"/>
                </a:cubicBezTo>
                <a:cubicBezTo>
                  <a:pt x="448733" y="342900"/>
                  <a:pt x="687916" y="270933"/>
                  <a:pt x="927100" y="198967"/>
                </a:cubicBezTo>
              </a:path>
            </a:pathLst>
          </a:custGeom>
          <a:noFill/>
          <a:ln w="2857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0" name="Object 10"/>
          <p:cNvGraphicFramePr>
            <a:graphicFrameLocks noChangeAspect="1"/>
          </p:cNvGraphicFramePr>
          <p:nvPr/>
        </p:nvGraphicFramePr>
        <p:xfrm>
          <a:off x="11654513" y="6841742"/>
          <a:ext cx="1562491" cy="893533"/>
        </p:xfrm>
        <a:graphic>
          <a:graphicData uri="http://schemas.openxmlformats.org/presentationml/2006/ole">
            <mc:AlternateContent xmlns:mc="http://schemas.openxmlformats.org/markup-compatibility/2006">
              <mc:Choice xmlns:v="urn:schemas-microsoft-com:vml" Requires="v">
                <p:oleObj spid="_x0000_s239712" name="Equation" r:id="rId16" imgW="304560" imgH="203040" progId="Equation.DSMT4">
                  <p:embed/>
                </p:oleObj>
              </mc:Choice>
              <mc:Fallback>
                <p:oleObj name="Equation" r:id="rId16" imgW="304560" imgH="20304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654513" y="6841742"/>
                        <a:ext cx="1562491" cy="893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6" name="Straight Connector 75"/>
          <p:cNvCxnSpPr/>
          <p:nvPr/>
        </p:nvCxnSpPr>
        <p:spPr bwMode="auto">
          <a:xfrm>
            <a:off x="15227798" y="5820961"/>
            <a:ext cx="51046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16078580"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79" name="Straight Connector 78"/>
          <p:cNvCxnSpPr/>
          <p:nvPr/>
        </p:nvCxnSpPr>
        <p:spPr bwMode="auto">
          <a:xfrm>
            <a:off x="16589049"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80" name="Straight Connector 79"/>
          <p:cNvCxnSpPr/>
          <p:nvPr/>
        </p:nvCxnSpPr>
        <p:spPr bwMode="auto">
          <a:xfrm>
            <a:off x="18630926"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sp>
        <p:nvSpPr>
          <p:cNvPr id="81" name="TextBox 80"/>
          <p:cNvSpPr txBox="1"/>
          <p:nvPr/>
        </p:nvSpPr>
        <p:spPr>
          <a:xfrm>
            <a:off x="17609989" y="4034597"/>
            <a:ext cx="1793820" cy="1241234"/>
          </a:xfrm>
          <a:prstGeom prst="rect">
            <a:avLst/>
          </a:prstGeom>
          <a:noFill/>
        </p:spPr>
        <p:txBody>
          <a:bodyPr wrap="none" lIns="192911" tIns="96455" rIns="192911" bIns="96455" rtlCol="0">
            <a:spAutoFit/>
          </a:bodyPr>
          <a:lstStyle/>
          <a:p>
            <a:r>
              <a:rPr lang="en-US" sz="6800" dirty="0"/>
              <a:t>S(t)</a:t>
            </a:r>
          </a:p>
        </p:txBody>
      </p:sp>
      <p:sp>
        <p:nvSpPr>
          <p:cNvPr id="87" name="Bent-Up Arrow 86"/>
          <p:cNvSpPr/>
          <p:nvPr/>
        </p:nvSpPr>
        <p:spPr bwMode="auto">
          <a:xfrm flipH="1">
            <a:off x="9442480" y="6331352"/>
            <a:ext cx="1361251"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8" name="Bent-Up Arrow 87"/>
          <p:cNvSpPr/>
          <p:nvPr/>
        </p:nvSpPr>
        <p:spPr bwMode="auto">
          <a:xfrm rot="16200000" flipH="1">
            <a:off x="14292057" y="5990960"/>
            <a:ext cx="1531170" cy="1701564"/>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9" name="Bent-Up Arrow 88"/>
          <p:cNvSpPr/>
          <p:nvPr/>
        </p:nvSpPr>
        <p:spPr bwMode="auto">
          <a:xfrm rot="5400000" flipH="1" flipV="1">
            <a:off x="14504732" y="2673464"/>
            <a:ext cx="1275975" cy="1191095"/>
          </a:xfrm>
          <a:prstGeom prst="bentUpArrow">
            <a:avLst>
              <a:gd name="adj1" fmla="val 25000"/>
              <a:gd name="adj2" fmla="val 22894"/>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0" name="Rounded Rectangle 89"/>
          <p:cNvSpPr/>
          <p:nvPr/>
        </p:nvSpPr>
        <p:spPr bwMode="auto">
          <a:xfrm>
            <a:off x="11654514" y="2375828"/>
            <a:ext cx="2892659" cy="1403573"/>
          </a:xfrm>
          <a:prstGeom prst="roundRect">
            <a:avLst/>
          </a:prstGeom>
          <a:solidFill>
            <a:schemeClr val="bg1"/>
          </a:solidFill>
          <a:ln w="9525" cap="flat" cmpd="sng" algn="ctr">
            <a:solidFill>
              <a:schemeClr val="accent2"/>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91" name="Straight Arrow Connector 90"/>
          <p:cNvCxnSpPr/>
          <p:nvPr/>
        </p:nvCxnSpPr>
        <p:spPr bwMode="auto">
          <a:xfrm>
            <a:off x="11654514" y="3651804"/>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aphicFrame>
        <p:nvGraphicFramePr>
          <p:cNvPr id="93" name="Object 10"/>
          <p:cNvGraphicFramePr>
            <a:graphicFrameLocks noChangeAspect="1"/>
          </p:cNvGraphicFramePr>
          <p:nvPr/>
        </p:nvGraphicFramePr>
        <p:xfrm>
          <a:off x="12408232" y="2447342"/>
          <a:ext cx="1755606" cy="1007067"/>
        </p:xfrm>
        <a:graphic>
          <a:graphicData uri="http://schemas.openxmlformats.org/presentationml/2006/ole">
            <mc:AlternateContent xmlns:mc="http://schemas.openxmlformats.org/markup-compatibility/2006">
              <mc:Choice xmlns:v="urn:schemas-microsoft-com:vml" Requires="v">
                <p:oleObj spid="_x0000_s239713" name="Equation" r:id="rId18" imgW="342720" imgH="228600" progId="Equation.DSMT4">
                  <p:embed/>
                </p:oleObj>
              </mc:Choice>
              <mc:Fallback>
                <p:oleObj name="Equation" r:id="rId18" imgW="342720" imgH="22860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408232" y="2447342"/>
                        <a:ext cx="1755606" cy="1007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 name="Freeform 93"/>
          <p:cNvSpPr/>
          <p:nvPr/>
        </p:nvSpPr>
        <p:spPr bwMode="auto">
          <a:xfrm>
            <a:off x="11994826" y="2631023"/>
            <a:ext cx="2070715" cy="855163"/>
          </a:xfrm>
          <a:custGeom>
            <a:avLst/>
            <a:gdLst>
              <a:gd name="connsiteX0" fmla="*/ 0 w 876300"/>
              <a:gd name="connsiteY0" fmla="*/ 0 h 482600"/>
              <a:gd name="connsiteX1" fmla="*/ 317500 w 876300"/>
              <a:gd name="connsiteY1" fmla="*/ 355600 h 482600"/>
              <a:gd name="connsiteX2" fmla="*/ 876300 w 876300"/>
              <a:gd name="connsiteY2" fmla="*/ 482600 h 482600"/>
            </a:gdLst>
            <a:ahLst/>
            <a:cxnLst>
              <a:cxn ang="0">
                <a:pos x="connsiteX0" y="connsiteY0"/>
              </a:cxn>
              <a:cxn ang="0">
                <a:pos x="connsiteX1" y="connsiteY1"/>
              </a:cxn>
              <a:cxn ang="0">
                <a:pos x="connsiteX2" y="connsiteY2"/>
              </a:cxn>
            </a:cxnLst>
            <a:rect l="l" t="t" r="r" b="b"/>
            <a:pathLst>
              <a:path w="876300" h="482600">
                <a:moveTo>
                  <a:pt x="0" y="0"/>
                </a:moveTo>
                <a:cubicBezTo>
                  <a:pt x="85725" y="137583"/>
                  <a:pt x="171450" y="275167"/>
                  <a:pt x="317500" y="355600"/>
                </a:cubicBezTo>
                <a:cubicBezTo>
                  <a:pt x="463550" y="436033"/>
                  <a:pt x="669925" y="459316"/>
                  <a:pt x="876300" y="482600"/>
                </a:cubicBezTo>
              </a:path>
            </a:pathLst>
          </a:custGeom>
          <a:noFill/>
          <a:ln w="38100" cap="flat" cmpd="sng" algn="ctr">
            <a:solidFill>
              <a:schemeClr val="accent2"/>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5" name="Bent-Up Arrow 94"/>
          <p:cNvSpPr/>
          <p:nvPr/>
        </p:nvSpPr>
        <p:spPr bwMode="auto">
          <a:xfrm flipH="1" flipV="1">
            <a:off x="10973888" y="2886219"/>
            <a:ext cx="680626"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5" name="Group 99"/>
          <p:cNvGrpSpPr/>
          <p:nvPr/>
        </p:nvGrpSpPr>
        <p:grpSpPr>
          <a:xfrm>
            <a:off x="9272324" y="4672584"/>
            <a:ext cx="1020938" cy="1261885"/>
            <a:chOff x="7748736" y="701080"/>
            <a:chExt cx="432048" cy="712128"/>
          </a:xfrm>
        </p:grpSpPr>
        <p:sp>
          <p:nvSpPr>
            <p:cNvPr id="98" name="Rounded Rectangle 97"/>
            <p:cNvSpPr/>
            <p:nvPr/>
          </p:nvSpPr>
          <p:spPr bwMode="auto">
            <a:xfrm>
              <a:off x="7748736" y="84509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9" name="TextBox 98"/>
            <p:cNvSpPr txBox="1"/>
            <p:nvPr/>
          </p:nvSpPr>
          <p:spPr>
            <a:xfrm>
              <a:off x="7748736" y="701080"/>
              <a:ext cx="432048" cy="712128"/>
            </a:xfrm>
            <a:prstGeom prst="rect">
              <a:avLst/>
            </a:prstGeom>
            <a:noFill/>
          </p:spPr>
          <p:txBody>
            <a:bodyPr wrap="square" rtlCol="0">
              <a:spAutoFit/>
            </a:bodyPr>
            <a:lstStyle/>
            <a:p>
              <a:r>
                <a:rPr lang="en-US" sz="7600" b="1" dirty="0"/>
                <a:t>+</a:t>
              </a:r>
            </a:p>
          </p:txBody>
        </p:sp>
      </p:grpSp>
      <p:sp>
        <p:nvSpPr>
          <p:cNvPr id="101" name="Rectangle 100"/>
          <p:cNvSpPr/>
          <p:nvPr/>
        </p:nvSpPr>
        <p:spPr bwMode="auto">
          <a:xfrm>
            <a:off x="10803731" y="4417389"/>
            <a:ext cx="2041877"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2" name="Freeform 101"/>
          <p:cNvSpPr/>
          <p:nvPr/>
        </p:nvSpPr>
        <p:spPr bwMode="auto">
          <a:xfrm>
            <a:off x="10923480" y="4838421"/>
            <a:ext cx="1751972" cy="1102710"/>
          </a:xfrm>
          <a:custGeom>
            <a:avLst/>
            <a:gdLst>
              <a:gd name="connsiteX0" fmla="*/ 0 w 965200"/>
              <a:gd name="connsiteY0" fmla="*/ 622300 h 622300"/>
              <a:gd name="connsiteX1" fmla="*/ 177800 w 965200"/>
              <a:gd name="connsiteY1" fmla="*/ 444500 h 622300"/>
              <a:gd name="connsiteX2" fmla="*/ 508000 w 965200"/>
              <a:gd name="connsiteY2" fmla="*/ 444500 h 622300"/>
              <a:gd name="connsiteX3" fmla="*/ 723900 w 965200"/>
              <a:gd name="connsiteY3" fmla="*/ 139700 h 622300"/>
              <a:gd name="connsiteX4" fmla="*/ 965200 w 965200"/>
              <a:gd name="connsiteY4" fmla="*/ 0 h 622300"/>
              <a:gd name="connsiteX5" fmla="*/ 965200 w 965200"/>
              <a:gd name="connsiteY5" fmla="*/ 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622300">
                <a:moveTo>
                  <a:pt x="0" y="622300"/>
                </a:moveTo>
                <a:cubicBezTo>
                  <a:pt x="46566" y="548216"/>
                  <a:pt x="93133" y="474133"/>
                  <a:pt x="177800" y="444500"/>
                </a:cubicBezTo>
                <a:cubicBezTo>
                  <a:pt x="262467" y="414867"/>
                  <a:pt x="416983" y="495300"/>
                  <a:pt x="508000" y="444500"/>
                </a:cubicBezTo>
                <a:cubicBezTo>
                  <a:pt x="599017" y="393700"/>
                  <a:pt x="647700" y="213783"/>
                  <a:pt x="723900" y="139700"/>
                </a:cubicBezTo>
                <a:cubicBezTo>
                  <a:pt x="800100" y="65617"/>
                  <a:pt x="965200" y="0"/>
                  <a:pt x="965200" y="0"/>
                </a:cubicBezTo>
                <a:lnTo>
                  <a:pt x="965200" y="0"/>
                </a:lnTo>
              </a:path>
            </a:pathLst>
          </a:cu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4" name="Freeform 103"/>
          <p:cNvSpPr/>
          <p:nvPr/>
        </p:nvSpPr>
        <p:spPr bwMode="auto">
          <a:xfrm>
            <a:off x="10983501" y="4500857"/>
            <a:ext cx="1862108" cy="299325"/>
          </a:xfrm>
          <a:custGeom>
            <a:avLst/>
            <a:gdLst>
              <a:gd name="connsiteX0" fmla="*/ 0 w 1092200"/>
              <a:gd name="connsiteY0" fmla="*/ 0 h 190500"/>
              <a:gd name="connsiteX1" fmla="*/ 431800 w 1092200"/>
              <a:gd name="connsiteY1" fmla="*/ 139700 h 190500"/>
              <a:gd name="connsiteX2" fmla="*/ 1092200 w 1092200"/>
              <a:gd name="connsiteY2" fmla="*/ 190500 h 190500"/>
            </a:gdLst>
            <a:ahLst/>
            <a:cxnLst>
              <a:cxn ang="0">
                <a:pos x="connsiteX0" y="connsiteY0"/>
              </a:cxn>
              <a:cxn ang="0">
                <a:pos x="connsiteX1" y="connsiteY1"/>
              </a:cxn>
              <a:cxn ang="0">
                <a:pos x="connsiteX2" y="connsiteY2"/>
              </a:cxn>
            </a:cxnLst>
            <a:rect l="l" t="t" r="r" b="b"/>
            <a:pathLst>
              <a:path w="1092200" h="190500">
                <a:moveTo>
                  <a:pt x="0" y="0"/>
                </a:moveTo>
                <a:cubicBezTo>
                  <a:pt x="124883" y="53975"/>
                  <a:pt x="249767" y="107950"/>
                  <a:pt x="431800" y="139700"/>
                </a:cubicBezTo>
                <a:cubicBezTo>
                  <a:pt x="613833" y="171450"/>
                  <a:pt x="853016" y="180975"/>
                  <a:pt x="1092200" y="190500"/>
                </a:cubicBezTo>
              </a:path>
            </a:pathLst>
          </a:custGeom>
          <a:noFill/>
          <a:ln w="9525" cap="flat" cmpd="sng" algn="ctr">
            <a:solidFill>
              <a:schemeClr val="accent2"/>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6" name="Right Arrow 105"/>
          <p:cNvSpPr/>
          <p:nvPr/>
        </p:nvSpPr>
        <p:spPr bwMode="auto">
          <a:xfrm>
            <a:off x="1029326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1" name="Object 60"/>
          <p:cNvGraphicFramePr>
            <a:graphicFrameLocks noChangeAspect="1"/>
          </p:cNvGraphicFramePr>
          <p:nvPr/>
        </p:nvGraphicFramePr>
        <p:xfrm>
          <a:off x="13185921" y="4417389"/>
          <a:ext cx="1701564" cy="717323"/>
        </p:xfrm>
        <a:graphic>
          <a:graphicData uri="http://schemas.openxmlformats.org/presentationml/2006/ole">
            <mc:AlternateContent xmlns:mc="http://schemas.openxmlformats.org/markup-compatibility/2006">
              <mc:Choice xmlns:v="urn:schemas-microsoft-com:vml" Requires="v">
                <p:oleObj spid="_x0000_s239714" name="Equation" r:id="rId20" imgW="571320" imgH="203040" progId="Equation.DSMT4">
                  <p:embed/>
                </p:oleObj>
              </mc:Choice>
              <mc:Fallback>
                <p:oleObj name="Equation" r:id="rId20" imgW="571320" imgH="203040" progId="Equation.DSMT4">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185921" y="4417389"/>
                        <a:ext cx="1701564" cy="717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 name="TextBox 107"/>
          <p:cNvSpPr txBox="1"/>
          <p:nvPr/>
        </p:nvSpPr>
        <p:spPr>
          <a:xfrm>
            <a:off x="1274972" y="11180057"/>
            <a:ext cx="5019062" cy="1102735"/>
          </a:xfrm>
          <a:prstGeom prst="rect">
            <a:avLst/>
          </a:prstGeom>
          <a:noFill/>
        </p:spPr>
        <p:txBody>
          <a:bodyPr wrap="none" lIns="192911" tIns="96455" rIns="192911" bIns="96455" rtlCol="0">
            <a:spAutoFit/>
          </a:bodyPr>
          <a:lstStyle/>
          <a:p>
            <a:r>
              <a:rPr lang="en-US" sz="5900" dirty="0"/>
              <a:t>firing intensity</a:t>
            </a:r>
          </a:p>
        </p:txBody>
      </p:sp>
      <p:cxnSp>
        <p:nvCxnSpPr>
          <p:cNvPr id="110" name="Straight Connector 109"/>
          <p:cNvCxnSpPr/>
          <p:nvPr/>
        </p:nvCxnSpPr>
        <p:spPr bwMode="auto">
          <a:xfrm>
            <a:off x="10633575" y="10924862"/>
            <a:ext cx="1701564" cy="0"/>
          </a:xfrm>
          <a:prstGeom prst="line">
            <a:avLst/>
          </a:prstGeom>
          <a:solidFill>
            <a:schemeClr val="accent1"/>
          </a:solidFill>
          <a:ln w="28575" cap="flat" cmpd="sng" algn="ctr">
            <a:solidFill>
              <a:schemeClr val="accent2"/>
            </a:solidFill>
            <a:prstDash val="dash"/>
            <a:round/>
            <a:headEnd type="none" w="med" len="med"/>
            <a:tailEnd type="none" w="med" len="med"/>
          </a:ln>
          <a:effectLst/>
        </p:spPr>
      </p:cxnSp>
      <p:graphicFrame>
        <p:nvGraphicFramePr>
          <p:cNvPr id="14" name="Object 60"/>
          <p:cNvGraphicFramePr>
            <a:graphicFrameLocks noChangeAspect="1"/>
          </p:cNvGraphicFramePr>
          <p:nvPr/>
        </p:nvGraphicFramePr>
        <p:xfrm>
          <a:off x="6471396" y="11179003"/>
          <a:ext cx="7224995" cy="1046449"/>
        </p:xfrm>
        <a:graphic>
          <a:graphicData uri="http://schemas.openxmlformats.org/presentationml/2006/ole">
            <mc:AlternateContent xmlns:mc="http://schemas.openxmlformats.org/markup-compatibility/2006">
              <mc:Choice xmlns:v="urn:schemas-microsoft-com:vml" Requires="v">
                <p:oleObj spid="_x0000_s239715" name="Equation" r:id="rId22" imgW="1282680" imgH="203040" progId="Equation.DSMT4">
                  <p:embed/>
                </p:oleObj>
              </mc:Choice>
              <mc:Fallback>
                <p:oleObj name="Equation" r:id="rId22" imgW="1282680" imgH="203040" progId="Equation.DSMT4">
                  <p:embed/>
                  <p:pic>
                    <p:nvPicPr>
                      <p:cNvPr id="0" name="Picture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71396" y="11179003"/>
                        <a:ext cx="7224995" cy="1046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Right Arrow 62"/>
          <p:cNvSpPr/>
          <p:nvPr/>
        </p:nvSpPr>
        <p:spPr bwMode="auto">
          <a:xfrm>
            <a:off x="1454717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pic>
        <p:nvPicPr>
          <p:cNvPr id="433164" name="Picture 12"/>
          <p:cNvPicPr>
            <a:picLocks noChangeAspect="1" noChangeArrowheads="1"/>
          </p:cNvPicPr>
          <p:nvPr/>
        </p:nvPicPr>
        <p:blipFill>
          <a:blip r:embed="rId24" cstate="print"/>
          <a:srcRect/>
          <a:stretch>
            <a:fillRect/>
          </a:stretch>
        </p:blipFill>
        <p:spPr bwMode="auto">
          <a:xfrm>
            <a:off x="13245583" y="5055376"/>
            <a:ext cx="1471746" cy="1070857"/>
          </a:xfrm>
          <a:prstGeom prst="rect">
            <a:avLst/>
          </a:prstGeom>
          <a:noFill/>
          <a:ln w="9525">
            <a:noFill/>
            <a:miter lim="800000"/>
            <a:headEnd/>
            <a:tailEnd/>
          </a:ln>
        </p:spPr>
      </p:pic>
      <p:sp>
        <p:nvSpPr>
          <p:cNvPr id="105" name="Right Arrow 104"/>
          <p:cNvSpPr/>
          <p:nvPr/>
        </p:nvSpPr>
        <p:spPr bwMode="auto">
          <a:xfrm>
            <a:off x="1267545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6" name="TextBox 65"/>
          <p:cNvSpPr txBox="1"/>
          <p:nvPr/>
        </p:nvSpPr>
        <p:spPr>
          <a:xfrm>
            <a:off x="424192" y="1"/>
            <a:ext cx="5182569" cy="1241234"/>
          </a:xfrm>
          <a:prstGeom prst="rect">
            <a:avLst/>
          </a:prstGeom>
          <a:noFill/>
        </p:spPr>
        <p:txBody>
          <a:bodyPr wrap="none" lIns="192911" tIns="96455" rIns="192911" bIns="96455" rtlCol="0">
            <a:spAutoFit/>
          </a:bodyPr>
          <a:lstStyle/>
          <a:p>
            <a:r>
              <a:rPr lang="en-US" sz="6800" b="1" dirty="0"/>
              <a:t>Quiz NOW :</a:t>
            </a:r>
          </a:p>
        </p:txBody>
      </p:sp>
      <p:cxnSp>
        <p:nvCxnSpPr>
          <p:cNvPr id="77" name="Straight Connector 76"/>
          <p:cNvCxnSpPr/>
          <p:nvPr/>
        </p:nvCxnSpPr>
        <p:spPr bwMode="auto">
          <a:xfrm>
            <a:off x="5528883" y="4800181"/>
            <a:ext cx="0" cy="893183"/>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83" name="Freeform 82"/>
          <p:cNvSpPr/>
          <p:nvPr/>
        </p:nvSpPr>
        <p:spPr bwMode="auto">
          <a:xfrm>
            <a:off x="5552616" y="4785562"/>
            <a:ext cx="2110497" cy="828994"/>
          </a:xfrm>
          <a:custGeom>
            <a:avLst/>
            <a:gdLst>
              <a:gd name="connsiteX0" fmla="*/ 0 w 893135"/>
              <a:gd name="connsiteY0" fmla="*/ 0 h 467832"/>
              <a:gd name="connsiteX1" fmla="*/ 212652 w 893135"/>
              <a:gd name="connsiteY1" fmla="*/ 255181 h 467832"/>
              <a:gd name="connsiteX2" fmla="*/ 531628 w 893135"/>
              <a:gd name="connsiteY2" fmla="*/ 404037 h 467832"/>
              <a:gd name="connsiteX3" fmla="*/ 893135 w 893135"/>
              <a:gd name="connsiteY3" fmla="*/ 467832 h 467832"/>
            </a:gdLst>
            <a:ahLst/>
            <a:cxnLst>
              <a:cxn ang="0">
                <a:pos x="connsiteX0" y="connsiteY0"/>
              </a:cxn>
              <a:cxn ang="0">
                <a:pos x="connsiteX1" y="connsiteY1"/>
              </a:cxn>
              <a:cxn ang="0">
                <a:pos x="connsiteX2" y="connsiteY2"/>
              </a:cxn>
              <a:cxn ang="0">
                <a:pos x="connsiteX3" y="connsiteY3"/>
              </a:cxn>
            </a:cxnLst>
            <a:rect l="l" t="t" r="r" b="b"/>
            <a:pathLst>
              <a:path w="893135" h="467832">
                <a:moveTo>
                  <a:pt x="0" y="0"/>
                </a:moveTo>
                <a:cubicBezTo>
                  <a:pt x="62023" y="93921"/>
                  <a:pt x="124047" y="187842"/>
                  <a:pt x="212652" y="255181"/>
                </a:cubicBezTo>
                <a:cubicBezTo>
                  <a:pt x="301257" y="322520"/>
                  <a:pt x="418214" y="368595"/>
                  <a:pt x="531628" y="404037"/>
                </a:cubicBezTo>
                <a:cubicBezTo>
                  <a:pt x="645042" y="439479"/>
                  <a:pt x="769088" y="453655"/>
                  <a:pt x="893135" y="467832"/>
                </a:cubicBezTo>
              </a:path>
            </a:pathLst>
          </a:custGeom>
          <a:noFill/>
          <a:ln w="3810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4" name="TextBox 83"/>
          <p:cNvSpPr txBox="1"/>
          <p:nvPr/>
        </p:nvSpPr>
        <p:spPr>
          <a:xfrm>
            <a:off x="1615285" y="972256"/>
            <a:ext cx="11062383" cy="1102735"/>
          </a:xfrm>
          <a:prstGeom prst="rect">
            <a:avLst/>
          </a:prstGeom>
          <a:noFill/>
        </p:spPr>
        <p:txBody>
          <a:bodyPr wrap="none" lIns="192911" tIns="96455" rIns="192911" bIns="96455" rtlCol="0">
            <a:spAutoFit/>
          </a:bodyPr>
          <a:lstStyle/>
          <a:p>
            <a:r>
              <a:rPr lang="en-US" sz="5900" b="1" dirty="0"/>
              <a:t>What are the units of             ?</a:t>
            </a:r>
          </a:p>
        </p:txBody>
      </p:sp>
      <p:sp>
        <p:nvSpPr>
          <p:cNvPr id="85" name="TextBox 84"/>
          <p:cNvSpPr txBox="1"/>
          <p:nvPr/>
        </p:nvSpPr>
        <p:spPr>
          <a:xfrm>
            <a:off x="16078580" y="1125576"/>
            <a:ext cx="6079609" cy="3703447"/>
          </a:xfrm>
          <a:prstGeom prst="rect">
            <a:avLst/>
          </a:prstGeom>
          <a:noFill/>
        </p:spPr>
        <p:txBody>
          <a:bodyPr wrap="none" lIns="192911" tIns="96455" rIns="192911" bIns="96455" rtlCol="0">
            <a:spAutoFit/>
          </a:bodyPr>
          <a:lstStyle/>
          <a:p>
            <a:pPr marL="1085124" indent="-1085124">
              <a:buAutoNum type="romanLcParenBoth"/>
            </a:pPr>
            <a:r>
              <a:rPr lang="en-US" dirty="0"/>
              <a:t>Voltage?</a:t>
            </a:r>
          </a:p>
          <a:p>
            <a:pPr marL="1085124" indent="-1085124">
              <a:buAutoNum type="romanLcParenBoth"/>
            </a:pPr>
            <a:r>
              <a:rPr lang="en-US" dirty="0"/>
              <a:t>Resistance?</a:t>
            </a:r>
          </a:p>
          <a:p>
            <a:pPr marL="1085124" indent="-1085124">
              <a:buAutoNum type="romanLcParenBoth"/>
            </a:pPr>
            <a:r>
              <a:rPr lang="en-US" dirty="0"/>
              <a:t>Resistance/s?</a:t>
            </a:r>
          </a:p>
          <a:p>
            <a:pPr marL="1085124" indent="-1085124">
              <a:buAutoNum type="romanLcParenBoth"/>
            </a:pPr>
            <a:r>
              <a:rPr lang="en-US" dirty="0"/>
              <a:t>Current?</a:t>
            </a:r>
          </a:p>
        </p:txBody>
      </p:sp>
      <p:graphicFrame>
        <p:nvGraphicFramePr>
          <p:cNvPr id="7" name="Object 13"/>
          <p:cNvGraphicFramePr>
            <a:graphicFrameLocks noChangeAspect="1"/>
          </p:cNvGraphicFramePr>
          <p:nvPr/>
        </p:nvGraphicFramePr>
        <p:xfrm>
          <a:off x="9782793" y="970894"/>
          <a:ext cx="1560539" cy="894545"/>
        </p:xfrm>
        <a:graphic>
          <a:graphicData uri="http://schemas.openxmlformats.org/presentationml/2006/ole">
            <mc:AlternateContent xmlns:mc="http://schemas.openxmlformats.org/markup-compatibility/2006">
              <mc:Choice xmlns:v="urn:schemas-microsoft-com:vml" Requires="v">
                <p:oleObj spid="_x0000_s239716" name="Equation" r:id="rId25" imgW="304560" imgH="203040" progId="Equation.DSMT4">
                  <p:embed/>
                </p:oleObj>
              </mc:Choice>
              <mc:Fallback>
                <p:oleObj name="Equation" r:id="rId25" imgW="304560" imgH="203040" progId="Equation.DSMT4">
                  <p:embed/>
                  <p:pic>
                    <p:nvPicPr>
                      <p:cNvPr id="0" name="Picture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82793" y="970894"/>
                        <a:ext cx="1560539" cy="894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Rectangle 71"/>
          <p:cNvSpPr/>
          <p:nvPr/>
        </p:nvSpPr>
        <p:spPr bwMode="auto">
          <a:xfrm>
            <a:off x="0" y="1099853"/>
            <a:ext cx="21607463" cy="11611374"/>
          </a:xfrm>
          <a:prstGeom prst="rect">
            <a:avLst/>
          </a:prstGeom>
          <a:solidFill>
            <a:srgbClr val="FFC000">
              <a:alpha val="22745"/>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3997475" y="2248231"/>
            <a:ext cx="12081105" cy="5997083"/>
          </a:xfrm>
          <a:prstGeom prst="roundRect">
            <a:avLst/>
          </a:prstGeom>
          <a:solidFill>
            <a:srgbClr val="E6E6E6">
              <a:alpha val="29020"/>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4" name="Rectangle 63"/>
          <p:cNvSpPr/>
          <p:nvPr/>
        </p:nvSpPr>
        <p:spPr bwMode="auto">
          <a:xfrm>
            <a:off x="13185921" y="4417389"/>
            <a:ext cx="1701564"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2" name="Rounded Rectangle 81"/>
          <p:cNvSpPr/>
          <p:nvPr/>
        </p:nvSpPr>
        <p:spPr bwMode="auto">
          <a:xfrm>
            <a:off x="15057642" y="4034596"/>
            <a:ext cx="5445005" cy="204156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5" name="Rounded Rectangle 64"/>
          <p:cNvSpPr/>
          <p:nvPr/>
        </p:nvSpPr>
        <p:spPr bwMode="auto">
          <a:xfrm>
            <a:off x="5018414" y="4416070"/>
            <a:ext cx="2892659" cy="1403573"/>
          </a:xfrm>
          <a:prstGeom prst="round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512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graphicFrame>
        <p:nvGraphicFramePr>
          <p:cNvPr id="5122" name="Object 4"/>
          <p:cNvGraphicFramePr>
            <a:graphicFrameLocks noChangeAspect="1"/>
          </p:cNvGraphicFramePr>
          <p:nvPr/>
        </p:nvGraphicFramePr>
        <p:xfrm>
          <a:off x="7911074" y="3905681"/>
          <a:ext cx="982839" cy="1220857"/>
        </p:xfrm>
        <a:graphic>
          <a:graphicData uri="http://schemas.openxmlformats.org/presentationml/2006/ole">
            <mc:AlternateContent xmlns:mc="http://schemas.openxmlformats.org/markup-compatibility/2006">
              <mc:Choice xmlns:v="urn:schemas-microsoft-com:vml" Requires="v">
                <p:oleObj spid="_x0000_s238682" name="Equation" r:id="rId4" imgW="139680" imgH="228600" progId="Equation.DSMT4">
                  <p:embed/>
                </p:oleObj>
              </mc:Choice>
              <mc:Fallback>
                <p:oleObj name="Equation" r:id="rId4" imgW="139680" imgH="228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1074" y="3905681"/>
                        <a:ext cx="982839"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pSp>
        <p:nvGrpSpPr>
          <p:cNvPr id="2" name="Group 46"/>
          <p:cNvGrpSpPr>
            <a:grpSpLocks/>
          </p:cNvGrpSpPr>
          <p:nvPr/>
        </p:nvGrpSpPr>
        <p:grpSpPr bwMode="auto">
          <a:xfrm>
            <a:off x="2805142" y="7734925"/>
            <a:ext cx="17045987" cy="2727854"/>
            <a:chOff x="-968" y="3156"/>
            <a:chExt cx="6450" cy="1102"/>
          </a:xfrm>
        </p:grpSpPr>
        <p:graphicFrame>
          <p:nvGraphicFramePr>
            <p:cNvPr id="5124" name="Object 47"/>
            <p:cNvGraphicFramePr>
              <a:graphicFrameLocks noChangeAspect="1"/>
            </p:cNvGraphicFramePr>
            <p:nvPr/>
          </p:nvGraphicFramePr>
          <p:xfrm>
            <a:off x="2680" y="3362"/>
            <a:ext cx="2802" cy="578"/>
          </p:xfrm>
          <a:graphic>
            <a:graphicData uri="http://schemas.openxmlformats.org/presentationml/2006/ole">
              <mc:AlternateContent xmlns:mc="http://schemas.openxmlformats.org/markup-compatibility/2006">
                <mc:Choice xmlns:v="urn:schemas-microsoft-com:vml" Requires="v">
                  <p:oleObj spid="_x0000_s238683" name="Equation" r:id="rId6" imgW="1600200" imgH="330120" progId="Equation.DSMT4">
                    <p:embed/>
                  </p:oleObj>
                </mc:Choice>
                <mc:Fallback>
                  <p:oleObj name="Equation" r:id="rId6" imgW="1600200" imgH="330120" progId="Equation.DSMT4">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0" y="3362"/>
                          <a:ext cx="2802"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53" name="Line 48"/>
            <p:cNvSpPr>
              <a:spLocks noChangeShapeType="1"/>
            </p:cNvSpPr>
            <p:nvPr/>
          </p:nvSpPr>
          <p:spPr bwMode="auto">
            <a:xfrm flipV="1">
              <a:off x="3153" y="3878"/>
              <a:ext cx="580" cy="1"/>
            </a:xfrm>
            <a:prstGeom prst="line">
              <a:avLst/>
            </a:prstGeom>
            <a:noFill/>
            <a:ln w="28575">
              <a:solidFill>
                <a:srgbClr val="FF0000"/>
              </a:solidFill>
              <a:round/>
              <a:headEnd/>
              <a:tailEnd/>
            </a:ln>
          </p:spPr>
          <p:txBody>
            <a:bodyPr wrap="none" anchor="ctr"/>
            <a:lstStyle/>
            <a:p>
              <a:endParaRPr lang="en-US"/>
            </a:p>
          </p:txBody>
        </p:sp>
        <p:sp>
          <p:nvSpPr>
            <p:cNvPr id="5154"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5155"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5156" name="Text Box 51"/>
            <p:cNvSpPr txBox="1">
              <a:spLocks noChangeArrowheads="1"/>
            </p:cNvSpPr>
            <p:nvPr/>
          </p:nvSpPr>
          <p:spPr bwMode="auto">
            <a:xfrm>
              <a:off x="-968" y="3517"/>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3" name="Group 52"/>
            <p:cNvGrpSpPr>
              <a:grpSpLocks/>
            </p:cNvGrpSpPr>
            <p:nvPr/>
          </p:nvGrpSpPr>
          <p:grpSpPr bwMode="auto">
            <a:xfrm>
              <a:off x="449" y="3156"/>
              <a:ext cx="2193" cy="756"/>
              <a:chOff x="353" y="2724"/>
              <a:chExt cx="2193" cy="756"/>
            </a:xfrm>
          </p:grpSpPr>
          <p:sp>
            <p:nvSpPr>
              <p:cNvPr id="5159"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4" name="Group 54"/>
              <p:cNvGrpSpPr>
                <a:grpSpLocks/>
              </p:cNvGrpSpPr>
              <p:nvPr/>
            </p:nvGrpSpPr>
            <p:grpSpPr bwMode="auto">
              <a:xfrm>
                <a:off x="353" y="2976"/>
                <a:ext cx="2193" cy="504"/>
                <a:chOff x="353" y="2976"/>
                <a:chExt cx="2193" cy="504"/>
              </a:xfrm>
            </p:grpSpPr>
            <p:graphicFrame>
              <p:nvGraphicFramePr>
                <p:cNvPr id="5125" name="Object 55"/>
                <p:cNvGraphicFramePr>
                  <a:graphicFrameLocks noChangeAspect="1"/>
                </p:cNvGraphicFramePr>
                <p:nvPr/>
              </p:nvGraphicFramePr>
              <p:xfrm>
                <a:off x="932" y="3033"/>
                <a:ext cx="1614" cy="447"/>
              </p:xfrm>
              <a:graphic>
                <a:graphicData uri="http://schemas.openxmlformats.org/presentationml/2006/ole">
                  <mc:AlternateContent xmlns:mc="http://schemas.openxmlformats.org/markup-compatibility/2006">
                    <mc:Choice xmlns:v="urn:schemas-microsoft-com:vml" Requires="v">
                      <p:oleObj spid="_x0000_s238684" name="Equation" r:id="rId8" imgW="1002960" imgH="279360" progId="Equation.DSMT4">
                        <p:embed/>
                      </p:oleObj>
                    </mc:Choice>
                    <mc:Fallback>
                      <p:oleObj name="Equation" r:id="rId8" imgW="1002960" imgH="279360" progId="Equation.DSMT4">
                        <p:embed/>
                        <p:pic>
                          <p:nvPicPr>
                            <p:cNvPr id="0"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 y="3033"/>
                              <a:ext cx="1614"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56"/>
                <p:cNvGraphicFramePr>
                  <a:graphicFrameLocks noChangeAspect="1"/>
                </p:cNvGraphicFramePr>
                <p:nvPr/>
              </p:nvGraphicFramePr>
              <p:xfrm>
                <a:off x="353" y="3082"/>
                <a:ext cx="654" cy="371"/>
              </p:xfrm>
              <a:graphic>
                <a:graphicData uri="http://schemas.openxmlformats.org/presentationml/2006/ole">
                  <mc:AlternateContent xmlns:mc="http://schemas.openxmlformats.org/markup-compatibility/2006">
                    <mc:Choice xmlns:v="urn:schemas-microsoft-com:vml" Requires="v">
                      <p:oleObj spid="_x0000_s238685" name="Equation" r:id="rId10" imgW="380880" imgH="215640" progId="Equation.3">
                        <p:embed/>
                      </p:oleObj>
                    </mc:Choice>
                    <mc:Fallback>
                      <p:oleObj name="Equation" r:id="rId10" imgW="380880" imgH="215640" progId="Equation.3">
                        <p:embed/>
                        <p:pic>
                          <p:nvPicPr>
                            <p:cNvPr id="0" name="Object 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61" name="Line 57"/>
                <p:cNvSpPr>
                  <a:spLocks noChangeShapeType="1"/>
                </p:cNvSpPr>
                <p:nvPr/>
              </p:nvSpPr>
              <p:spPr bwMode="auto">
                <a:xfrm>
                  <a:off x="1114" y="3445"/>
                  <a:ext cx="398" cy="0"/>
                </a:xfrm>
                <a:prstGeom prst="line">
                  <a:avLst/>
                </a:prstGeom>
                <a:noFill/>
                <a:ln w="28575">
                  <a:solidFill>
                    <a:srgbClr val="006600"/>
                  </a:solidFill>
                  <a:round/>
                  <a:headEnd/>
                  <a:tailEnd/>
                </a:ln>
              </p:spPr>
              <p:txBody>
                <a:bodyPr wrap="none" anchor="ctr"/>
                <a:lstStyle/>
                <a:p>
                  <a:endParaRPr lang="en-US"/>
                </a:p>
              </p:txBody>
            </p:sp>
            <p:sp>
              <p:nvSpPr>
                <p:cNvPr id="5162"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5158"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graphicFrame>
        <p:nvGraphicFramePr>
          <p:cNvPr id="1054780" name="Object 60"/>
          <p:cNvGraphicFramePr>
            <a:graphicFrameLocks noChangeAspect="1"/>
          </p:cNvGraphicFramePr>
          <p:nvPr/>
        </p:nvGraphicFramePr>
        <p:xfrm>
          <a:off x="6152126" y="9915951"/>
          <a:ext cx="9820892" cy="1234922"/>
        </p:xfrm>
        <a:graphic>
          <a:graphicData uri="http://schemas.openxmlformats.org/presentationml/2006/ole">
            <mc:AlternateContent xmlns:mc="http://schemas.openxmlformats.org/markup-compatibility/2006">
              <mc:Choice xmlns:v="urn:schemas-microsoft-com:vml" Requires="v">
                <p:oleObj spid="_x0000_s238686" name="Equation" r:id="rId12" imgW="1676160" imgH="279360" progId="Equation.DSMT4">
                  <p:embed/>
                </p:oleObj>
              </mc:Choice>
              <mc:Fallback>
                <p:oleObj name="Equation" r:id="rId12" imgW="1676160" imgH="279360" progId="Equation.DSMT4">
                  <p:embed/>
                  <p:pic>
                    <p:nvPicPr>
                      <p:cNvPr id="0" name="Object 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52126" y="9915951"/>
                        <a:ext cx="9820892" cy="12349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781" name="Text Box 61"/>
          <p:cNvSpPr txBox="1">
            <a:spLocks noChangeArrowheads="1"/>
          </p:cNvSpPr>
          <p:nvPr/>
        </p:nvSpPr>
        <p:spPr bwMode="auto">
          <a:xfrm>
            <a:off x="2805970" y="9903774"/>
            <a:ext cx="3505827" cy="1102735"/>
          </a:xfrm>
          <a:prstGeom prst="rect">
            <a:avLst/>
          </a:prstGeom>
          <a:noFill/>
          <a:ln w="9525">
            <a:noFill/>
            <a:miter lim="800000"/>
            <a:headEnd/>
            <a:tailEnd/>
          </a:ln>
        </p:spPr>
        <p:txBody>
          <a:bodyPr wrap="none" lIns="192911" tIns="96455" rIns="192911" bIns="96455">
            <a:spAutoFit/>
          </a:bodyPr>
          <a:lstStyle/>
          <a:p>
            <a:r>
              <a:rPr lang="fr-CH" sz="5900" dirty="0" err="1">
                <a:solidFill>
                  <a:schemeClr val="accent2"/>
                </a:solidFill>
              </a:rPr>
              <a:t>threshold</a:t>
            </a:r>
            <a:endParaRPr lang="fr-FR" sz="5900" dirty="0">
              <a:solidFill>
                <a:schemeClr val="accent2"/>
              </a:solidFill>
            </a:endParaRPr>
          </a:p>
        </p:txBody>
      </p:sp>
      <p:sp>
        <p:nvSpPr>
          <p:cNvPr id="5146" name="TextBox 67"/>
          <p:cNvSpPr txBox="1">
            <a:spLocks noChangeArrowheads="1"/>
          </p:cNvSpPr>
          <p:nvPr/>
        </p:nvSpPr>
        <p:spPr bwMode="auto">
          <a:xfrm>
            <a:off x="592706" y="3524207"/>
            <a:ext cx="1861146" cy="2118397"/>
          </a:xfrm>
          <a:prstGeom prst="rect">
            <a:avLst/>
          </a:prstGeom>
          <a:noFill/>
          <a:ln w="9525">
            <a:noFill/>
            <a:miter lim="800000"/>
            <a:headEnd/>
            <a:tailEnd/>
          </a:ln>
        </p:spPr>
        <p:txBody>
          <a:bodyPr wrap="none" lIns="192911" tIns="96455" rIns="192911" bIns="96455">
            <a:spAutoFit/>
          </a:bodyPr>
          <a:lstStyle/>
          <a:p>
            <a:endParaRPr lang="en-US" dirty="0"/>
          </a:p>
          <a:p>
            <a:r>
              <a:rPr lang="en-US" dirty="0"/>
              <a:t>  </a:t>
            </a:r>
            <a:r>
              <a:rPr lang="en-US" sz="6800" i="1" dirty="0"/>
              <a:t>I(t)</a:t>
            </a:r>
          </a:p>
        </p:txBody>
      </p:sp>
      <p:sp>
        <p:nvSpPr>
          <p:cNvPr id="5147" name="Freeform 69"/>
          <p:cNvSpPr>
            <a:spLocks/>
          </p:cNvSpPr>
          <p:nvPr/>
        </p:nvSpPr>
        <p:spPr bwMode="auto">
          <a:xfrm>
            <a:off x="424192" y="4925098"/>
            <a:ext cx="3233617" cy="922676"/>
          </a:xfrm>
          <a:custGeom>
            <a:avLst/>
            <a:gdLst>
              <a:gd name="T0" fmla="*/ 0 w 1947553"/>
              <a:gd name="T1" fmla="*/ 520535 h 520535"/>
              <a:gd name="T2" fmla="*/ 58397 w 1947553"/>
              <a:gd name="T3" fmla="*/ 366156 h 520535"/>
              <a:gd name="T4" fmla="*/ 116793 w 1947553"/>
              <a:gd name="T5" fmla="*/ 283029 h 520535"/>
              <a:gd name="T6" fmla="*/ 225245 w 1947553"/>
              <a:gd name="T7" fmla="*/ 389907 h 520535"/>
              <a:gd name="T8" fmla="*/ 433804 w 1947553"/>
              <a:gd name="T9" fmla="*/ 116774 h 520535"/>
              <a:gd name="T10" fmla="*/ 600652 w 1947553"/>
              <a:gd name="T11" fmla="*/ 425533 h 520535"/>
              <a:gd name="T12" fmla="*/ 784185 w 1947553"/>
              <a:gd name="T13" fmla="*/ 211777 h 520535"/>
              <a:gd name="T14" fmla="*/ 1017771 w 1947553"/>
              <a:gd name="T15" fmla="*/ 389907 h 520535"/>
              <a:gd name="T16" fmla="*/ 1167935 w 1947553"/>
              <a:gd name="T17" fmla="*/ 9896 h 520535"/>
              <a:gd name="T18" fmla="*/ 1368152 w 1947553"/>
              <a:gd name="T19" fmla="*/ 330530 h 5205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47553" h="520535">
                <a:moveTo>
                  <a:pt x="0" y="520535"/>
                </a:moveTo>
                <a:cubicBezTo>
                  <a:pt x="27709" y="463137"/>
                  <a:pt x="55418" y="405740"/>
                  <a:pt x="83127" y="366156"/>
                </a:cubicBezTo>
                <a:cubicBezTo>
                  <a:pt x="110836" y="326572"/>
                  <a:pt x="126670" y="279071"/>
                  <a:pt x="166254" y="283029"/>
                </a:cubicBezTo>
                <a:cubicBezTo>
                  <a:pt x="205838" y="286987"/>
                  <a:pt x="245424" y="417616"/>
                  <a:pt x="320634" y="389907"/>
                </a:cubicBezTo>
                <a:cubicBezTo>
                  <a:pt x="395844" y="362198"/>
                  <a:pt x="528452" y="110836"/>
                  <a:pt x="617517" y="116774"/>
                </a:cubicBezTo>
                <a:cubicBezTo>
                  <a:pt x="706582" y="122712"/>
                  <a:pt x="771896" y="409699"/>
                  <a:pt x="855023" y="425533"/>
                </a:cubicBezTo>
                <a:cubicBezTo>
                  <a:pt x="938150" y="441367"/>
                  <a:pt x="1017319" y="217715"/>
                  <a:pt x="1116280" y="211777"/>
                </a:cubicBezTo>
                <a:cubicBezTo>
                  <a:pt x="1215241" y="205839"/>
                  <a:pt x="1357745" y="423554"/>
                  <a:pt x="1448789" y="389907"/>
                </a:cubicBezTo>
                <a:cubicBezTo>
                  <a:pt x="1539833" y="356260"/>
                  <a:pt x="1579418" y="19792"/>
                  <a:pt x="1662545" y="9896"/>
                </a:cubicBezTo>
                <a:cubicBezTo>
                  <a:pt x="1745672" y="0"/>
                  <a:pt x="1846612" y="165265"/>
                  <a:pt x="1947553" y="330530"/>
                </a:cubicBezTo>
              </a:path>
            </a:pathLst>
          </a:custGeom>
          <a:solidFill>
            <a:schemeClr val="bg1"/>
          </a:solidFill>
          <a:ln w="38100" cap="flat" cmpd="sng" algn="ctr">
            <a:solidFill>
              <a:schemeClr val="tx1"/>
            </a:solidFill>
            <a:prstDash val="solid"/>
            <a:round/>
            <a:headEnd type="none" w="med" len="med"/>
            <a:tailEnd type="none" w="med" len="med"/>
          </a:ln>
        </p:spPr>
        <p:txBody>
          <a:bodyPr lIns="192911" tIns="96455" rIns="192911" bIns="96455"/>
          <a:lstStyle/>
          <a:p>
            <a:endParaRPr lang="en-US"/>
          </a:p>
        </p:txBody>
      </p:sp>
      <p:graphicFrame>
        <p:nvGraphicFramePr>
          <p:cNvPr id="13" name="Object 60"/>
          <p:cNvGraphicFramePr>
            <a:graphicFrameLocks noChangeAspect="1"/>
          </p:cNvGraphicFramePr>
          <p:nvPr/>
        </p:nvGraphicFramePr>
        <p:xfrm>
          <a:off x="5919544" y="4416466"/>
          <a:ext cx="1860643" cy="1021133"/>
        </p:xfrm>
        <a:graphic>
          <a:graphicData uri="http://schemas.openxmlformats.org/presentationml/2006/ole">
            <mc:AlternateContent xmlns:mc="http://schemas.openxmlformats.org/markup-compatibility/2006">
              <mc:Choice xmlns:v="urn:schemas-microsoft-com:vml" Requires="v">
                <p:oleObj spid="_x0000_s238687" name="Equation" r:id="rId14" imgW="317160" imgH="203040" progId="Equation.DSMT4">
                  <p:embed/>
                </p:oleObj>
              </mc:Choice>
              <mc:Fallback>
                <p:oleObj name="Equation" r:id="rId14" imgW="317160" imgH="20304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19544" y="4416466"/>
                        <a:ext cx="1860643" cy="10211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7" name="Straight Arrow Connector 66"/>
          <p:cNvCxnSpPr/>
          <p:nvPr/>
        </p:nvCxnSpPr>
        <p:spPr bwMode="auto">
          <a:xfrm>
            <a:off x="5018414" y="5692046"/>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0" name="Right Arrow 69"/>
          <p:cNvSpPr/>
          <p:nvPr/>
        </p:nvSpPr>
        <p:spPr bwMode="auto">
          <a:xfrm>
            <a:off x="3827319" y="4926460"/>
            <a:ext cx="1020938" cy="382793"/>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1" name="Right Arrow 70"/>
          <p:cNvSpPr/>
          <p:nvPr/>
        </p:nvSpPr>
        <p:spPr bwMode="auto">
          <a:xfrm>
            <a:off x="8081229" y="5054058"/>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8" name="Rounded Rectangle 67"/>
          <p:cNvSpPr/>
          <p:nvPr/>
        </p:nvSpPr>
        <p:spPr bwMode="auto">
          <a:xfrm>
            <a:off x="10803731" y="6714144"/>
            <a:ext cx="2892659" cy="1403573"/>
          </a:xfrm>
          <a:prstGeom prst="round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69" name="Straight Arrow Connector 68"/>
          <p:cNvCxnSpPr/>
          <p:nvPr/>
        </p:nvCxnSpPr>
        <p:spPr bwMode="auto">
          <a:xfrm>
            <a:off x="10803731" y="7607327"/>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4" name="Freeform 73"/>
          <p:cNvSpPr/>
          <p:nvPr/>
        </p:nvSpPr>
        <p:spPr bwMode="auto">
          <a:xfrm>
            <a:off x="10973888" y="7096937"/>
            <a:ext cx="2190757" cy="1034611"/>
          </a:xfrm>
          <a:custGeom>
            <a:avLst/>
            <a:gdLst>
              <a:gd name="connsiteX0" fmla="*/ 0 w 927100"/>
              <a:gd name="connsiteY0" fmla="*/ 186267 h 342900"/>
              <a:gd name="connsiteX1" fmla="*/ 139700 w 927100"/>
              <a:gd name="connsiteY1" fmla="*/ 21167 h 342900"/>
              <a:gd name="connsiteX2" fmla="*/ 317500 w 927100"/>
              <a:gd name="connsiteY2" fmla="*/ 313267 h 342900"/>
              <a:gd name="connsiteX3" fmla="*/ 927100 w 927100"/>
              <a:gd name="connsiteY3" fmla="*/ 198967 h 342900"/>
            </a:gdLst>
            <a:ahLst/>
            <a:cxnLst>
              <a:cxn ang="0">
                <a:pos x="connsiteX0" y="connsiteY0"/>
              </a:cxn>
              <a:cxn ang="0">
                <a:pos x="connsiteX1" y="connsiteY1"/>
              </a:cxn>
              <a:cxn ang="0">
                <a:pos x="connsiteX2" y="connsiteY2"/>
              </a:cxn>
              <a:cxn ang="0">
                <a:pos x="connsiteX3" y="connsiteY3"/>
              </a:cxn>
            </a:cxnLst>
            <a:rect l="l" t="t" r="r" b="b"/>
            <a:pathLst>
              <a:path w="927100" h="342900">
                <a:moveTo>
                  <a:pt x="0" y="186267"/>
                </a:moveTo>
                <a:cubicBezTo>
                  <a:pt x="43391" y="93133"/>
                  <a:pt x="86783" y="0"/>
                  <a:pt x="139700" y="21167"/>
                </a:cubicBezTo>
                <a:cubicBezTo>
                  <a:pt x="192617" y="42334"/>
                  <a:pt x="186267" y="283634"/>
                  <a:pt x="317500" y="313267"/>
                </a:cubicBezTo>
                <a:cubicBezTo>
                  <a:pt x="448733" y="342900"/>
                  <a:pt x="687916" y="270933"/>
                  <a:pt x="927100" y="198967"/>
                </a:cubicBezTo>
              </a:path>
            </a:pathLst>
          </a:custGeom>
          <a:noFill/>
          <a:ln w="2857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0" name="Object 10"/>
          <p:cNvGraphicFramePr>
            <a:graphicFrameLocks noChangeAspect="1"/>
          </p:cNvGraphicFramePr>
          <p:nvPr/>
        </p:nvGraphicFramePr>
        <p:xfrm>
          <a:off x="11654513" y="6841742"/>
          <a:ext cx="1562491" cy="893533"/>
        </p:xfrm>
        <a:graphic>
          <a:graphicData uri="http://schemas.openxmlformats.org/presentationml/2006/ole">
            <mc:AlternateContent xmlns:mc="http://schemas.openxmlformats.org/markup-compatibility/2006">
              <mc:Choice xmlns:v="urn:schemas-microsoft-com:vml" Requires="v">
                <p:oleObj spid="_x0000_s238688" name="Equation" r:id="rId16" imgW="304560" imgH="203040" progId="Equation.DSMT4">
                  <p:embed/>
                </p:oleObj>
              </mc:Choice>
              <mc:Fallback>
                <p:oleObj name="Equation" r:id="rId16" imgW="304560" imgH="20304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654513" y="6841742"/>
                        <a:ext cx="1562491" cy="893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6" name="Straight Connector 75"/>
          <p:cNvCxnSpPr/>
          <p:nvPr/>
        </p:nvCxnSpPr>
        <p:spPr bwMode="auto">
          <a:xfrm>
            <a:off x="15227798" y="5820961"/>
            <a:ext cx="51046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16078580"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79" name="Straight Connector 78"/>
          <p:cNvCxnSpPr/>
          <p:nvPr/>
        </p:nvCxnSpPr>
        <p:spPr bwMode="auto">
          <a:xfrm>
            <a:off x="16589049"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80" name="Straight Connector 79"/>
          <p:cNvCxnSpPr/>
          <p:nvPr/>
        </p:nvCxnSpPr>
        <p:spPr bwMode="auto">
          <a:xfrm>
            <a:off x="18630926"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sp>
        <p:nvSpPr>
          <p:cNvPr id="81" name="TextBox 80"/>
          <p:cNvSpPr txBox="1"/>
          <p:nvPr/>
        </p:nvSpPr>
        <p:spPr>
          <a:xfrm>
            <a:off x="17609989" y="4034597"/>
            <a:ext cx="1793820" cy="1241234"/>
          </a:xfrm>
          <a:prstGeom prst="rect">
            <a:avLst/>
          </a:prstGeom>
          <a:noFill/>
        </p:spPr>
        <p:txBody>
          <a:bodyPr wrap="none" lIns="192911" tIns="96455" rIns="192911" bIns="96455" rtlCol="0">
            <a:spAutoFit/>
          </a:bodyPr>
          <a:lstStyle/>
          <a:p>
            <a:r>
              <a:rPr lang="en-US" sz="6800" dirty="0"/>
              <a:t>S(t)</a:t>
            </a:r>
          </a:p>
        </p:txBody>
      </p:sp>
      <p:sp>
        <p:nvSpPr>
          <p:cNvPr id="87" name="Bent-Up Arrow 86"/>
          <p:cNvSpPr/>
          <p:nvPr/>
        </p:nvSpPr>
        <p:spPr bwMode="auto">
          <a:xfrm flipH="1">
            <a:off x="3997475" y="6331352"/>
            <a:ext cx="6806256"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8" name="Bent-Up Arrow 87"/>
          <p:cNvSpPr/>
          <p:nvPr/>
        </p:nvSpPr>
        <p:spPr bwMode="auto">
          <a:xfrm rot="16200000" flipH="1">
            <a:off x="14292057" y="5990960"/>
            <a:ext cx="1531170" cy="1701564"/>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9" name="Bent-Up Arrow 88"/>
          <p:cNvSpPr/>
          <p:nvPr/>
        </p:nvSpPr>
        <p:spPr bwMode="auto">
          <a:xfrm rot="5400000" flipH="1" flipV="1">
            <a:off x="14504732" y="2673464"/>
            <a:ext cx="1275975" cy="1191095"/>
          </a:xfrm>
          <a:prstGeom prst="bentUpArrow">
            <a:avLst>
              <a:gd name="adj1" fmla="val 25000"/>
              <a:gd name="adj2" fmla="val 22894"/>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0" name="Rounded Rectangle 89"/>
          <p:cNvSpPr/>
          <p:nvPr/>
        </p:nvSpPr>
        <p:spPr bwMode="auto">
          <a:xfrm>
            <a:off x="11654514" y="2375828"/>
            <a:ext cx="2892659" cy="1403573"/>
          </a:xfrm>
          <a:prstGeom prst="roundRect">
            <a:avLst/>
          </a:prstGeom>
          <a:solidFill>
            <a:schemeClr val="bg1"/>
          </a:solidFill>
          <a:ln w="9525" cap="flat" cmpd="sng" algn="ctr">
            <a:solidFill>
              <a:schemeClr val="accent2"/>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91" name="Straight Arrow Connector 90"/>
          <p:cNvCxnSpPr/>
          <p:nvPr/>
        </p:nvCxnSpPr>
        <p:spPr bwMode="auto">
          <a:xfrm>
            <a:off x="11654514" y="3651804"/>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aphicFrame>
        <p:nvGraphicFramePr>
          <p:cNvPr id="93" name="Object 10"/>
          <p:cNvGraphicFramePr>
            <a:graphicFrameLocks noChangeAspect="1"/>
          </p:cNvGraphicFramePr>
          <p:nvPr/>
        </p:nvGraphicFramePr>
        <p:xfrm>
          <a:off x="12408232" y="2447342"/>
          <a:ext cx="1755606" cy="1007067"/>
        </p:xfrm>
        <a:graphic>
          <a:graphicData uri="http://schemas.openxmlformats.org/presentationml/2006/ole">
            <mc:AlternateContent xmlns:mc="http://schemas.openxmlformats.org/markup-compatibility/2006">
              <mc:Choice xmlns:v="urn:schemas-microsoft-com:vml" Requires="v">
                <p:oleObj spid="_x0000_s238689" name="Equation" r:id="rId18" imgW="342720" imgH="228600" progId="Equation.DSMT4">
                  <p:embed/>
                </p:oleObj>
              </mc:Choice>
              <mc:Fallback>
                <p:oleObj name="Equation" r:id="rId18" imgW="342720" imgH="22860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408232" y="2447342"/>
                        <a:ext cx="1755606" cy="1007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 name="Freeform 93"/>
          <p:cNvSpPr/>
          <p:nvPr/>
        </p:nvSpPr>
        <p:spPr bwMode="auto">
          <a:xfrm>
            <a:off x="11994826" y="2631023"/>
            <a:ext cx="2070715" cy="855163"/>
          </a:xfrm>
          <a:custGeom>
            <a:avLst/>
            <a:gdLst>
              <a:gd name="connsiteX0" fmla="*/ 0 w 876300"/>
              <a:gd name="connsiteY0" fmla="*/ 0 h 482600"/>
              <a:gd name="connsiteX1" fmla="*/ 317500 w 876300"/>
              <a:gd name="connsiteY1" fmla="*/ 355600 h 482600"/>
              <a:gd name="connsiteX2" fmla="*/ 876300 w 876300"/>
              <a:gd name="connsiteY2" fmla="*/ 482600 h 482600"/>
            </a:gdLst>
            <a:ahLst/>
            <a:cxnLst>
              <a:cxn ang="0">
                <a:pos x="connsiteX0" y="connsiteY0"/>
              </a:cxn>
              <a:cxn ang="0">
                <a:pos x="connsiteX1" y="connsiteY1"/>
              </a:cxn>
              <a:cxn ang="0">
                <a:pos x="connsiteX2" y="connsiteY2"/>
              </a:cxn>
            </a:cxnLst>
            <a:rect l="l" t="t" r="r" b="b"/>
            <a:pathLst>
              <a:path w="876300" h="482600">
                <a:moveTo>
                  <a:pt x="0" y="0"/>
                </a:moveTo>
                <a:cubicBezTo>
                  <a:pt x="85725" y="137583"/>
                  <a:pt x="171450" y="275167"/>
                  <a:pt x="317500" y="355600"/>
                </a:cubicBezTo>
                <a:cubicBezTo>
                  <a:pt x="463550" y="436033"/>
                  <a:pt x="669925" y="459316"/>
                  <a:pt x="876300" y="482600"/>
                </a:cubicBezTo>
              </a:path>
            </a:pathLst>
          </a:custGeom>
          <a:noFill/>
          <a:ln w="38100" cap="flat" cmpd="sng" algn="ctr">
            <a:solidFill>
              <a:schemeClr val="accent2"/>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5" name="Bent-Up Arrow 94"/>
          <p:cNvSpPr/>
          <p:nvPr/>
        </p:nvSpPr>
        <p:spPr bwMode="auto">
          <a:xfrm flipH="1" flipV="1">
            <a:off x="10973888" y="2886219"/>
            <a:ext cx="680626"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5" name="Group 99"/>
          <p:cNvGrpSpPr/>
          <p:nvPr/>
        </p:nvGrpSpPr>
        <p:grpSpPr>
          <a:xfrm>
            <a:off x="3827319" y="4925098"/>
            <a:ext cx="1020938" cy="1261885"/>
            <a:chOff x="7748736" y="701080"/>
            <a:chExt cx="432048" cy="712128"/>
          </a:xfrm>
        </p:grpSpPr>
        <p:sp>
          <p:nvSpPr>
            <p:cNvPr id="98" name="Rounded Rectangle 97"/>
            <p:cNvSpPr/>
            <p:nvPr/>
          </p:nvSpPr>
          <p:spPr bwMode="auto">
            <a:xfrm>
              <a:off x="7748736" y="84509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9" name="TextBox 98"/>
            <p:cNvSpPr txBox="1"/>
            <p:nvPr/>
          </p:nvSpPr>
          <p:spPr>
            <a:xfrm>
              <a:off x="7748736" y="701080"/>
              <a:ext cx="432048" cy="712128"/>
            </a:xfrm>
            <a:prstGeom prst="rect">
              <a:avLst/>
            </a:prstGeom>
            <a:noFill/>
          </p:spPr>
          <p:txBody>
            <a:bodyPr wrap="square" rtlCol="0">
              <a:spAutoFit/>
            </a:bodyPr>
            <a:lstStyle/>
            <a:p>
              <a:r>
                <a:rPr lang="en-US" sz="7600" b="1" dirty="0"/>
                <a:t>+</a:t>
              </a:r>
            </a:p>
          </p:txBody>
        </p:sp>
      </p:grpSp>
      <p:sp>
        <p:nvSpPr>
          <p:cNvPr id="101" name="Rectangle 100"/>
          <p:cNvSpPr/>
          <p:nvPr/>
        </p:nvSpPr>
        <p:spPr bwMode="auto">
          <a:xfrm>
            <a:off x="10803731" y="4417389"/>
            <a:ext cx="2041877"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2" name="Freeform 101"/>
          <p:cNvSpPr/>
          <p:nvPr/>
        </p:nvSpPr>
        <p:spPr bwMode="auto">
          <a:xfrm>
            <a:off x="10923480" y="4838421"/>
            <a:ext cx="1751972" cy="1102710"/>
          </a:xfrm>
          <a:custGeom>
            <a:avLst/>
            <a:gdLst>
              <a:gd name="connsiteX0" fmla="*/ 0 w 965200"/>
              <a:gd name="connsiteY0" fmla="*/ 622300 h 622300"/>
              <a:gd name="connsiteX1" fmla="*/ 177800 w 965200"/>
              <a:gd name="connsiteY1" fmla="*/ 444500 h 622300"/>
              <a:gd name="connsiteX2" fmla="*/ 508000 w 965200"/>
              <a:gd name="connsiteY2" fmla="*/ 444500 h 622300"/>
              <a:gd name="connsiteX3" fmla="*/ 723900 w 965200"/>
              <a:gd name="connsiteY3" fmla="*/ 139700 h 622300"/>
              <a:gd name="connsiteX4" fmla="*/ 965200 w 965200"/>
              <a:gd name="connsiteY4" fmla="*/ 0 h 622300"/>
              <a:gd name="connsiteX5" fmla="*/ 965200 w 965200"/>
              <a:gd name="connsiteY5" fmla="*/ 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622300">
                <a:moveTo>
                  <a:pt x="0" y="622300"/>
                </a:moveTo>
                <a:cubicBezTo>
                  <a:pt x="46566" y="548216"/>
                  <a:pt x="93133" y="474133"/>
                  <a:pt x="177800" y="444500"/>
                </a:cubicBezTo>
                <a:cubicBezTo>
                  <a:pt x="262467" y="414867"/>
                  <a:pt x="416983" y="495300"/>
                  <a:pt x="508000" y="444500"/>
                </a:cubicBezTo>
                <a:cubicBezTo>
                  <a:pt x="599017" y="393700"/>
                  <a:pt x="647700" y="213783"/>
                  <a:pt x="723900" y="139700"/>
                </a:cubicBezTo>
                <a:cubicBezTo>
                  <a:pt x="800100" y="65617"/>
                  <a:pt x="965200" y="0"/>
                  <a:pt x="965200" y="0"/>
                </a:cubicBezTo>
                <a:lnTo>
                  <a:pt x="965200" y="0"/>
                </a:lnTo>
              </a:path>
            </a:pathLst>
          </a:cu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4" name="Freeform 103"/>
          <p:cNvSpPr/>
          <p:nvPr/>
        </p:nvSpPr>
        <p:spPr bwMode="auto">
          <a:xfrm>
            <a:off x="10983501" y="4500857"/>
            <a:ext cx="1862108" cy="299325"/>
          </a:xfrm>
          <a:custGeom>
            <a:avLst/>
            <a:gdLst>
              <a:gd name="connsiteX0" fmla="*/ 0 w 1092200"/>
              <a:gd name="connsiteY0" fmla="*/ 0 h 190500"/>
              <a:gd name="connsiteX1" fmla="*/ 431800 w 1092200"/>
              <a:gd name="connsiteY1" fmla="*/ 139700 h 190500"/>
              <a:gd name="connsiteX2" fmla="*/ 1092200 w 1092200"/>
              <a:gd name="connsiteY2" fmla="*/ 190500 h 190500"/>
            </a:gdLst>
            <a:ahLst/>
            <a:cxnLst>
              <a:cxn ang="0">
                <a:pos x="connsiteX0" y="connsiteY0"/>
              </a:cxn>
              <a:cxn ang="0">
                <a:pos x="connsiteX1" y="connsiteY1"/>
              </a:cxn>
              <a:cxn ang="0">
                <a:pos x="connsiteX2" y="connsiteY2"/>
              </a:cxn>
            </a:cxnLst>
            <a:rect l="l" t="t" r="r" b="b"/>
            <a:pathLst>
              <a:path w="1092200" h="190500">
                <a:moveTo>
                  <a:pt x="0" y="0"/>
                </a:moveTo>
                <a:cubicBezTo>
                  <a:pt x="124883" y="53975"/>
                  <a:pt x="249767" y="107950"/>
                  <a:pt x="431800" y="139700"/>
                </a:cubicBezTo>
                <a:cubicBezTo>
                  <a:pt x="613833" y="171450"/>
                  <a:pt x="853016" y="180975"/>
                  <a:pt x="1092200" y="190500"/>
                </a:cubicBezTo>
              </a:path>
            </a:pathLst>
          </a:custGeom>
          <a:noFill/>
          <a:ln w="9525" cap="flat" cmpd="sng" algn="ctr">
            <a:solidFill>
              <a:schemeClr val="accent2"/>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6" name="Right Arrow 105"/>
          <p:cNvSpPr/>
          <p:nvPr/>
        </p:nvSpPr>
        <p:spPr bwMode="auto">
          <a:xfrm>
            <a:off x="1029326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1" name="Object 60"/>
          <p:cNvGraphicFramePr>
            <a:graphicFrameLocks noChangeAspect="1"/>
          </p:cNvGraphicFramePr>
          <p:nvPr/>
        </p:nvGraphicFramePr>
        <p:xfrm>
          <a:off x="13185921" y="4417389"/>
          <a:ext cx="1701564" cy="717323"/>
        </p:xfrm>
        <a:graphic>
          <a:graphicData uri="http://schemas.openxmlformats.org/presentationml/2006/ole">
            <mc:AlternateContent xmlns:mc="http://schemas.openxmlformats.org/markup-compatibility/2006">
              <mc:Choice xmlns:v="urn:schemas-microsoft-com:vml" Requires="v">
                <p:oleObj spid="_x0000_s238690" name="Equation" r:id="rId20" imgW="571320" imgH="203040" progId="Equation.DSMT4">
                  <p:embed/>
                </p:oleObj>
              </mc:Choice>
              <mc:Fallback>
                <p:oleObj name="Equation" r:id="rId20" imgW="571320" imgH="203040" progId="Equation.DSMT4">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185921" y="4417389"/>
                        <a:ext cx="1701564" cy="717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 name="TextBox 107"/>
          <p:cNvSpPr txBox="1"/>
          <p:nvPr/>
        </p:nvSpPr>
        <p:spPr>
          <a:xfrm>
            <a:off x="1274972" y="11180057"/>
            <a:ext cx="5019062" cy="1102735"/>
          </a:xfrm>
          <a:prstGeom prst="rect">
            <a:avLst/>
          </a:prstGeom>
          <a:noFill/>
        </p:spPr>
        <p:txBody>
          <a:bodyPr wrap="none" lIns="192911" tIns="96455" rIns="192911" bIns="96455" rtlCol="0">
            <a:spAutoFit/>
          </a:bodyPr>
          <a:lstStyle/>
          <a:p>
            <a:r>
              <a:rPr lang="en-US" sz="5900" dirty="0"/>
              <a:t>firing intensity</a:t>
            </a:r>
          </a:p>
        </p:txBody>
      </p:sp>
      <p:cxnSp>
        <p:nvCxnSpPr>
          <p:cNvPr id="110" name="Straight Connector 109"/>
          <p:cNvCxnSpPr/>
          <p:nvPr/>
        </p:nvCxnSpPr>
        <p:spPr bwMode="auto">
          <a:xfrm>
            <a:off x="10633575" y="10924862"/>
            <a:ext cx="1701564" cy="0"/>
          </a:xfrm>
          <a:prstGeom prst="line">
            <a:avLst/>
          </a:prstGeom>
          <a:solidFill>
            <a:schemeClr val="accent1"/>
          </a:solidFill>
          <a:ln w="28575" cap="flat" cmpd="sng" algn="ctr">
            <a:solidFill>
              <a:schemeClr val="accent2"/>
            </a:solidFill>
            <a:prstDash val="dash"/>
            <a:round/>
            <a:headEnd type="none" w="med" len="med"/>
            <a:tailEnd type="none" w="med" len="med"/>
          </a:ln>
          <a:effectLst/>
        </p:spPr>
      </p:cxnSp>
      <p:graphicFrame>
        <p:nvGraphicFramePr>
          <p:cNvPr id="14" name="Object 60"/>
          <p:cNvGraphicFramePr>
            <a:graphicFrameLocks noChangeAspect="1"/>
          </p:cNvGraphicFramePr>
          <p:nvPr/>
        </p:nvGraphicFramePr>
        <p:xfrm>
          <a:off x="6471396" y="11179003"/>
          <a:ext cx="7224995" cy="1046449"/>
        </p:xfrm>
        <a:graphic>
          <a:graphicData uri="http://schemas.openxmlformats.org/presentationml/2006/ole">
            <mc:AlternateContent xmlns:mc="http://schemas.openxmlformats.org/markup-compatibility/2006">
              <mc:Choice xmlns:v="urn:schemas-microsoft-com:vml" Requires="v">
                <p:oleObj spid="_x0000_s238691" name="Equation" r:id="rId22" imgW="1282680" imgH="203040" progId="Equation.DSMT4">
                  <p:embed/>
                </p:oleObj>
              </mc:Choice>
              <mc:Fallback>
                <p:oleObj name="Equation" r:id="rId22" imgW="1282680" imgH="203040" progId="Equation.DSMT4">
                  <p:embed/>
                  <p:pic>
                    <p:nvPicPr>
                      <p:cNvPr id="0" name="Picture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71396" y="11179003"/>
                        <a:ext cx="7224995" cy="1046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Right Arrow 62"/>
          <p:cNvSpPr/>
          <p:nvPr/>
        </p:nvSpPr>
        <p:spPr bwMode="auto">
          <a:xfrm>
            <a:off x="1454717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pic>
        <p:nvPicPr>
          <p:cNvPr id="433164" name="Picture 12"/>
          <p:cNvPicPr>
            <a:picLocks noChangeAspect="1" noChangeArrowheads="1"/>
          </p:cNvPicPr>
          <p:nvPr/>
        </p:nvPicPr>
        <p:blipFill>
          <a:blip r:embed="rId24" cstate="print"/>
          <a:srcRect/>
          <a:stretch>
            <a:fillRect/>
          </a:stretch>
        </p:blipFill>
        <p:spPr bwMode="auto">
          <a:xfrm>
            <a:off x="13245583" y="5055376"/>
            <a:ext cx="1471746" cy="1070857"/>
          </a:xfrm>
          <a:prstGeom prst="rect">
            <a:avLst/>
          </a:prstGeom>
          <a:noFill/>
          <a:ln w="9525">
            <a:noFill/>
            <a:miter lim="800000"/>
            <a:headEnd/>
            <a:tailEnd/>
          </a:ln>
        </p:spPr>
      </p:pic>
      <p:sp>
        <p:nvSpPr>
          <p:cNvPr id="105" name="Right Arrow 104"/>
          <p:cNvSpPr/>
          <p:nvPr/>
        </p:nvSpPr>
        <p:spPr bwMode="auto">
          <a:xfrm>
            <a:off x="1267545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6" name="TextBox 65"/>
          <p:cNvSpPr txBox="1"/>
          <p:nvPr/>
        </p:nvSpPr>
        <p:spPr>
          <a:xfrm>
            <a:off x="424192" y="1"/>
            <a:ext cx="4924742" cy="1241234"/>
          </a:xfrm>
          <a:prstGeom prst="rect">
            <a:avLst/>
          </a:prstGeom>
          <a:noFill/>
        </p:spPr>
        <p:txBody>
          <a:bodyPr wrap="none" lIns="192911" tIns="96455" rIns="192911" bIns="96455" rtlCol="0">
            <a:spAutoFit/>
          </a:bodyPr>
          <a:lstStyle/>
          <a:p>
            <a:r>
              <a:rPr lang="en-US" sz="6800" b="1" dirty="0"/>
              <a:t>Quiz NOW:</a:t>
            </a:r>
          </a:p>
        </p:txBody>
      </p:sp>
      <p:cxnSp>
        <p:nvCxnSpPr>
          <p:cNvPr id="77" name="Straight Connector 76"/>
          <p:cNvCxnSpPr/>
          <p:nvPr/>
        </p:nvCxnSpPr>
        <p:spPr bwMode="auto">
          <a:xfrm>
            <a:off x="5528883" y="4800181"/>
            <a:ext cx="0" cy="893183"/>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83" name="Freeform 82"/>
          <p:cNvSpPr/>
          <p:nvPr/>
        </p:nvSpPr>
        <p:spPr bwMode="auto">
          <a:xfrm>
            <a:off x="5552616" y="4785562"/>
            <a:ext cx="2110497" cy="828994"/>
          </a:xfrm>
          <a:custGeom>
            <a:avLst/>
            <a:gdLst>
              <a:gd name="connsiteX0" fmla="*/ 0 w 893135"/>
              <a:gd name="connsiteY0" fmla="*/ 0 h 467832"/>
              <a:gd name="connsiteX1" fmla="*/ 212652 w 893135"/>
              <a:gd name="connsiteY1" fmla="*/ 255181 h 467832"/>
              <a:gd name="connsiteX2" fmla="*/ 531628 w 893135"/>
              <a:gd name="connsiteY2" fmla="*/ 404037 h 467832"/>
              <a:gd name="connsiteX3" fmla="*/ 893135 w 893135"/>
              <a:gd name="connsiteY3" fmla="*/ 467832 h 467832"/>
            </a:gdLst>
            <a:ahLst/>
            <a:cxnLst>
              <a:cxn ang="0">
                <a:pos x="connsiteX0" y="connsiteY0"/>
              </a:cxn>
              <a:cxn ang="0">
                <a:pos x="connsiteX1" y="connsiteY1"/>
              </a:cxn>
              <a:cxn ang="0">
                <a:pos x="connsiteX2" y="connsiteY2"/>
              </a:cxn>
              <a:cxn ang="0">
                <a:pos x="connsiteX3" y="connsiteY3"/>
              </a:cxn>
            </a:cxnLst>
            <a:rect l="l" t="t" r="r" b="b"/>
            <a:pathLst>
              <a:path w="893135" h="467832">
                <a:moveTo>
                  <a:pt x="0" y="0"/>
                </a:moveTo>
                <a:cubicBezTo>
                  <a:pt x="62023" y="93921"/>
                  <a:pt x="124047" y="187842"/>
                  <a:pt x="212652" y="255181"/>
                </a:cubicBezTo>
                <a:cubicBezTo>
                  <a:pt x="301257" y="322520"/>
                  <a:pt x="418214" y="368595"/>
                  <a:pt x="531628" y="404037"/>
                </a:cubicBezTo>
                <a:cubicBezTo>
                  <a:pt x="645042" y="439479"/>
                  <a:pt x="769088" y="453655"/>
                  <a:pt x="893135" y="467832"/>
                </a:cubicBezTo>
              </a:path>
            </a:pathLst>
          </a:custGeom>
          <a:noFill/>
          <a:ln w="38100"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4" name="TextBox 83"/>
          <p:cNvSpPr txBox="1"/>
          <p:nvPr/>
        </p:nvSpPr>
        <p:spPr>
          <a:xfrm>
            <a:off x="1615285" y="972256"/>
            <a:ext cx="11062383" cy="1102735"/>
          </a:xfrm>
          <a:prstGeom prst="rect">
            <a:avLst/>
          </a:prstGeom>
          <a:noFill/>
        </p:spPr>
        <p:txBody>
          <a:bodyPr wrap="none" lIns="192911" tIns="96455" rIns="192911" bIns="96455" rtlCol="0">
            <a:spAutoFit/>
          </a:bodyPr>
          <a:lstStyle/>
          <a:p>
            <a:r>
              <a:rPr lang="en-US" sz="5900" b="1" dirty="0"/>
              <a:t>What are the units of             ?</a:t>
            </a:r>
          </a:p>
        </p:txBody>
      </p:sp>
      <p:sp>
        <p:nvSpPr>
          <p:cNvPr id="85" name="TextBox 84"/>
          <p:cNvSpPr txBox="1"/>
          <p:nvPr/>
        </p:nvSpPr>
        <p:spPr>
          <a:xfrm>
            <a:off x="16078580" y="997978"/>
            <a:ext cx="6079609" cy="3703447"/>
          </a:xfrm>
          <a:prstGeom prst="rect">
            <a:avLst/>
          </a:prstGeom>
          <a:noFill/>
        </p:spPr>
        <p:txBody>
          <a:bodyPr wrap="none" lIns="192911" tIns="96455" rIns="192911" bIns="96455" rtlCol="0">
            <a:spAutoFit/>
          </a:bodyPr>
          <a:lstStyle/>
          <a:p>
            <a:pPr marL="1085124" indent="-1085124">
              <a:buAutoNum type="romanLcParenBoth"/>
            </a:pPr>
            <a:r>
              <a:rPr lang="en-US" dirty="0"/>
              <a:t>Voltage?</a:t>
            </a:r>
          </a:p>
          <a:p>
            <a:pPr marL="1085124" indent="-1085124">
              <a:buAutoNum type="romanLcParenBoth"/>
            </a:pPr>
            <a:r>
              <a:rPr lang="en-US" dirty="0"/>
              <a:t>Resistance?</a:t>
            </a:r>
          </a:p>
          <a:p>
            <a:pPr marL="1085124" indent="-1085124">
              <a:buAutoNum type="romanLcParenBoth"/>
            </a:pPr>
            <a:r>
              <a:rPr lang="en-US" dirty="0"/>
              <a:t>Resistance/s?</a:t>
            </a:r>
          </a:p>
          <a:p>
            <a:pPr marL="1085124" indent="-1085124">
              <a:buAutoNum type="romanLcParenBoth"/>
            </a:pPr>
            <a:r>
              <a:rPr lang="en-US" dirty="0"/>
              <a:t>Current?</a:t>
            </a:r>
          </a:p>
        </p:txBody>
      </p:sp>
      <p:graphicFrame>
        <p:nvGraphicFramePr>
          <p:cNvPr id="6" name="Object 12"/>
          <p:cNvGraphicFramePr>
            <a:graphicFrameLocks noChangeAspect="1"/>
          </p:cNvGraphicFramePr>
          <p:nvPr/>
        </p:nvGraphicFramePr>
        <p:xfrm>
          <a:off x="9818688" y="971550"/>
          <a:ext cx="1785937" cy="1022350"/>
        </p:xfrm>
        <a:graphic>
          <a:graphicData uri="http://schemas.openxmlformats.org/presentationml/2006/ole">
            <mc:AlternateContent xmlns:mc="http://schemas.openxmlformats.org/markup-compatibility/2006">
              <mc:Choice xmlns:v="urn:schemas-microsoft-com:vml" Requires="v">
                <p:oleObj spid="_x0000_s238692" name="Equation" r:id="rId25" imgW="304560" imgH="203040" progId="Equation.DSMT4">
                  <p:embed/>
                </p:oleObj>
              </mc:Choice>
              <mc:Fallback>
                <p:oleObj name="Equation" r:id="rId25" imgW="304560" imgH="203040" progId="Equation.DSMT4">
                  <p:embed/>
                  <p:pic>
                    <p:nvPicPr>
                      <p:cNvPr id="0" name="Picture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18688" y="971550"/>
                        <a:ext cx="1785937"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 name="Rectangle 85"/>
          <p:cNvSpPr/>
          <p:nvPr/>
        </p:nvSpPr>
        <p:spPr bwMode="auto">
          <a:xfrm>
            <a:off x="0" y="971550"/>
            <a:ext cx="21607463" cy="11739677"/>
          </a:xfrm>
          <a:prstGeom prst="rect">
            <a:avLst/>
          </a:prstGeom>
          <a:solidFill>
            <a:srgbClr val="FFC000">
              <a:alpha val="22745"/>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t>
            </a:r>
            <a:br>
              <a:rPr lang="en-US" dirty="0">
                <a:latin typeface="Impact" charset="0"/>
                <a:cs typeface="Impact" charset="0"/>
              </a:rPr>
            </a:br>
            <a:r>
              <a:rPr lang="en-US" dirty="0">
                <a:latin typeface="Impact" charset="0"/>
                <a:cs typeface="Impact" charset="0"/>
              </a:rPr>
              <a:t>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9 – Optimizing Neuron Models</a:t>
            </a:r>
          </a:p>
          <a:p>
            <a:r>
              <a:rPr lang="en-US" sz="5400" dirty="0">
                <a:latin typeface="Arial Narrow" pitchFamily="34" charset="0"/>
                <a:ea typeface="ＭＳ Ｐゴシック" pitchFamily="34" charset="-128"/>
              </a:rPr>
              <a:t>For Coding and Decoding</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089107"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noProof="0" dirty="0" err="1">
                <a:latin typeface="Arial Narrow" pitchFamily="34" charset="0"/>
                <a:cs typeface="ＭＳ Ｐゴシック" charset="0"/>
              </a:rPr>
              <a:t>What</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is</a:t>
            </a:r>
            <a:r>
              <a:rPr lang="fr-CH" sz="5400" b="1" noProof="0" dirty="0">
                <a:latin typeface="Arial Narrow" pitchFamily="34" charset="0"/>
                <a:cs typeface="ＭＳ Ｐゴシック" charset="0"/>
              </a:rPr>
              <a:t> a good </a:t>
            </a:r>
            <a:r>
              <a:rPr lang="fr-CH" sz="5400" b="1" noProof="0" dirty="0" err="1">
                <a:latin typeface="Arial Narrow" pitchFamily="34" charset="0"/>
                <a:cs typeface="ＭＳ Ｐゴシック" charset="0"/>
              </a:rPr>
              <a:t>neuron</a:t>
            </a:r>
            <a:r>
              <a:rPr lang="fr-CH" sz="5400" b="1" noProof="0" dirty="0">
                <a:latin typeface="Arial Narrow" pitchFamily="34" charset="0"/>
                <a:cs typeface="ＭＳ Ｐゴシック" charset="0"/>
              </a:rPr>
              <a:t> model?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8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4800" dirty="0" err="1">
                <a:latin typeface="Arial Narrow" pitchFamily="34" charset="0"/>
                <a:cs typeface="ＭＳ Ｐゴシック" charset="0"/>
              </a:rPr>
              <a:t>Models</a:t>
            </a:r>
            <a:r>
              <a:rPr lang="fr-CH" sz="4800" dirty="0">
                <a:latin typeface="Arial Narrow" pitchFamily="34" charset="0"/>
                <a:cs typeface="ＭＳ Ｐゴシック" charset="0"/>
              </a:rPr>
              <a:t> and data</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a:t>
            </a:r>
            <a:r>
              <a:rPr lang="fr-CH" sz="5400" b="1" noProof="0" dirty="0" err="1">
                <a:latin typeface="Arial Narrow" pitchFamily="34" charset="0"/>
                <a:cs typeface="ＭＳ Ｐゴシック" charset="0"/>
              </a:rPr>
              <a:t>AdEx</a:t>
            </a:r>
            <a:r>
              <a:rPr lang="fr-CH" sz="5400" b="1" noProof="0" dirty="0">
                <a:latin typeface="Arial Narrow" pitchFamily="34" charset="0"/>
                <a:cs typeface="ＭＳ Ｐゴシック" charset="0"/>
              </a:rPr>
              <a:t> model</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mn-cs"/>
              </a:rPr>
              <a:t>Firing</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patterns and adaptation</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Spike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Response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Model (SRM)</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rPr>
              <a:t>         - </a:t>
            </a:r>
            <a:r>
              <a:rPr lang="fr-CH" sz="4400" dirty="0" err="1">
                <a:latin typeface="Arial Narrow" pitchFamily="34" charset="0"/>
              </a:rPr>
              <a:t>Integral</a:t>
            </a:r>
            <a:r>
              <a:rPr lang="fr-CH" sz="4400" dirty="0">
                <a:latin typeface="Arial Narrow" pitchFamily="34" charset="0"/>
              </a:rPr>
              <a:t> formulation</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Generalized</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Linear</a:t>
            </a:r>
            <a:r>
              <a:rPr lang="fr-CH" sz="5400" b="1" dirty="0">
                <a:latin typeface="Arial Narrow" pitchFamily="34" charset="0"/>
                <a:cs typeface="ＭＳ Ｐゴシック" charset="0"/>
              </a:rPr>
              <a:t>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Adding</a:t>
            </a:r>
            <a:r>
              <a:rPr lang="fr-CH" sz="4400" dirty="0">
                <a:latin typeface="Arial Narrow" pitchFamily="34" charset="0"/>
                <a:cs typeface="ＭＳ Ｐゴシック" charset="0"/>
              </a:rPr>
              <a:t> noise to the SRM </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Parameter</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Estimation</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Quadratic</a:t>
            </a:r>
            <a:r>
              <a:rPr lang="fr-CH" sz="4400" dirty="0">
                <a:latin typeface="Arial Narrow" pitchFamily="34" charset="0"/>
                <a:cs typeface="ＭＳ Ｐゴシック" charset="0"/>
              </a:rPr>
              <a:t> and </a:t>
            </a:r>
            <a:r>
              <a:rPr lang="fr-CH" sz="4400" dirty="0" err="1">
                <a:latin typeface="Arial Narrow" pitchFamily="34" charset="0"/>
                <a:cs typeface="ＭＳ Ｐゴシック" charset="0"/>
              </a:rPr>
              <a:t>convex</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optimization</a:t>
            </a:r>
            <a:endParaRPr lang="fr-CH" sz="4400" dirty="0">
              <a:latin typeface="Arial Narrow" pitchFamily="34" charset="0"/>
              <a:cs typeface="ＭＳ Ｐゴシック" charset="0"/>
            </a:endParaRPr>
          </a:p>
          <a:p>
            <a:pPr marL="1079500" lvl="0" indent="-568325" eaLnBrk="0" hangingPunct="0">
              <a:buClr>
                <a:srgbClr val="FF0000"/>
              </a:buClr>
              <a:buSzPct val="150000"/>
              <a:defRPr/>
            </a:pPr>
            <a:r>
              <a:rPr lang="fr-CH" sz="4800" b="1" dirty="0">
                <a:latin typeface="Arial Narrow" pitchFamily="34" charset="0"/>
                <a:cs typeface="ＭＳ Ｐゴシック" charset="0"/>
              </a:rPr>
              <a:t>9.6. </a:t>
            </a:r>
            <a:r>
              <a:rPr lang="fr-CH" sz="4800" b="1" dirty="0" err="1">
                <a:latin typeface="Arial Narrow" pitchFamily="34" charset="0"/>
                <a:cs typeface="ＭＳ Ｐゴシック" charset="0"/>
              </a:rPr>
              <a:t>Modeling</a:t>
            </a:r>
            <a:r>
              <a:rPr lang="fr-CH" sz="4800" b="1" dirty="0">
                <a:latin typeface="Arial Narrow" pitchFamily="34" charset="0"/>
                <a:cs typeface="ＭＳ Ｐゴシック" charset="0"/>
              </a:rPr>
              <a:t> in vitro data</a:t>
            </a:r>
          </a:p>
          <a:p>
            <a:pPr marL="1079500" lvl="0" indent="-568325" eaLnBrk="0" hangingPunct="0">
              <a:buClr>
                <a:srgbClr val="FF0000"/>
              </a:buClr>
              <a:buSzPct val="150000"/>
              <a:defRPr/>
            </a:pPr>
            <a:r>
              <a:rPr lang="fr-CH" sz="4400" dirty="0">
                <a:latin typeface="Arial Narrow" pitchFamily="34" charset="0"/>
                <a:cs typeface="ＭＳ Ｐゴシック" charset="0"/>
              </a:rPr>
              <a:t>         -  how long </a:t>
            </a:r>
            <a:r>
              <a:rPr lang="fr-CH" sz="4400" dirty="0" err="1">
                <a:latin typeface="Arial Narrow" pitchFamily="34" charset="0"/>
                <a:cs typeface="ＭＳ Ｐゴシック" charset="0"/>
              </a:rPr>
              <a:t>lasts</a:t>
            </a:r>
            <a:r>
              <a:rPr lang="fr-CH" sz="4400" dirty="0">
                <a:latin typeface="Arial Narrow" pitchFamily="34" charset="0"/>
                <a:cs typeface="ＭＳ Ｐゴシック" charset="0"/>
              </a:rPr>
              <a:t> the </a:t>
            </a:r>
            <a:r>
              <a:rPr lang="fr-CH" sz="4400" dirty="0" err="1">
                <a:latin typeface="Arial Narrow" pitchFamily="34" charset="0"/>
                <a:cs typeface="ＭＳ Ｐゴシック" charset="0"/>
              </a:rPr>
              <a:t>effect</a:t>
            </a:r>
            <a:r>
              <a:rPr lang="fr-CH" sz="4400" dirty="0">
                <a:latin typeface="Arial Narrow" pitchFamily="34" charset="0"/>
                <a:cs typeface="ＭＳ Ｐゴシック" charset="0"/>
              </a:rPr>
              <a:t> of a </a:t>
            </a:r>
            <a:r>
              <a:rPr lang="fr-CH" sz="4400" dirty="0" err="1">
                <a:latin typeface="Arial Narrow" pitchFamily="34" charset="0"/>
                <a:cs typeface="ＭＳ Ｐゴシック" charset="0"/>
              </a:rPr>
              <a:t>spike</a:t>
            </a:r>
            <a:r>
              <a:rPr lang="fr-CH" sz="4400" dirty="0">
                <a:latin typeface="Arial Narrow" pitchFamily="34" charset="0"/>
                <a:cs typeface="ＭＳ Ｐゴシック" charset="0"/>
              </a:rPr>
              <a:t>?</a:t>
            </a:r>
          </a:p>
          <a:p>
            <a:pPr marL="1079500" lvl="0" indent="-568325" eaLnBrk="0" hangingPunct="0">
              <a:buClr>
                <a:srgbClr val="FF0000"/>
              </a:buClr>
              <a:buSzPct val="150000"/>
              <a:defRPr/>
            </a:pPr>
            <a:r>
              <a:rPr lang="fr-CH" sz="4800" b="1" dirty="0">
                <a:latin typeface="Arial Narrow" pitchFamily="34" charset="0"/>
                <a:cs typeface="ＭＳ Ｐゴシック" charset="0"/>
              </a:rPr>
              <a:t>9.7. </a:t>
            </a:r>
            <a:r>
              <a:rPr lang="fr-CH" sz="4800" b="1" dirty="0" err="1">
                <a:latin typeface="Arial Narrow" pitchFamily="34" charset="0"/>
                <a:cs typeface="ＭＳ Ｐゴシック" charset="0"/>
              </a:rPr>
              <a:t>Helping</a:t>
            </a:r>
            <a:r>
              <a:rPr lang="fr-CH" sz="4800" b="1" dirty="0">
                <a:latin typeface="Arial Narrow" pitchFamily="34" charset="0"/>
                <a:cs typeface="ＭＳ Ｐゴシック" charset="0"/>
              </a:rPr>
              <a:t> </a:t>
            </a:r>
            <a:r>
              <a:rPr lang="fr-CH" sz="4800" b="1" dirty="0" err="1">
                <a:latin typeface="Arial Narrow" pitchFamily="34" charset="0"/>
                <a:cs typeface="ＭＳ Ｐゴシック" charset="0"/>
              </a:rPr>
              <a:t>Humans</a:t>
            </a:r>
            <a:endParaRPr lang="fr-CH" sz="4800" b="1" dirty="0">
              <a:latin typeface="Arial Narrow" pitchFamily="34" charset="0"/>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9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dirty="0">
                <a:solidFill>
                  <a:srgbClr val="C30000"/>
                </a:solidFill>
                <a:latin typeface="Arial Narrow" pitchFamily="34" charset="0"/>
                <a:cs typeface="Arial Narrow" charset="0"/>
              </a:rPr>
              <a:t>6: Modeling in vitro data</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sp>
        <p:nvSpPr>
          <p:cNvPr id="9" name="Rounded Rectangle 8"/>
          <p:cNvSpPr/>
          <p:nvPr/>
        </p:nvSpPr>
        <p:spPr>
          <a:xfrm>
            <a:off x="11185358" y="9047738"/>
            <a:ext cx="10265694" cy="1371609"/>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12"/>
          <p:cNvGrpSpPr/>
          <p:nvPr/>
        </p:nvGrpSpPr>
        <p:grpSpPr>
          <a:xfrm>
            <a:off x="10956758" y="1509570"/>
            <a:ext cx="312822" cy="659981"/>
            <a:chOff x="11381873" y="2275724"/>
            <a:chExt cx="312822" cy="659981"/>
          </a:xfrm>
        </p:grpSpPr>
        <p:cxnSp>
          <p:nvCxnSpPr>
            <p:cNvPr id="11" name="Straight Connector 1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10964780" y="3202002"/>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2"/>
          <p:cNvGrpSpPr/>
          <p:nvPr/>
        </p:nvGrpSpPr>
        <p:grpSpPr>
          <a:xfrm>
            <a:off x="10996865" y="4750056"/>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2"/>
          <p:cNvGrpSpPr/>
          <p:nvPr/>
        </p:nvGrpSpPr>
        <p:grpSpPr>
          <a:xfrm>
            <a:off x="11004887" y="6129669"/>
            <a:ext cx="312822" cy="659981"/>
            <a:chOff x="11381873" y="2275724"/>
            <a:chExt cx="312822" cy="659981"/>
          </a:xfrm>
        </p:grpSpPr>
        <p:cxnSp>
          <p:nvCxnSpPr>
            <p:cNvPr id="21" name="Straight Connector 2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3" name="Group 12"/>
          <p:cNvGrpSpPr/>
          <p:nvPr/>
        </p:nvGrpSpPr>
        <p:grpSpPr>
          <a:xfrm>
            <a:off x="11012909" y="7629597"/>
            <a:ext cx="312822" cy="659981"/>
            <a:chOff x="11381873" y="2275724"/>
            <a:chExt cx="312822" cy="659981"/>
          </a:xfrm>
        </p:grpSpPr>
        <p:cxnSp>
          <p:nvCxnSpPr>
            <p:cNvPr id="24" name="Straight Connector 23"/>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24191" y="1113949"/>
            <a:ext cx="14010897" cy="1102735"/>
          </a:xfrm>
          <a:prstGeom prst="rect">
            <a:avLst/>
          </a:prstGeom>
          <a:noFill/>
        </p:spPr>
        <p:txBody>
          <a:bodyPr wrap="square" lIns="192911" tIns="96455" rIns="192911" bIns="96455" rtlCol="0">
            <a:spAutoFit/>
          </a:bodyPr>
          <a:lstStyle/>
          <a:p>
            <a:r>
              <a:rPr lang="en-US" sz="5900" dirty="0"/>
              <a:t>(</a:t>
            </a:r>
            <a:r>
              <a:rPr lang="en-US" sz="5900" dirty="0" err="1"/>
              <a:t>i</a:t>
            </a:r>
            <a:r>
              <a:rPr lang="en-US" sz="5900" dirty="0"/>
              <a:t>) Extract f  from more complex models</a:t>
            </a:r>
          </a:p>
        </p:txBody>
      </p:sp>
      <p:pic>
        <p:nvPicPr>
          <p:cNvPr id="376835" name="Picture 3"/>
          <p:cNvPicPr>
            <a:picLocks noChangeAspect="1" noChangeArrowheads="1"/>
          </p:cNvPicPr>
          <p:nvPr/>
        </p:nvPicPr>
        <p:blipFill>
          <a:blip r:embed="rId3" cstate="print"/>
          <a:srcRect/>
          <a:stretch>
            <a:fillRect/>
          </a:stretch>
        </p:blipFill>
        <p:spPr bwMode="auto">
          <a:xfrm>
            <a:off x="1130968" y="2375828"/>
            <a:ext cx="19418969" cy="6927081"/>
          </a:xfrm>
          <a:prstGeom prst="rect">
            <a:avLst/>
          </a:prstGeom>
          <a:noFill/>
          <a:ln w="9525">
            <a:noFill/>
            <a:miter lim="800000"/>
            <a:headEnd/>
            <a:tailEnd/>
          </a:ln>
        </p:spPr>
      </p:pic>
      <p:graphicFrame>
        <p:nvGraphicFramePr>
          <p:cNvPr id="376836" name="Object 4"/>
          <p:cNvGraphicFramePr>
            <a:graphicFrameLocks noChangeAspect="1"/>
          </p:cNvGraphicFramePr>
          <p:nvPr/>
        </p:nvGraphicFramePr>
        <p:xfrm>
          <a:off x="7787691" y="8652897"/>
          <a:ext cx="8860560" cy="1665317"/>
        </p:xfrm>
        <a:graphic>
          <a:graphicData uri="http://schemas.openxmlformats.org/presentationml/2006/ole">
            <mc:AlternateContent xmlns:mc="http://schemas.openxmlformats.org/markup-compatibility/2006">
              <mc:Choice xmlns:v="urn:schemas-microsoft-com:vml" Requires="v">
                <p:oleObj spid="_x0000_s167978" name="Equation" r:id="rId4" imgW="1562040" imgH="393480" progId="Equation.DSMT4">
                  <p:embed/>
                </p:oleObj>
              </mc:Choice>
              <mc:Fallback>
                <p:oleObj name="Equation" r:id="rId4" imgW="1562040" imgH="39348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7691" y="8652897"/>
                        <a:ext cx="8860560"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4"/>
          <p:cNvGrpSpPr/>
          <p:nvPr/>
        </p:nvGrpSpPr>
        <p:grpSpPr>
          <a:xfrm>
            <a:off x="7875845" y="9247099"/>
            <a:ext cx="13558824" cy="2826158"/>
            <a:chOff x="3332956" y="5218472"/>
            <a:chExt cx="5737921" cy="1594904"/>
          </a:xfrm>
        </p:grpSpPr>
        <p:graphicFrame>
          <p:nvGraphicFramePr>
            <p:cNvPr id="376837" name="Object 8"/>
            <p:cNvGraphicFramePr>
              <a:graphicFrameLocks noChangeAspect="1"/>
            </p:cNvGraphicFramePr>
            <p:nvPr/>
          </p:nvGraphicFramePr>
          <p:xfrm>
            <a:off x="3332956" y="5873576"/>
            <a:ext cx="2438400" cy="939800"/>
          </p:xfrm>
          <a:graphic>
            <a:graphicData uri="http://schemas.openxmlformats.org/presentationml/2006/ole">
              <mc:AlternateContent xmlns:mc="http://schemas.openxmlformats.org/markup-compatibility/2006">
                <mc:Choice xmlns:v="urn:schemas-microsoft-com:vml" Requires="v">
                  <p:oleObj spid="_x0000_s167979" name="Equation" r:id="rId6" imgW="1015920" imgH="393480" progId="Equation.3">
                    <p:embed/>
                  </p:oleObj>
                </mc:Choice>
                <mc:Fallback>
                  <p:oleObj name="Equation" r:id="rId6" imgW="1015920" imgH="39348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2956" y="5873576"/>
                          <a:ext cx="24384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7064122" y="5218472"/>
              <a:ext cx="2006755" cy="1042137"/>
            </a:xfrm>
            <a:prstGeom prst="rect">
              <a:avLst/>
            </a:prstGeom>
            <a:noFill/>
          </p:spPr>
          <p:txBody>
            <a:bodyPr wrap="none" rtlCol="0">
              <a:spAutoFit/>
            </a:bodyPr>
            <a:lstStyle/>
            <a:p>
              <a:r>
                <a:rPr lang="en-US" dirty="0"/>
                <a:t>Separation of </a:t>
              </a:r>
            </a:p>
            <a:p>
              <a:r>
                <a:rPr lang="en-US" dirty="0"/>
                <a:t>time scales</a:t>
              </a:r>
            </a:p>
          </p:txBody>
        </p:sp>
        <p:graphicFrame>
          <p:nvGraphicFramePr>
            <p:cNvPr id="376838" name="Object 8"/>
            <p:cNvGraphicFramePr>
              <a:graphicFrameLocks noChangeAspect="1"/>
            </p:cNvGraphicFramePr>
            <p:nvPr/>
          </p:nvGraphicFramePr>
          <p:xfrm>
            <a:off x="6300192" y="6093296"/>
            <a:ext cx="1279525" cy="544513"/>
          </p:xfrm>
          <a:graphic>
            <a:graphicData uri="http://schemas.openxmlformats.org/presentationml/2006/ole">
              <mc:AlternateContent xmlns:mc="http://schemas.openxmlformats.org/markup-compatibility/2006">
                <mc:Choice xmlns:v="urn:schemas-microsoft-com:vml" Requires="v">
                  <p:oleObj spid="_x0000_s167980" name="Equation" r:id="rId8" imgW="533160" imgH="228600" progId="Equation.DSMT4">
                    <p:embed/>
                  </p:oleObj>
                </mc:Choice>
                <mc:Fallback>
                  <p:oleObj name="Equation" r:id="rId8" imgW="533160" imgH="22860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192" y="6093296"/>
                          <a:ext cx="1279525"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Straight Arrow Connector 13"/>
            <p:cNvCxnSpPr/>
            <p:nvPr/>
          </p:nvCxnSpPr>
          <p:spPr bwMode="auto">
            <a:xfrm>
              <a:off x="5796136" y="6309320"/>
              <a:ext cx="50405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17" name="Straight Arrow Connector 16"/>
          <p:cNvCxnSpPr/>
          <p:nvPr/>
        </p:nvCxnSpPr>
        <p:spPr bwMode="auto">
          <a:xfrm flipH="1" flipV="1">
            <a:off x="13015765" y="9904082"/>
            <a:ext cx="2892659" cy="10207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377862" name="Object 4"/>
          <p:cNvGraphicFramePr>
            <a:graphicFrameLocks noChangeAspect="1"/>
          </p:cNvGraphicFramePr>
          <p:nvPr/>
        </p:nvGraphicFramePr>
        <p:xfrm>
          <a:off x="7740917" y="8628107"/>
          <a:ext cx="8864313" cy="1665317"/>
        </p:xfrm>
        <a:graphic>
          <a:graphicData uri="http://schemas.openxmlformats.org/presentationml/2006/ole">
            <mc:AlternateContent xmlns:mc="http://schemas.openxmlformats.org/markup-compatibility/2006">
              <mc:Choice xmlns:v="urn:schemas-microsoft-com:vml" Requires="v">
                <p:oleObj spid="_x0000_s167981" name="Equation" r:id="rId10" imgW="1562040" imgH="393480" progId="Equation.DSMT4">
                  <p:embed/>
                </p:oleObj>
              </mc:Choice>
              <mc:Fallback>
                <p:oleObj name="Equation" r:id="rId10" imgW="1562040" imgH="39348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0917" y="8628107"/>
                        <a:ext cx="8864313"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24"/>
          <p:cNvGrpSpPr/>
          <p:nvPr/>
        </p:nvGrpSpPr>
        <p:grpSpPr>
          <a:xfrm>
            <a:off x="14196817" y="3269011"/>
            <a:ext cx="6068589" cy="2934743"/>
            <a:chOff x="5868144" y="1844824"/>
            <a:chExt cx="2857576" cy="1656184"/>
          </a:xfrm>
        </p:grpSpPr>
        <p:cxnSp>
          <p:nvCxnSpPr>
            <p:cNvPr id="20" name="Straight Arrow Connector 19"/>
            <p:cNvCxnSpPr/>
            <p:nvPr/>
          </p:nvCxnSpPr>
          <p:spPr bwMode="auto">
            <a:xfrm flipH="1">
              <a:off x="6156176" y="2420888"/>
              <a:ext cx="216024" cy="108012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21" name="TextBox 20"/>
            <p:cNvSpPr txBox="1"/>
            <p:nvPr/>
          </p:nvSpPr>
          <p:spPr>
            <a:xfrm>
              <a:off x="5868144" y="2060848"/>
              <a:ext cx="929336" cy="547122"/>
            </a:xfrm>
            <a:prstGeom prst="rect">
              <a:avLst/>
            </a:prstGeom>
            <a:noFill/>
          </p:spPr>
          <p:txBody>
            <a:bodyPr wrap="none" rtlCol="0">
              <a:spAutoFit/>
            </a:bodyPr>
            <a:lstStyle/>
            <a:p>
              <a:r>
                <a:rPr lang="en-US" dirty="0">
                  <a:solidFill>
                    <a:srgbClr val="FF0000"/>
                  </a:solidFill>
                </a:rPr>
                <a:t>linear</a:t>
              </a:r>
            </a:p>
          </p:txBody>
        </p:sp>
        <p:cxnSp>
          <p:nvCxnSpPr>
            <p:cNvPr id="22" name="Straight Arrow Connector 21"/>
            <p:cNvCxnSpPr/>
            <p:nvPr/>
          </p:nvCxnSpPr>
          <p:spPr bwMode="auto">
            <a:xfrm>
              <a:off x="7452320" y="2348880"/>
              <a:ext cx="466920" cy="747298"/>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24" name="TextBox 23"/>
            <p:cNvSpPr txBox="1"/>
            <p:nvPr/>
          </p:nvSpPr>
          <p:spPr>
            <a:xfrm>
              <a:off x="6876256" y="1844824"/>
              <a:ext cx="1849464" cy="547122"/>
            </a:xfrm>
            <a:prstGeom prst="rect">
              <a:avLst/>
            </a:prstGeom>
            <a:noFill/>
          </p:spPr>
          <p:txBody>
            <a:bodyPr wrap="none" rtlCol="0">
              <a:spAutoFit/>
            </a:bodyPr>
            <a:lstStyle/>
            <a:p>
              <a:r>
                <a:rPr lang="en-US" dirty="0">
                  <a:solidFill>
                    <a:srgbClr val="FF0000"/>
                  </a:solidFill>
                </a:rPr>
                <a:t>exponential</a:t>
              </a:r>
            </a:p>
          </p:txBody>
        </p:sp>
      </p:grpSp>
      <p:cxnSp>
        <p:nvCxnSpPr>
          <p:cNvPr id="26" name="Straight Arrow Connector 25"/>
          <p:cNvCxnSpPr/>
          <p:nvPr/>
        </p:nvCxnSpPr>
        <p:spPr bwMode="auto">
          <a:xfrm flipV="1">
            <a:off x="10973888" y="2375828"/>
            <a:ext cx="3222928" cy="6635071"/>
          </a:xfrm>
          <a:prstGeom prst="straightConnector1">
            <a:avLst/>
          </a:prstGeom>
          <a:solidFill>
            <a:schemeClr val="accent1"/>
          </a:solidFill>
          <a:ln w="76200" cap="flat" cmpd="sng" algn="ctr">
            <a:solidFill>
              <a:srgbClr val="FF0000"/>
            </a:solidFill>
            <a:prstDash val="solid"/>
            <a:round/>
            <a:headEnd type="none" w="med" len="med"/>
            <a:tailEnd type="arrow"/>
          </a:ln>
          <a:effectLst/>
        </p:spPr>
      </p:cxnSp>
      <p:sp>
        <p:nvSpPr>
          <p:cNvPr id="28" name="Rectangle 27"/>
          <p:cNvSpPr/>
          <p:nvPr/>
        </p:nvSpPr>
        <p:spPr bwMode="auto">
          <a:xfrm>
            <a:off x="5652634" y="2758621"/>
            <a:ext cx="5046434" cy="5614291"/>
          </a:xfrm>
          <a:prstGeom prst="rect">
            <a:avLst/>
          </a:prstGeom>
          <a:solidFill>
            <a:srgbClr val="CCCCCC">
              <a:alpha val="30196"/>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9" name="Rounded Rectangle 28"/>
          <p:cNvSpPr/>
          <p:nvPr/>
        </p:nvSpPr>
        <p:spPr bwMode="auto">
          <a:xfrm>
            <a:off x="3609367" y="6714144"/>
            <a:ext cx="1835067" cy="637988"/>
          </a:xfrm>
          <a:prstGeom prst="roundRect">
            <a:avLst/>
          </a:prstGeom>
          <a:noFill/>
          <a:ln w="2857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3" name="TextBox 22"/>
          <p:cNvSpPr txBox="1"/>
          <p:nvPr/>
        </p:nvSpPr>
        <p:spPr>
          <a:xfrm>
            <a:off x="424191" y="8711841"/>
            <a:ext cx="5275543" cy="2687784"/>
          </a:xfrm>
          <a:prstGeom prst="rect">
            <a:avLst/>
          </a:prstGeom>
          <a:noFill/>
        </p:spPr>
        <p:txBody>
          <a:bodyPr wrap="none" lIns="192911" tIns="96455" rIns="192911" bIns="96455" rtlCol="0">
            <a:spAutoFit/>
          </a:bodyPr>
          <a:lstStyle/>
          <a:p>
            <a:r>
              <a:rPr lang="en-US" sz="5400" i="1" dirty="0">
                <a:solidFill>
                  <a:srgbClr val="FF0000"/>
                </a:solidFill>
              </a:rPr>
              <a:t>See week 4:</a:t>
            </a:r>
          </a:p>
          <a:p>
            <a:r>
              <a:rPr lang="en-US" sz="5400" i="1" dirty="0">
                <a:solidFill>
                  <a:srgbClr val="FF0000"/>
                </a:solidFill>
              </a:rPr>
              <a:t>2dim version of </a:t>
            </a:r>
          </a:p>
          <a:p>
            <a:r>
              <a:rPr lang="en-US" sz="5400" i="1" dirty="0">
                <a:solidFill>
                  <a:srgbClr val="FF0000"/>
                </a:solidFill>
              </a:rPr>
              <a:t>Hodgkin-Huxley</a:t>
            </a:r>
          </a:p>
        </p:txBody>
      </p:sp>
      <p:sp>
        <p:nvSpPr>
          <p:cNvPr id="27"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Review</a:t>
            </a:r>
            <a:r>
              <a:rPr lang="en-US" sz="6600" dirty="0">
                <a:solidFill>
                  <a:srgbClr val="FF0000"/>
                </a:solidFill>
                <a:latin typeface="Impact" charset="0"/>
                <a:ea typeface="ＭＳ Ｐゴシック" charset="0"/>
                <a:cs typeface="Impact" charset="0"/>
              </a:rPr>
              <a:t>: </a:t>
            </a:r>
            <a:r>
              <a:rPr lang="en-US" sz="6000" dirty="0">
                <a:solidFill>
                  <a:srgbClr val="FF0000"/>
                </a:solidFill>
                <a:latin typeface="Impact" charset="0"/>
                <a:ea typeface="ＭＳ Ｐゴシック" charset="0"/>
                <a:cs typeface="Impact" charset="0"/>
              </a:rPr>
              <a:t>Nonlinear Integrate-and-fire</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0" name="Straight Connector 2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374787" name="Object 4"/>
          <p:cNvGraphicFramePr>
            <a:graphicFrameLocks noChangeAspect="1"/>
          </p:cNvGraphicFramePr>
          <p:nvPr/>
        </p:nvGraphicFramePr>
        <p:xfrm>
          <a:off x="13995499" y="1171412"/>
          <a:ext cx="5543785" cy="1665317"/>
        </p:xfrm>
        <a:graphic>
          <a:graphicData uri="http://schemas.openxmlformats.org/presentationml/2006/ole">
            <mc:AlternateContent xmlns:mc="http://schemas.openxmlformats.org/markup-compatibility/2006">
              <mc:Choice xmlns:v="urn:schemas-microsoft-com:vml" Requires="v">
                <p:oleObj spid="_x0000_s167982" name="Equation" r:id="rId12" imgW="1257120" imgH="393480" progId="Equation.DSMT4">
                  <p:embed/>
                </p:oleObj>
              </mc:Choice>
              <mc:Fallback>
                <p:oleObj name="Equation" r:id="rId12" imgW="1257120" imgH="393480"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95499" y="1171412"/>
                        <a:ext cx="5543785"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37683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7786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2"/>
                                        </p:tgtEl>
                                      </p:cBhvr>
                                    </p:animEffect>
                                    <p:set>
                                      <p:cBhvr>
                                        <p:cTn id="22" dur="1" fill="hold">
                                          <p:stCondLst>
                                            <p:cond delay="1999"/>
                                          </p:stCondLst>
                                        </p:cTn>
                                        <p:tgtEl>
                                          <p:spTgt spid="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000"/>
                                        <p:tgtEl>
                                          <p:spTgt spid="17"/>
                                        </p:tgtEl>
                                      </p:cBhvr>
                                    </p:animEffect>
                                    <p:set>
                                      <p:cBhvr>
                                        <p:cTn id="25" dur="1" fill="hold">
                                          <p:stCondLst>
                                            <p:cond delay="1999"/>
                                          </p:stCondLst>
                                        </p:cTn>
                                        <p:tgtEl>
                                          <p:spTgt spid="1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7683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861177" y="847714"/>
            <a:ext cx="12081105" cy="1020780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.6</a:t>
            </a:r>
            <a:r>
              <a:rPr lang="en-US" sz="6000" dirty="0">
                <a:solidFill>
                  <a:srgbClr val="FF0000"/>
                </a:solidFill>
                <a:latin typeface="Impact" charset="0"/>
                <a:ea typeface="ＭＳ Ｐゴシック" charset="0"/>
                <a:cs typeface="Impact" charset="0"/>
              </a:rPr>
              <a:t> Models and Data</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0" name="Straight Connector 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1" name="Picture 2"/>
          <p:cNvPicPr>
            <a:picLocks noChangeAspect="1" noChangeArrowheads="1"/>
          </p:cNvPicPr>
          <p:nvPr/>
        </p:nvPicPr>
        <p:blipFill>
          <a:blip r:embed="rId2" cstate="print"/>
          <a:srcRect/>
          <a:stretch>
            <a:fillRect/>
          </a:stretch>
        </p:blipFill>
        <p:spPr bwMode="auto">
          <a:xfrm>
            <a:off x="1474081" y="3044195"/>
            <a:ext cx="10051036" cy="5217037"/>
          </a:xfrm>
          <a:prstGeom prst="rect">
            <a:avLst/>
          </a:prstGeom>
          <a:noFill/>
          <a:ln w="9525">
            <a:noFill/>
            <a:miter lim="800000"/>
            <a:headEnd/>
            <a:tailEnd/>
          </a:ln>
        </p:spPr>
      </p:pic>
      <p:sp>
        <p:nvSpPr>
          <p:cNvPr id="13" name="TextBox 12"/>
          <p:cNvSpPr txBox="1"/>
          <p:nvPr/>
        </p:nvSpPr>
        <p:spPr>
          <a:xfrm>
            <a:off x="2378672" y="2074699"/>
            <a:ext cx="7830990" cy="969496"/>
          </a:xfrm>
          <a:prstGeom prst="rect">
            <a:avLst/>
          </a:prstGeom>
          <a:noFill/>
        </p:spPr>
        <p:txBody>
          <a:bodyPr wrap="none" rtlCol="0">
            <a:spAutoFit/>
          </a:bodyPr>
          <a:lstStyle/>
          <a:p>
            <a:r>
              <a:rPr lang="en-US" dirty="0"/>
              <a:t>comparison model-data</a:t>
            </a:r>
          </a:p>
        </p:txBody>
      </p:sp>
      <p:sp>
        <p:nvSpPr>
          <p:cNvPr id="14" name="TextBox 13"/>
          <p:cNvSpPr txBox="1"/>
          <p:nvPr/>
        </p:nvSpPr>
        <p:spPr>
          <a:xfrm>
            <a:off x="12007515" y="3960732"/>
            <a:ext cx="7303602" cy="2723823"/>
          </a:xfrm>
          <a:prstGeom prst="rect">
            <a:avLst/>
          </a:prstGeom>
          <a:noFill/>
        </p:spPr>
        <p:txBody>
          <a:bodyPr wrap="none" rtlCol="0">
            <a:spAutoFit/>
          </a:bodyPr>
          <a:lstStyle/>
          <a:p>
            <a:r>
              <a:rPr lang="en-US" b="1" dirty="0">
                <a:solidFill>
                  <a:srgbClr val="FF0000"/>
                </a:solidFill>
              </a:rPr>
              <a:t>Predict</a:t>
            </a:r>
          </a:p>
          <a:p>
            <a:pPr>
              <a:buFontTx/>
              <a:buChar char="-"/>
            </a:pPr>
            <a:r>
              <a:rPr lang="en-US" dirty="0" err="1">
                <a:solidFill>
                  <a:srgbClr val="FF0000"/>
                </a:solidFill>
              </a:rPr>
              <a:t>Subthreshold</a:t>
            </a:r>
            <a:r>
              <a:rPr lang="en-US" dirty="0">
                <a:solidFill>
                  <a:srgbClr val="FF0000"/>
                </a:solidFill>
              </a:rPr>
              <a:t> voltage</a:t>
            </a:r>
          </a:p>
          <a:p>
            <a:pPr>
              <a:buFontTx/>
              <a:buChar char="-"/>
            </a:pPr>
            <a:r>
              <a:rPr lang="en-US" dirty="0">
                <a:solidFill>
                  <a:srgbClr val="FF0000"/>
                </a:solidFill>
              </a:rPr>
              <a:t>Spike times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grpSp>
        <p:nvGrpSpPr>
          <p:cNvPr id="2" name="Group 46"/>
          <p:cNvGrpSpPr>
            <a:grpSpLocks/>
          </p:cNvGrpSpPr>
          <p:nvPr/>
        </p:nvGrpSpPr>
        <p:grpSpPr bwMode="auto">
          <a:xfrm>
            <a:off x="2805142" y="6892720"/>
            <a:ext cx="17045987" cy="2727854"/>
            <a:chOff x="-968" y="3156"/>
            <a:chExt cx="6450" cy="1102"/>
          </a:xfrm>
        </p:grpSpPr>
        <p:graphicFrame>
          <p:nvGraphicFramePr>
            <p:cNvPr id="5124" name="Object 47"/>
            <p:cNvGraphicFramePr>
              <a:graphicFrameLocks noChangeAspect="1"/>
            </p:cNvGraphicFramePr>
            <p:nvPr/>
          </p:nvGraphicFramePr>
          <p:xfrm>
            <a:off x="2680" y="3362"/>
            <a:ext cx="2802" cy="578"/>
          </p:xfrm>
          <a:graphic>
            <a:graphicData uri="http://schemas.openxmlformats.org/presentationml/2006/ole">
              <mc:AlternateContent xmlns:mc="http://schemas.openxmlformats.org/markup-compatibility/2006">
                <mc:Choice xmlns:v="urn:schemas-microsoft-com:vml" Requires="v">
                  <p:oleObj spid="_x0000_s232530" name="Equation" r:id="rId4" imgW="1600200" imgH="330120" progId="Equation.DSMT4">
                    <p:embed/>
                  </p:oleObj>
                </mc:Choice>
                <mc:Fallback>
                  <p:oleObj name="Equation" r:id="rId4" imgW="1600200" imgH="33012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0" y="3362"/>
                          <a:ext cx="2802"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53" name="Line 48"/>
            <p:cNvSpPr>
              <a:spLocks noChangeShapeType="1"/>
            </p:cNvSpPr>
            <p:nvPr/>
          </p:nvSpPr>
          <p:spPr bwMode="auto">
            <a:xfrm flipV="1">
              <a:off x="3153" y="3878"/>
              <a:ext cx="580" cy="1"/>
            </a:xfrm>
            <a:prstGeom prst="line">
              <a:avLst/>
            </a:prstGeom>
            <a:noFill/>
            <a:ln w="28575">
              <a:solidFill>
                <a:srgbClr val="FF0000"/>
              </a:solidFill>
              <a:round/>
              <a:headEnd/>
              <a:tailEnd/>
            </a:ln>
          </p:spPr>
          <p:txBody>
            <a:bodyPr wrap="none" anchor="ctr"/>
            <a:lstStyle/>
            <a:p>
              <a:endParaRPr lang="en-US"/>
            </a:p>
          </p:txBody>
        </p:sp>
        <p:sp>
          <p:nvSpPr>
            <p:cNvPr id="5154"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5155"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5156" name="Text Box 51"/>
            <p:cNvSpPr txBox="1">
              <a:spLocks noChangeArrowheads="1"/>
            </p:cNvSpPr>
            <p:nvPr/>
          </p:nvSpPr>
          <p:spPr bwMode="auto">
            <a:xfrm>
              <a:off x="-968" y="3517"/>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3" name="Group 52"/>
            <p:cNvGrpSpPr>
              <a:grpSpLocks/>
            </p:cNvGrpSpPr>
            <p:nvPr/>
          </p:nvGrpSpPr>
          <p:grpSpPr bwMode="auto">
            <a:xfrm>
              <a:off x="449" y="3156"/>
              <a:ext cx="2193" cy="756"/>
              <a:chOff x="353" y="2724"/>
              <a:chExt cx="2193" cy="756"/>
            </a:xfrm>
          </p:grpSpPr>
          <p:sp>
            <p:nvSpPr>
              <p:cNvPr id="5159"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4" name="Group 54"/>
              <p:cNvGrpSpPr>
                <a:grpSpLocks/>
              </p:cNvGrpSpPr>
              <p:nvPr/>
            </p:nvGrpSpPr>
            <p:grpSpPr bwMode="auto">
              <a:xfrm>
                <a:off x="353" y="2976"/>
                <a:ext cx="2193" cy="504"/>
                <a:chOff x="353" y="2976"/>
                <a:chExt cx="2193" cy="504"/>
              </a:xfrm>
            </p:grpSpPr>
            <p:graphicFrame>
              <p:nvGraphicFramePr>
                <p:cNvPr id="5125" name="Object 55"/>
                <p:cNvGraphicFramePr>
                  <a:graphicFrameLocks noChangeAspect="1"/>
                </p:cNvGraphicFramePr>
                <p:nvPr/>
              </p:nvGraphicFramePr>
              <p:xfrm>
                <a:off x="932" y="3033"/>
                <a:ext cx="1614" cy="447"/>
              </p:xfrm>
              <a:graphic>
                <a:graphicData uri="http://schemas.openxmlformats.org/presentationml/2006/ole">
                  <mc:AlternateContent xmlns:mc="http://schemas.openxmlformats.org/markup-compatibility/2006">
                    <mc:Choice xmlns:v="urn:schemas-microsoft-com:vml" Requires="v">
                      <p:oleObj spid="_x0000_s232531" name="Equation" r:id="rId6" imgW="1002960" imgH="279360" progId="Equation.DSMT4">
                        <p:embed/>
                      </p:oleObj>
                    </mc:Choice>
                    <mc:Fallback>
                      <p:oleObj name="Equation" r:id="rId6" imgW="1002960" imgH="27936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 y="3033"/>
                              <a:ext cx="1614"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56"/>
                <p:cNvGraphicFramePr>
                  <a:graphicFrameLocks noChangeAspect="1"/>
                </p:cNvGraphicFramePr>
                <p:nvPr/>
              </p:nvGraphicFramePr>
              <p:xfrm>
                <a:off x="353" y="3082"/>
                <a:ext cx="654" cy="371"/>
              </p:xfrm>
              <a:graphic>
                <a:graphicData uri="http://schemas.openxmlformats.org/presentationml/2006/ole">
                  <mc:AlternateContent xmlns:mc="http://schemas.openxmlformats.org/markup-compatibility/2006">
                    <mc:Choice xmlns:v="urn:schemas-microsoft-com:vml" Requires="v">
                      <p:oleObj spid="_x0000_s232532" name="Equation" r:id="rId8" imgW="380880" imgH="215640" progId="Equation.3">
                        <p:embed/>
                      </p:oleObj>
                    </mc:Choice>
                    <mc:Fallback>
                      <p:oleObj name="Equation" r:id="rId8" imgW="380880" imgH="215640" progId="Equation.3">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 y="3082"/>
                              <a:ext cx="65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61" name="Line 57"/>
                <p:cNvSpPr>
                  <a:spLocks noChangeShapeType="1"/>
                </p:cNvSpPr>
                <p:nvPr/>
              </p:nvSpPr>
              <p:spPr bwMode="auto">
                <a:xfrm>
                  <a:off x="1114" y="3445"/>
                  <a:ext cx="398" cy="0"/>
                </a:xfrm>
                <a:prstGeom prst="line">
                  <a:avLst/>
                </a:prstGeom>
                <a:noFill/>
                <a:ln w="28575">
                  <a:solidFill>
                    <a:srgbClr val="00B050"/>
                  </a:solidFill>
                  <a:round/>
                  <a:headEnd/>
                  <a:tailEnd/>
                </a:ln>
              </p:spPr>
              <p:txBody>
                <a:bodyPr wrap="none" anchor="ctr"/>
                <a:lstStyle/>
                <a:p>
                  <a:endParaRPr lang="en-US"/>
                </a:p>
              </p:txBody>
            </p:sp>
            <p:sp>
              <p:nvSpPr>
                <p:cNvPr id="5162"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5158"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graphicFrame>
        <p:nvGraphicFramePr>
          <p:cNvPr id="1054780" name="Object 60"/>
          <p:cNvGraphicFramePr>
            <a:graphicFrameLocks noChangeAspect="1"/>
          </p:cNvGraphicFramePr>
          <p:nvPr/>
        </p:nvGraphicFramePr>
        <p:xfrm>
          <a:off x="6224315" y="9073746"/>
          <a:ext cx="9069883" cy="1234922"/>
        </p:xfrm>
        <a:graphic>
          <a:graphicData uri="http://schemas.openxmlformats.org/presentationml/2006/ole">
            <mc:AlternateContent xmlns:mc="http://schemas.openxmlformats.org/markup-compatibility/2006">
              <mc:Choice xmlns:v="urn:schemas-microsoft-com:vml" Requires="v">
                <p:oleObj spid="_x0000_s232533" name="Equation" r:id="rId10" imgW="1676160" imgH="279360" progId="Equation.DSMT4">
                  <p:embed/>
                </p:oleObj>
              </mc:Choice>
              <mc:Fallback>
                <p:oleObj name="Equation" r:id="rId10" imgW="1676160" imgH="279360" progId="Equation.DSMT4">
                  <p:embed/>
                  <p:pic>
                    <p:nvPicPr>
                      <p:cNvPr id="0" name="Object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4315" y="9073746"/>
                        <a:ext cx="9069883" cy="12349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781" name="Text Box 61"/>
          <p:cNvSpPr txBox="1">
            <a:spLocks noChangeArrowheads="1"/>
          </p:cNvSpPr>
          <p:nvPr/>
        </p:nvSpPr>
        <p:spPr bwMode="auto">
          <a:xfrm>
            <a:off x="2805970" y="9061569"/>
            <a:ext cx="3505827" cy="1102735"/>
          </a:xfrm>
          <a:prstGeom prst="rect">
            <a:avLst/>
          </a:prstGeom>
          <a:noFill/>
          <a:ln w="9525">
            <a:noFill/>
            <a:miter lim="800000"/>
            <a:headEnd/>
            <a:tailEnd/>
          </a:ln>
        </p:spPr>
        <p:txBody>
          <a:bodyPr wrap="none" lIns="192911" tIns="96455" rIns="192911" bIns="96455">
            <a:spAutoFit/>
          </a:bodyPr>
          <a:lstStyle/>
          <a:p>
            <a:r>
              <a:rPr lang="fr-CH" sz="5900" dirty="0" err="1">
                <a:solidFill>
                  <a:srgbClr val="0076FF"/>
                </a:solidFill>
              </a:rPr>
              <a:t>threshold</a:t>
            </a:r>
            <a:endParaRPr lang="fr-FR" sz="5900" dirty="0">
              <a:solidFill>
                <a:srgbClr val="0076FF"/>
              </a:solidFill>
            </a:endParaRPr>
          </a:p>
        </p:txBody>
      </p:sp>
      <p:sp>
        <p:nvSpPr>
          <p:cNvPr id="108" name="TextBox 107"/>
          <p:cNvSpPr txBox="1"/>
          <p:nvPr/>
        </p:nvSpPr>
        <p:spPr>
          <a:xfrm>
            <a:off x="1274972" y="10337852"/>
            <a:ext cx="5019062" cy="1102735"/>
          </a:xfrm>
          <a:prstGeom prst="rect">
            <a:avLst/>
          </a:prstGeom>
          <a:noFill/>
        </p:spPr>
        <p:txBody>
          <a:bodyPr wrap="none" lIns="192911" tIns="96455" rIns="192911" bIns="96455" rtlCol="0">
            <a:spAutoFit/>
          </a:bodyPr>
          <a:lstStyle/>
          <a:p>
            <a:r>
              <a:rPr lang="en-US" sz="5900" dirty="0"/>
              <a:t>firing intensity</a:t>
            </a:r>
          </a:p>
        </p:txBody>
      </p:sp>
      <p:cxnSp>
        <p:nvCxnSpPr>
          <p:cNvPr id="110" name="Straight Connector 109"/>
          <p:cNvCxnSpPr/>
          <p:nvPr/>
        </p:nvCxnSpPr>
        <p:spPr bwMode="auto">
          <a:xfrm>
            <a:off x="10392945" y="10082657"/>
            <a:ext cx="1701564" cy="0"/>
          </a:xfrm>
          <a:prstGeom prst="line">
            <a:avLst/>
          </a:prstGeom>
          <a:solidFill>
            <a:schemeClr val="accent1"/>
          </a:solidFill>
          <a:ln w="28575" cap="flat" cmpd="sng" algn="ctr">
            <a:solidFill>
              <a:srgbClr val="3550FE"/>
            </a:solidFill>
            <a:prstDash val="dash"/>
            <a:round/>
            <a:headEnd type="none" w="med" len="med"/>
            <a:tailEnd type="none" w="med" len="med"/>
          </a:ln>
          <a:effectLst/>
        </p:spPr>
      </p:cxnSp>
      <p:graphicFrame>
        <p:nvGraphicFramePr>
          <p:cNvPr id="14" name="Object 60"/>
          <p:cNvGraphicFramePr>
            <a:graphicFrameLocks noChangeAspect="1"/>
          </p:cNvGraphicFramePr>
          <p:nvPr/>
        </p:nvGraphicFramePr>
        <p:xfrm>
          <a:off x="6471396" y="10336798"/>
          <a:ext cx="5863743" cy="1046449"/>
        </p:xfrm>
        <a:graphic>
          <a:graphicData uri="http://schemas.openxmlformats.org/presentationml/2006/ole">
            <mc:AlternateContent xmlns:mc="http://schemas.openxmlformats.org/markup-compatibility/2006">
              <mc:Choice xmlns:v="urn:schemas-microsoft-com:vml" Requires="v">
                <p:oleObj spid="_x0000_s232534" name="Equation" r:id="rId12" imgW="1282680" imgH="203040" progId="Equation.DSMT4">
                  <p:embed/>
                </p:oleObj>
              </mc:Choice>
              <mc:Fallback>
                <p:oleObj name="Equation" r:id="rId12" imgW="1282680" imgH="203040" progId="Equation.DSMT4">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1396" y="10336798"/>
                        <a:ext cx="5863743" cy="1046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82"/>
          <p:cNvGrpSpPr/>
          <p:nvPr/>
        </p:nvGrpSpPr>
        <p:grpSpPr>
          <a:xfrm>
            <a:off x="1979647" y="1526570"/>
            <a:ext cx="16448408" cy="5852544"/>
            <a:chOff x="424192" y="2248231"/>
            <a:chExt cx="20078455" cy="5997083"/>
          </a:xfrm>
        </p:grpSpPr>
        <p:sp>
          <p:nvSpPr>
            <p:cNvPr id="61" name="Rounded Rectangle 60"/>
            <p:cNvSpPr/>
            <p:nvPr/>
          </p:nvSpPr>
          <p:spPr bwMode="auto">
            <a:xfrm>
              <a:off x="3997475" y="2248231"/>
              <a:ext cx="12081105" cy="5997083"/>
            </a:xfrm>
            <a:prstGeom prst="roundRect">
              <a:avLst/>
            </a:prstGeom>
            <a:solidFill>
              <a:srgbClr val="E6E6E6">
                <a:alpha val="29020"/>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4" name="Rectangle 63"/>
            <p:cNvSpPr/>
            <p:nvPr/>
          </p:nvSpPr>
          <p:spPr bwMode="auto">
            <a:xfrm>
              <a:off x="13185921" y="4417389"/>
              <a:ext cx="1701564"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2" name="Rounded Rectangle 81"/>
            <p:cNvSpPr/>
            <p:nvPr/>
          </p:nvSpPr>
          <p:spPr bwMode="auto">
            <a:xfrm>
              <a:off x="15057642" y="4034596"/>
              <a:ext cx="5445005" cy="204156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5" name="Rounded Rectangle 64"/>
            <p:cNvSpPr/>
            <p:nvPr/>
          </p:nvSpPr>
          <p:spPr bwMode="auto">
            <a:xfrm>
              <a:off x="5018414" y="4416070"/>
              <a:ext cx="2892659" cy="1403573"/>
            </a:xfrm>
            <a:prstGeom prst="round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5122" name="Object 4"/>
            <p:cNvGraphicFramePr>
              <a:graphicFrameLocks noChangeAspect="1"/>
            </p:cNvGraphicFramePr>
            <p:nvPr/>
          </p:nvGraphicFramePr>
          <p:xfrm>
            <a:off x="7911074" y="3905681"/>
            <a:ext cx="982839" cy="1220857"/>
          </p:xfrm>
          <a:graphic>
            <a:graphicData uri="http://schemas.openxmlformats.org/presentationml/2006/ole">
              <mc:AlternateContent xmlns:mc="http://schemas.openxmlformats.org/markup-compatibility/2006">
                <mc:Choice xmlns:v="urn:schemas-microsoft-com:vml" Requires="v">
                  <p:oleObj spid="_x0000_s232535" name="Equation" r:id="rId14" imgW="139680" imgH="228600" progId="Equation.DSMT4">
                    <p:embed/>
                  </p:oleObj>
                </mc:Choice>
                <mc:Fallback>
                  <p:oleObj name="Equation" r:id="rId14" imgW="139680" imgH="228600" progId="Equation.DSMT4">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11074" y="3905681"/>
                          <a:ext cx="982839"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36" name="Freeform 23"/>
            <p:cNvSpPr>
              <a:spLocks/>
            </p:cNvSpPr>
            <p:nvPr/>
          </p:nvSpPr>
          <p:spPr bwMode="auto">
            <a:xfrm>
              <a:off x="5188570" y="4671266"/>
              <a:ext cx="2059930" cy="1020780"/>
            </a:xfrm>
            <a:custGeom>
              <a:avLst/>
              <a:gdLst>
                <a:gd name="T0" fmla="*/ 0 w 768"/>
                <a:gd name="T1" fmla="*/ 2147483647 h 368"/>
                <a:gd name="T2" fmla="*/ 2147483647 w 768"/>
                <a:gd name="T3" fmla="*/ 2147483647 h 368"/>
                <a:gd name="T4" fmla="*/ 2147483647 w 768"/>
                <a:gd name="T5" fmla="*/ 2147483647 h 368"/>
                <a:gd name="T6" fmla="*/ 2147483647 w 768"/>
                <a:gd name="T7" fmla="*/ 2147483647 h 368"/>
                <a:gd name="T8" fmla="*/ 0 60000 65536"/>
                <a:gd name="T9" fmla="*/ 0 60000 65536"/>
                <a:gd name="T10" fmla="*/ 0 60000 65536"/>
                <a:gd name="T11" fmla="*/ 0 60000 65536"/>
                <a:gd name="T12" fmla="*/ 0 w 768"/>
                <a:gd name="T13" fmla="*/ 0 h 368"/>
                <a:gd name="T14" fmla="*/ 768 w 768"/>
                <a:gd name="T15" fmla="*/ 368 h 368"/>
              </a:gdLst>
              <a:ahLst/>
              <a:cxnLst>
                <a:cxn ang="T8">
                  <a:pos x="T0" y="T1"/>
                </a:cxn>
                <a:cxn ang="T9">
                  <a:pos x="T2" y="T3"/>
                </a:cxn>
                <a:cxn ang="T10">
                  <a:pos x="T4" y="T5"/>
                </a:cxn>
                <a:cxn ang="T11">
                  <a:pos x="T6" y="T7"/>
                </a:cxn>
              </a:cxnLst>
              <a:rect l="T12" t="T13" r="T14" b="T15"/>
              <a:pathLst>
                <a:path w="768" h="368">
                  <a:moveTo>
                    <a:pt x="0" y="368"/>
                  </a:moveTo>
                  <a:cubicBezTo>
                    <a:pt x="44" y="216"/>
                    <a:pt x="88" y="64"/>
                    <a:pt x="144" y="32"/>
                  </a:cubicBezTo>
                  <a:cubicBezTo>
                    <a:pt x="200" y="0"/>
                    <a:pt x="232" y="120"/>
                    <a:pt x="336" y="176"/>
                  </a:cubicBezTo>
                  <a:cubicBezTo>
                    <a:pt x="440" y="232"/>
                    <a:pt x="604" y="300"/>
                    <a:pt x="768" y="368"/>
                  </a:cubicBezTo>
                </a:path>
              </a:pathLst>
            </a:custGeom>
            <a:noFill/>
            <a:ln w="28575">
              <a:solidFill>
                <a:srgbClr val="FF0000"/>
              </a:solidFill>
              <a:prstDash val="dash"/>
              <a:round/>
              <a:headEnd/>
              <a:tailEnd/>
            </a:ln>
          </p:spPr>
          <p:txBody>
            <a:bodyPr wrap="none" lIns="192911" tIns="96455" rIns="192911" bIns="96455" anchor="ctr"/>
            <a:lstStyle/>
            <a:p>
              <a:endParaRPr lang="en-US"/>
            </a:p>
          </p:txBody>
        </p:sp>
        <p:sp>
          <p:nvSpPr>
            <p:cNvPr id="5146" name="TextBox 67"/>
            <p:cNvSpPr txBox="1">
              <a:spLocks noChangeArrowheads="1"/>
            </p:cNvSpPr>
            <p:nvPr/>
          </p:nvSpPr>
          <p:spPr bwMode="auto">
            <a:xfrm>
              <a:off x="424192" y="3102995"/>
              <a:ext cx="1861146" cy="2118397"/>
            </a:xfrm>
            <a:prstGeom prst="rect">
              <a:avLst/>
            </a:prstGeom>
            <a:noFill/>
            <a:ln w="9525">
              <a:noFill/>
              <a:miter lim="800000"/>
              <a:headEnd/>
              <a:tailEnd/>
            </a:ln>
          </p:spPr>
          <p:txBody>
            <a:bodyPr wrap="none" lIns="192911" tIns="96455" rIns="192911" bIns="96455">
              <a:spAutoFit/>
            </a:bodyPr>
            <a:lstStyle/>
            <a:p>
              <a:endParaRPr lang="en-US" dirty="0"/>
            </a:p>
            <a:p>
              <a:r>
                <a:rPr lang="en-US" dirty="0"/>
                <a:t>  </a:t>
              </a:r>
              <a:r>
                <a:rPr lang="en-US" sz="6800" i="1" dirty="0"/>
                <a:t>I(t)</a:t>
              </a:r>
            </a:p>
          </p:txBody>
        </p:sp>
        <p:sp>
          <p:nvSpPr>
            <p:cNvPr id="5147" name="Freeform 69"/>
            <p:cNvSpPr>
              <a:spLocks/>
            </p:cNvSpPr>
            <p:nvPr/>
          </p:nvSpPr>
          <p:spPr bwMode="auto">
            <a:xfrm>
              <a:off x="1250787" y="4925098"/>
              <a:ext cx="2407022" cy="922676"/>
            </a:xfrm>
            <a:custGeom>
              <a:avLst/>
              <a:gdLst>
                <a:gd name="T0" fmla="*/ 0 w 1947553"/>
                <a:gd name="T1" fmla="*/ 520535 h 520535"/>
                <a:gd name="T2" fmla="*/ 58397 w 1947553"/>
                <a:gd name="T3" fmla="*/ 366156 h 520535"/>
                <a:gd name="T4" fmla="*/ 116793 w 1947553"/>
                <a:gd name="T5" fmla="*/ 283029 h 520535"/>
                <a:gd name="T6" fmla="*/ 225245 w 1947553"/>
                <a:gd name="T7" fmla="*/ 389907 h 520535"/>
                <a:gd name="T8" fmla="*/ 433804 w 1947553"/>
                <a:gd name="T9" fmla="*/ 116774 h 520535"/>
                <a:gd name="T10" fmla="*/ 600652 w 1947553"/>
                <a:gd name="T11" fmla="*/ 425533 h 520535"/>
                <a:gd name="T12" fmla="*/ 784185 w 1947553"/>
                <a:gd name="T13" fmla="*/ 211777 h 520535"/>
                <a:gd name="T14" fmla="*/ 1017771 w 1947553"/>
                <a:gd name="T15" fmla="*/ 389907 h 520535"/>
                <a:gd name="T16" fmla="*/ 1167935 w 1947553"/>
                <a:gd name="T17" fmla="*/ 9896 h 520535"/>
                <a:gd name="T18" fmla="*/ 1368152 w 1947553"/>
                <a:gd name="T19" fmla="*/ 330530 h 5205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47553" h="520535">
                  <a:moveTo>
                    <a:pt x="0" y="520535"/>
                  </a:moveTo>
                  <a:cubicBezTo>
                    <a:pt x="27709" y="463137"/>
                    <a:pt x="55418" y="405740"/>
                    <a:pt x="83127" y="366156"/>
                  </a:cubicBezTo>
                  <a:cubicBezTo>
                    <a:pt x="110836" y="326572"/>
                    <a:pt x="126670" y="279071"/>
                    <a:pt x="166254" y="283029"/>
                  </a:cubicBezTo>
                  <a:cubicBezTo>
                    <a:pt x="205838" y="286987"/>
                    <a:pt x="245424" y="417616"/>
                    <a:pt x="320634" y="389907"/>
                  </a:cubicBezTo>
                  <a:cubicBezTo>
                    <a:pt x="395844" y="362198"/>
                    <a:pt x="528452" y="110836"/>
                    <a:pt x="617517" y="116774"/>
                  </a:cubicBezTo>
                  <a:cubicBezTo>
                    <a:pt x="706582" y="122712"/>
                    <a:pt x="771896" y="409699"/>
                    <a:pt x="855023" y="425533"/>
                  </a:cubicBezTo>
                  <a:cubicBezTo>
                    <a:pt x="938150" y="441367"/>
                    <a:pt x="1017319" y="217715"/>
                    <a:pt x="1116280" y="211777"/>
                  </a:cubicBezTo>
                  <a:cubicBezTo>
                    <a:pt x="1215241" y="205839"/>
                    <a:pt x="1357745" y="423554"/>
                    <a:pt x="1448789" y="389907"/>
                  </a:cubicBezTo>
                  <a:cubicBezTo>
                    <a:pt x="1539833" y="356260"/>
                    <a:pt x="1579418" y="19792"/>
                    <a:pt x="1662545" y="9896"/>
                  </a:cubicBezTo>
                  <a:cubicBezTo>
                    <a:pt x="1745672" y="0"/>
                    <a:pt x="1846612" y="165265"/>
                    <a:pt x="1947553" y="330530"/>
                  </a:cubicBezTo>
                </a:path>
              </a:pathLst>
            </a:custGeom>
            <a:solidFill>
              <a:schemeClr val="bg1"/>
            </a:solidFill>
            <a:ln w="38100" cap="flat" cmpd="sng" algn="ctr">
              <a:solidFill>
                <a:schemeClr val="tx1"/>
              </a:solidFill>
              <a:prstDash val="solid"/>
              <a:round/>
              <a:headEnd type="none" w="med" len="med"/>
              <a:tailEnd type="none" w="med" len="med"/>
            </a:ln>
          </p:spPr>
          <p:txBody>
            <a:bodyPr lIns="192911" tIns="96455" rIns="192911" bIns="96455"/>
            <a:lstStyle/>
            <a:p>
              <a:endParaRPr lang="en-US"/>
            </a:p>
          </p:txBody>
        </p:sp>
        <p:graphicFrame>
          <p:nvGraphicFramePr>
            <p:cNvPr id="13" name="Object 60"/>
            <p:cNvGraphicFramePr>
              <a:graphicFrameLocks noChangeAspect="1"/>
            </p:cNvGraphicFramePr>
            <p:nvPr/>
          </p:nvGraphicFramePr>
          <p:xfrm>
            <a:off x="5919544" y="4414531"/>
            <a:ext cx="1860644" cy="1021133"/>
          </p:xfrm>
          <a:graphic>
            <a:graphicData uri="http://schemas.openxmlformats.org/presentationml/2006/ole">
              <mc:AlternateContent xmlns:mc="http://schemas.openxmlformats.org/markup-compatibility/2006">
                <mc:Choice xmlns:v="urn:schemas-microsoft-com:vml" Requires="v">
                  <p:oleObj spid="_x0000_s232536" name="Equation" r:id="rId16" imgW="317160" imgH="203040" progId="Equation.DSMT4">
                    <p:embed/>
                  </p:oleObj>
                </mc:Choice>
                <mc:Fallback>
                  <p:oleObj name="Equation" r:id="rId16" imgW="317160" imgH="203040" progId="Equation.DSMT4">
                    <p:embed/>
                    <p:pic>
                      <p:nvPicPr>
                        <p:cNvPr id="0"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19544" y="4414531"/>
                          <a:ext cx="1860644" cy="10211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7" name="Straight Arrow Connector 66"/>
            <p:cNvCxnSpPr/>
            <p:nvPr/>
          </p:nvCxnSpPr>
          <p:spPr bwMode="auto">
            <a:xfrm>
              <a:off x="5018414" y="5692046"/>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0" name="Right Arrow 69"/>
            <p:cNvSpPr/>
            <p:nvPr/>
          </p:nvSpPr>
          <p:spPr bwMode="auto">
            <a:xfrm>
              <a:off x="3827319" y="4926460"/>
              <a:ext cx="1020938" cy="382793"/>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1" name="Right Arrow 70"/>
            <p:cNvSpPr/>
            <p:nvPr/>
          </p:nvSpPr>
          <p:spPr bwMode="auto">
            <a:xfrm>
              <a:off x="8081229" y="5054058"/>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8" name="Rounded Rectangle 67"/>
            <p:cNvSpPr/>
            <p:nvPr/>
          </p:nvSpPr>
          <p:spPr bwMode="auto">
            <a:xfrm>
              <a:off x="10803731" y="6714144"/>
              <a:ext cx="2892659" cy="1403573"/>
            </a:xfrm>
            <a:prstGeom prst="round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69" name="Straight Arrow Connector 68"/>
            <p:cNvCxnSpPr/>
            <p:nvPr/>
          </p:nvCxnSpPr>
          <p:spPr bwMode="auto">
            <a:xfrm>
              <a:off x="10803731" y="7607327"/>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4" name="Freeform 73"/>
            <p:cNvSpPr/>
            <p:nvPr/>
          </p:nvSpPr>
          <p:spPr bwMode="auto">
            <a:xfrm>
              <a:off x="10973888" y="7096937"/>
              <a:ext cx="2190757" cy="1034611"/>
            </a:xfrm>
            <a:custGeom>
              <a:avLst/>
              <a:gdLst>
                <a:gd name="connsiteX0" fmla="*/ 0 w 927100"/>
                <a:gd name="connsiteY0" fmla="*/ 186267 h 342900"/>
                <a:gd name="connsiteX1" fmla="*/ 139700 w 927100"/>
                <a:gd name="connsiteY1" fmla="*/ 21167 h 342900"/>
                <a:gd name="connsiteX2" fmla="*/ 317500 w 927100"/>
                <a:gd name="connsiteY2" fmla="*/ 313267 h 342900"/>
                <a:gd name="connsiteX3" fmla="*/ 927100 w 927100"/>
                <a:gd name="connsiteY3" fmla="*/ 198967 h 342900"/>
              </a:gdLst>
              <a:ahLst/>
              <a:cxnLst>
                <a:cxn ang="0">
                  <a:pos x="connsiteX0" y="connsiteY0"/>
                </a:cxn>
                <a:cxn ang="0">
                  <a:pos x="connsiteX1" y="connsiteY1"/>
                </a:cxn>
                <a:cxn ang="0">
                  <a:pos x="connsiteX2" y="connsiteY2"/>
                </a:cxn>
                <a:cxn ang="0">
                  <a:pos x="connsiteX3" y="connsiteY3"/>
                </a:cxn>
              </a:cxnLst>
              <a:rect l="l" t="t" r="r" b="b"/>
              <a:pathLst>
                <a:path w="927100" h="342900">
                  <a:moveTo>
                    <a:pt x="0" y="186267"/>
                  </a:moveTo>
                  <a:cubicBezTo>
                    <a:pt x="43391" y="93133"/>
                    <a:pt x="86783" y="0"/>
                    <a:pt x="139700" y="21167"/>
                  </a:cubicBezTo>
                  <a:cubicBezTo>
                    <a:pt x="192617" y="42334"/>
                    <a:pt x="186267" y="283634"/>
                    <a:pt x="317500" y="313267"/>
                  </a:cubicBezTo>
                  <a:cubicBezTo>
                    <a:pt x="448733" y="342900"/>
                    <a:pt x="687916" y="270933"/>
                    <a:pt x="927100" y="198967"/>
                  </a:cubicBezTo>
                </a:path>
              </a:pathLst>
            </a:custGeom>
            <a:noFill/>
            <a:ln w="28575"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0" name="Object 10"/>
            <p:cNvGraphicFramePr>
              <a:graphicFrameLocks noChangeAspect="1"/>
            </p:cNvGraphicFramePr>
            <p:nvPr/>
          </p:nvGraphicFramePr>
          <p:xfrm>
            <a:off x="11654513" y="6841742"/>
            <a:ext cx="1562491" cy="893533"/>
          </p:xfrm>
          <a:graphic>
            <a:graphicData uri="http://schemas.openxmlformats.org/presentationml/2006/ole">
              <mc:AlternateContent xmlns:mc="http://schemas.openxmlformats.org/markup-compatibility/2006">
                <mc:Choice xmlns:v="urn:schemas-microsoft-com:vml" Requires="v">
                  <p:oleObj spid="_x0000_s232537" name="Equation" r:id="rId18" imgW="304560" imgH="203040" progId="Equation.DSMT4">
                    <p:embed/>
                  </p:oleObj>
                </mc:Choice>
                <mc:Fallback>
                  <p:oleObj name="Equation" r:id="rId18" imgW="304560" imgH="203040" progId="Equation.DSMT4">
                    <p:embed/>
                    <p:pic>
                      <p:nvPicPr>
                        <p:cNvPr id="0" name="Picture 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54513" y="6841742"/>
                          <a:ext cx="1562491" cy="893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6" name="Straight Connector 75"/>
            <p:cNvCxnSpPr/>
            <p:nvPr/>
          </p:nvCxnSpPr>
          <p:spPr bwMode="auto">
            <a:xfrm>
              <a:off x="15227798" y="5820961"/>
              <a:ext cx="51046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16078580"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79" name="Straight Connector 78"/>
            <p:cNvCxnSpPr/>
            <p:nvPr/>
          </p:nvCxnSpPr>
          <p:spPr bwMode="auto">
            <a:xfrm>
              <a:off x="16589049"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80" name="Straight Connector 79"/>
            <p:cNvCxnSpPr/>
            <p:nvPr/>
          </p:nvCxnSpPr>
          <p:spPr bwMode="auto">
            <a:xfrm>
              <a:off x="18630926"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sp>
          <p:nvSpPr>
            <p:cNvPr id="81" name="TextBox 80"/>
            <p:cNvSpPr txBox="1"/>
            <p:nvPr/>
          </p:nvSpPr>
          <p:spPr>
            <a:xfrm>
              <a:off x="17609989" y="4034597"/>
              <a:ext cx="1793820" cy="1241234"/>
            </a:xfrm>
            <a:prstGeom prst="rect">
              <a:avLst/>
            </a:prstGeom>
            <a:noFill/>
          </p:spPr>
          <p:txBody>
            <a:bodyPr wrap="none" lIns="192911" tIns="96455" rIns="192911" bIns="96455" rtlCol="0">
              <a:spAutoFit/>
            </a:bodyPr>
            <a:lstStyle/>
            <a:p>
              <a:r>
                <a:rPr lang="en-US" sz="6800" dirty="0"/>
                <a:t>S(t)</a:t>
              </a:r>
            </a:p>
          </p:txBody>
        </p:sp>
        <p:sp>
          <p:nvSpPr>
            <p:cNvPr id="87" name="Bent-Up Arrow 86"/>
            <p:cNvSpPr/>
            <p:nvPr/>
          </p:nvSpPr>
          <p:spPr bwMode="auto">
            <a:xfrm flipH="1">
              <a:off x="9442480" y="6331352"/>
              <a:ext cx="1361251"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8" name="Bent-Up Arrow 87"/>
            <p:cNvSpPr/>
            <p:nvPr/>
          </p:nvSpPr>
          <p:spPr bwMode="auto">
            <a:xfrm rot="16200000" flipH="1">
              <a:off x="14292057" y="5990960"/>
              <a:ext cx="1531170" cy="1701564"/>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9" name="Bent-Up Arrow 88"/>
            <p:cNvSpPr/>
            <p:nvPr/>
          </p:nvSpPr>
          <p:spPr bwMode="auto">
            <a:xfrm rot="5400000" flipH="1" flipV="1">
              <a:off x="14504732" y="2673464"/>
              <a:ext cx="1275975" cy="1191095"/>
            </a:xfrm>
            <a:prstGeom prst="bentUpArrow">
              <a:avLst>
                <a:gd name="adj1" fmla="val 25000"/>
                <a:gd name="adj2" fmla="val 22894"/>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0" name="Rounded Rectangle 89"/>
            <p:cNvSpPr/>
            <p:nvPr/>
          </p:nvSpPr>
          <p:spPr bwMode="auto">
            <a:xfrm>
              <a:off x="11654514" y="2375828"/>
              <a:ext cx="2892659" cy="1403573"/>
            </a:xfrm>
            <a:prstGeom prst="roundRect">
              <a:avLst/>
            </a:prstGeom>
            <a:solidFill>
              <a:schemeClr val="bg1"/>
            </a:solidFill>
            <a:ln w="9525" cap="flat" cmpd="sng" algn="ctr">
              <a:solidFill>
                <a:schemeClr val="accent2"/>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91" name="Straight Arrow Connector 90"/>
            <p:cNvCxnSpPr/>
            <p:nvPr/>
          </p:nvCxnSpPr>
          <p:spPr bwMode="auto">
            <a:xfrm>
              <a:off x="11654514" y="3651804"/>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aphicFrame>
          <p:nvGraphicFramePr>
            <p:cNvPr id="93" name="Object 10"/>
            <p:cNvGraphicFramePr>
              <a:graphicFrameLocks noChangeAspect="1"/>
            </p:cNvGraphicFramePr>
            <p:nvPr/>
          </p:nvGraphicFramePr>
          <p:xfrm>
            <a:off x="12408232" y="2447342"/>
            <a:ext cx="1755606" cy="1007067"/>
          </p:xfrm>
          <a:graphic>
            <a:graphicData uri="http://schemas.openxmlformats.org/presentationml/2006/ole">
              <mc:AlternateContent xmlns:mc="http://schemas.openxmlformats.org/markup-compatibility/2006">
                <mc:Choice xmlns:v="urn:schemas-microsoft-com:vml" Requires="v">
                  <p:oleObj spid="_x0000_s232538" name="Equation" r:id="rId20" imgW="342720" imgH="228600" progId="Equation.DSMT4">
                    <p:embed/>
                  </p:oleObj>
                </mc:Choice>
                <mc:Fallback>
                  <p:oleObj name="Equation" r:id="rId20" imgW="342720" imgH="228600" progId="Equation.DSMT4">
                    <p:embed/>
                    <p:pic>
                      <p:nvPicPr>
                        <p:cNvPr id="0" name="Picture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408232" y="2447342"/>
                          <a:ext cx="1755606" cy="1007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 name="Freeform 93"/>
            <p:cNvSpPr/>
            <p:nvPr/>
          </p:nvSpPr>
          <p:spPr bwMode="auto">
            <a:xfrm>
              <a:off x="11994826" y="2631023"/>
              <a:ext cx="2070715" cy="855163"/>
            </a:xfrm>
            <a:custGeom>
              <a:avLst/>
              <a:gdLst>
                <a:gd name="connsiteX0" fmla="*/ 0 w 876300"/>
                <a:gd name="connsiteY0" fmla="*/ 0 h 482600"/>
                <a:gd name="connsiteX1" fmla="*/ 317500 w 876300"/>
                <a:gd name="connsiteY1" fmla="*/ 355600 h 482600"/>
                <a:gd name="connsiteX2" fmla="*/ 876300 w 876300"/>
                <a:gd name="connsiteY2" fmla="*/ 482600 h 482600"/>
              </a:gdLst>
              <a:ahLst/>
              <a:cxnLst>
                <a:cxn ang="0">
                  <a:pos x="connsiteX0" y="connsiteY0"/>
                </a:cxn>
                <a:cxn ang="0">
                  <a:pos x="connsiteX1" y="connsiteY1"/>
                </a:cxn>
                <a:cxn ang="0">
                  <a:pos x="connsiteX2" y="connsiteY2"/>
                </a:cxn>
              </a:cxnLst>
              <a:rect l="l" t="t" r="r" b="b"/>
              <a:pathLst>
                <a:path w="876300" h="482600">
                  <a:moveTo>
                    <a:pt x="0" y="0"/>
                  </a:moveTo>
                  <a:cubicBezTo>
                    <a:pt x="85725" y="137583"/>
                    <a:pt x="171450" y="275167"/>
                    <a:pt x="317500" y="355600"/>
                  </a:cubicBezTo>
                  <a:cubicBezTo>
                    <a:pt x="463550" y="436033"/>
                    <a:pt x="669925" y="459316"/>
                    <a:pt x="876300" y="482600"/>
                  </a:cubicBezTo>
                </a:path>
              </a:pathLst>
            </a:custGeom>
            <a:noFill/>
            <a:ln w="38100"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5" name="Bent-Up Arrow 94"/>
            <p:cNvSpPr/>
            <p:nvPr/>
          </p:nvSpPr>
          <p:spPr bwMode="auto">
            <a:xfrm flipH="1" flipV="1">
              <a:off x="10973888" y="2886219"/>
              <a:ext cx="680626"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6" name="Group 99"/>
            <p:cNvGrpSpPr/>
            <p:nvPr/>
          </p:nvGrpSpPr>
          <p:grpSpPr>
            <a:xfrm>
              <a:off x="9272324" y="4672584"/>
              <a:ext cx="1020938" cy="1261885"/>
              <a:chOff x="7748736" y="701080"/>
              <a:chExt cx="432048" cy="712128"/>
            </a:xfrm>
          </p:grpSpPr>
          <p:sp>
            <p:nvSpPr>
              <p:cNvPr id="98" name="Rounded Rectangle 97"/>
              <p:cNvSpPr/>
              <p:nvPr/>
            </p:nvSpPr>
            <p:spPr bwMode="auto">
              <a:xfrm>
                <a:off x="7748736" y="84509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9" name="TextBox 98"/>
              <p:cNvSpPr txBox="1"/>
              <p:nvPr/>
            </p:nvSpPr>
            <p:spPr>
              <a:xfrm>
                <a:off x="7748736" y="701080"/>
                <a:ext cx="432048" cy="712128"/>
              </a:xfrm>
              <a:prstGeom prst="rect">
                <a:avLst/>
              </a:prstGeom>
              <a:noFill/>
            </p:spPr>
            <p:txBody>
              <a:bodyPr wrap="square" rtlCol="0">
                <a:spAutoFit/>
              </a:bodyPr>
              <a:lstStyle/>
              <a:p>
                <a:r>
                  <a:rPr lang="en-US" sz="7600" b="1" dirty="0"/>
                  <a:t>+</a:t>
                </a:r>
              </a:p>
            </p:txBody>
          </p:sp>
        </p:grpSp>
        <p:sp>
          <p:nvSpPr>
            <p:cNvPr id="101" name="Rectangle 100"/>
            <p:cNvSpPr/>
            <p:nvPr/>
          </p:nvSpPr>
          <p:spPr bwMode="auto">
            <a:xfrm>
              <a:off x="10803731" y="4417389"/>
              <a:ext cx="2041877"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2" name="Freeform 101"/>
            <p:cNvSpPr/>
            <p:nvPr/>
          </p:nvSpPr>
          <p:spPr bwMode="auto">
            <a:xfrm>
              <a:off x="10923480" y="4838421"/>
              <a:ext cx="1751972" cy="1102710"/>
            </a:xfrm>
            <a:custGeom>
              <a:avLst/>
              <a:gdLst>
                <a:gd name="connsiteX0" fmla="*/ 0 w 965200"/>
                <a:gd name="connsiteY0" fmla="*/ 622300 h 622300"/>
                <a:gd name="connsiteX1" fmla="*/ 177800 w 965200"/>
                <a:gd name="connsiteY1" fmla="*/ 444500 h 622300"/>
                <a:gd name="connsiteX2" fmla="*/ 508000 w 965200"/>
                <a:gd name="connsiteY2" fmla="*/ 444500 h 622300"/>
                <a:gd name="connsiteX3" fmla="*/ 723900 w 965200"/>
                <a:gd name="connsiteY3" fmla="*/ 139700 h 622300"/>
                <a:gd name="connsiteX4" fmla="*/ 965200 w 965200"/>
                <a:gd name="connsiteY4" fmla="*/ 0 h 622300"/>
                <a:gd name="connsiteX5" fmla="*/ 965200 w 965200"/>
                <a:gd name="connsiteY5" fmla="*/ 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622300">
                  <a:moveTo>
                    <a:pt x="0" y="622300"/>
                  </a:moveTo>
                  <a:cubicBezTo>
                    <a:pt x="46566" y="548216"/>
                    <a:pt x="93133" y="474133"/>
                    <a:pt x="177800" y="444500"/>
                  </a:cubicBezTo>
                  <a:cubicBezTo>
                    <a:pt x="262467" y="414867"/>
                    <a:pt x="416983" y="495300"/>
                    <a:pt x="508000" y="444500"/>
                  </a:cubicBezTo>
                  <a:cubicBezTo>
                    <a:pt x="599017" y="393700"/>
                    <a:pt x="647700" y="213783"/>
                    <a:pt x="723900" y="139700"/>
                  </a:cubicBezTo>
                  <a:cubicBezTo>
                    <a:pt x="800100" y="65617"/>
                    <a:pt x="965200" y="0"/>
                    <a:pt x="965200" y="0"/>
                  </a:cubicBezTo>
                  <a:lnTo>
                    <a:pt x="965200" y="0"/>
                  </a:lnTo>
                </a:path>
              </a:pathLst>
            </a:cu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4" name="Freeform 103"/>
            <p:cNvSpPr/>
            <p:nvPr/>
          </p:nvSpPr>
          <p:spPr bwMode="auto">
            <a:xfrm>
              <a:off x="10983501" y="4500857"/>
              <a:ext cx="1862108" cy="299325"/>
            </a:xfrm>
            <a:custGeom>
              <a:avLst/>
              <a:gdLst>
                <a:gd name="connsiteX0" fmla="*/ 0 w 1092200"/>
                <a:gd name="connsiteY0" fmla="*/ 0 h 190500"/>
                <a:gd name="connsiteX1" fmla="*/ 431800 w 1092200"/>
                <a:gd name="connsiteY1" fmla="*/ 139700 h 190500"/>
                <a:gd name="connsiteX2" fmla="*/ 1092200 w 1092200"/>
                <a:gd name="connsiteY2" fmla="*/ 190500 h 190500"/>
              </a:gdLst>
              <a:ahLst/>
              <a:cxnLst>
                <a:cxn ang="0">
                  <a:pos x="connsiteX0" y="connsiteY0"/>
                </a:cxn>
                <a:cxn ang="0">
                  <a:pos x="connsiteX1" y="connsiteY1"/>
                </a:cxn>
                <a:cxn ang="0">
                  <a:pos x="connsiteX2" y="connsiteY2"/>
                </a:cxn>
              </a:cxnLst>
              <a:rect l="l" t="t" r="r" b="b"/>
              <a:pathLst>
                <a:path w="1092200" h="190500">
                  <a:moveTo>
                    <a:pt x="0" y="0"/>
                  </a:moveTo>
                  <a:cubicBezTo>
                    <a:pt x="124883" y="53975"/>
                    <a:pt x="249767" y="107950"/>
                    <a:pt x="431800" y="139700"/>
                  </a:cubicBezTo>
                  <a:cubicBezTo>
                    <a:pt x="613833" y="171450"/>
                    <a:pt x="853016" y="180975"/>
                    <a:pt x="1092200" y="190500"/>
                  </a:cubicBezTo>
                </a:path>
              </a:pathLst>
            </a:custGeom>
            <a:noFill/>
            <a:ln w="9525" cap="flat" cmpd="sng" algn="ctr">
              <a:solidFill>
                <a:schemeClr val="accent2"/>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6" name="Right Arrow 105"/>
            <p:cNvSpPr/>
            <p:nvPr/>
          </p:nvSpPr>
          <p:spPr bwMode="auto">
            <a:xfrm>
              <a:off x="1029326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1" name="Object 60"/>
            <p:cNvGraphicFramePr>
              <a:graphicFrameLocks noChangeAspect="1"/>
            </p:cNvGraphicFramePr>
            <p:nvPr/>
          </p:nvGraphicFramePr>
          <p:xfrm>
            <a:off x="13185921" y="4417389"/>
            <a:ext cx="1701564" cy="717323"/>
          </p:xfrm>
          <a:graphic>
            <a:graphicData uri="http://schemas.openxmlformats.org/presentationml/2006/ole">
              <mc:AlternateContent xmlns:mc="http://schemas.openxmlformats.org/markup-compatibility/2006">
                <mc:Choice xmlns:v="urn:schemas-microsoft-com:vml" Requires="v">
                  <p:oleObj spid="_x0000_s232539" name="Equation" r:id="rId22" imgW="571320" imgH="203040" progId="Equation.DSMT4">
                    <p:embed/>
                  </p:oleObj>
                </mc:Choice>
                <mc:Fallback>
                  <p:oleObj name="Equation" r:id="rId22" imgW="571320" imgH="203040" progId="Equation.DSMT4">
                    <p:embed/>
                    <p:pic>
                      <p:nvPicPr>
                        <p:cNvPr id="0" name="Picture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185921" y="4417389"/>
                          <a:ext cx="1701564" cy="717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Right Arrow 62"/>
            <p:cNvSpPr/>
            <p:nvPr/>
          </p:nvSpPr>
          <p:spPr bwMode="auto">
            <a:xfrm>
              <a:off x="1454717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pic>
          <p:nvPicPr>
            <p:cNvPr id="433164" name="Picture 12"/>
            <p:cNvPicPr>
              <a:picLocks noChangeAspect="1" noChangeArrowheads="1"/>
            </p:cNvPicPr>
            <p:nvPr/>
          </p:nvPicPr>
          <p:blipFill>
            <a:blip r:embed="rId24" cstate="print"/>
            <a:srcRect/>
            <a:stretch>
              <a:fillRect/>
            </a:stretch>
          </p:blipFill>
          <p:spPr bwMode="auto">
            <a:xfrm>
              <a:off x="13245583" y="5055376"/>
              <a:ext cx="1471746" cy="1070857"/>
            </a:xfrm>
            <a:prstGeom prst="rect">
              <a:avLst/>
            </a:prstGeom>
            <a:noFill/>
            <a:ln w="9525">
              <a:noFill/>
              <a:miter lim="800000"/>
              <a:headEnd/>
              <a:tailEnd/>
            </a:ln>
          </p:spPr>
        </p:pic>
        <p:sp>
          <p:nvSpPr>
            <p:cNvPr id="105" name="Right Arrow 104"/>
            <p:cNvSpPr/>
            <p:nvPr/>
          </p:nvSpPr>
          <p:spPr bwMode="auto">
            <a:xfrm>
              <a:off x="1267545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sp>
        <p:nvSpPr>
          <p:cNvPr id="72" name="TextBox 71"/>
          <p:cNvSpPr txBox="1"/>
          <p:nvPr/>
        </p:nvSpPr>
        <p:spPr>
          <a:xfrm>
            <a:off x="15228891" y="1043384"/>
            <a:ext cx="6101987" cy="1549011"/>
          </a:xfrm>
          <a:prstGeom prst="rect">
            <a:avLst/>
          </a:prstGeom>
          <a:noFill/>
        </p:spPr>
        <p:txBody>
          <a:bodyPr wrap="none" lIns="192911" tIns="96455" rIns="192911" bIns="96455" rtlCol="0">
            <a:spAutoFit/>
          </a:bodyPr>
          <a:lstStyle/>
          <a:p>
            <a:r>
              <a:rPr lang="en-US" sz="4400" i="1" dirty="0" err="1"/>
              <a:t>Jolivet&amp;Gerstner</a:t>
            </a:r>
            <a:r>
              <a:rPr lang="en-US" sz="4400" i="1" dirty="0"/>
              <a:t>, 2005</a:t>
            </a:r>
          </a:p>
          <a:p>
            <a:r>
              <a:rPr lang="en-US" sz="4400" i="1" dirty="0" err="1"/>
              <a:t>Paninski</a:t>
            </a:r>
            <a:r>
              <a:rPr lang="en-US" sz="4400" i="1" dirty="0"/>
              <a:t> et al., 2004</a:t>
            </a:r>
          </a:p>
        </p:txBody>
      </p:sp>
      <p:sp>
        <p:nvSpPr>
          <p:cNvPr id="73" name="TextBox 72"/>
          <p:cNvSpPr txBox="1"/>
          <p:nvPr/>
        </p:nvSpPr>
        <p:spPr>
          <a:xfrm>
            <a:off x="16106595" y="1543878"/>
            <a:ext cx="4658387" cy="1749066"/>
          </a:xfrm>
          <a:prstGeom prst="rect">
            <a:avLst/>
          </a:prstGeom>
          <a:noFill/>
        </p:spPr>
        <p:txBody>
          <a:bodyPr wrap="none" lIns="192911" tIns="96455" rIns="192911" bIns="96455" rtlCol="0">
            <a:spAutoFit/>
          </a:bodyPr>
          <a:lstStyle/>
          <a:p>
            <a:endParaRPr lang="en-US" dirty="0"/>
          </a:p>
          <a:p>
            <a:r>
              <a:rPr lang="en-US" sz="4400" i="1" dirty="0"/>
              <a:t>Pillow et al. 2008</a:t>
            </a:r>
          </a:p>
        </p:txBody>
      </p:sp>
      <p:sp>
        <p:nvSpPr>
          <p:cNvPr id="75" name="Title 3"/>
          <p:cNvSpPr txBox="1">
            <a:spLocks/>
          </p:cNvSpPr>
          <p:nvPr/>
        </p:nvSpPr>
        <p:spPr>
          <a:xfrm>
            <a:off x="914394" y="-38773"/>
            <a:ext cx="19473243"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.6</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GLM/SRM with escape noise</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77" name="Straight Connector 76"/>
          <p:cNvCxnSpPr/>
          <p:nvPr/>
        </p:nvCxnSpPr>
        <p:spPr>
          <a:xfrm>
            <a:off x="1254"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179" name="Picture 3"/>
          <p:cNvPicPr>
            <a:picLocks noChangeAspect="1" noChangeArrowheads="1"/>
          </p:cNvPicPr>
          <p:nvPr/>
        </p:nvPicPr>
        <p:blipFill>
          <a:blip r:embed="rId2" cstate="print"/>
          <a:srcRect/>
          <a:stretch>
            <a:fillRect/>
          </a:stretch>
        </p:blipFill>
        <p:spPr bwMode="auto">
          <a:xfrm>
            <a:off x="1012851" y="1978048"/>
            <a:ext cx="16601382" cy="9839998"/>
          </a:xfrm>
          <a:prstGeom prst="rect">
            <a:avLst/>
          </a:prstGeom>
          <a:noFill/>
          <a:ln w="9525">
            <a:noFill/>
            <a:miter lim="800000"/>
            <a:headEnd/>
            <a:tailEnd/>
          </a:ln>
        </p:spPr>
      </p:pic>
      <p:sp>
        <p:nvSpPr>
          <p:cNvPr id="5" name="TextBox 4"/>
          <p:cNvSpPr txBox="1"/>
          <p:nvPr/>
        </p:nvSpPr>
        <p:spPr>
          <a:xfrm>
            <a:off x="594347" y="3907000"/>
            <a:ext cx="2669060" cy="1071957"/>
          </a:xfrm>
          <a:prstGeom prst="rect">
            <a:avLst/>
          </a:prstGeom>
          <a:noFill/>
        </p:spPr>
        <p:txBody>
          <a:bodyPr wrap="none" lIns="192911" tIns="96455" rIns="192911" bIns="96455" rtlCol="0">
            <a:spAutoFit/>
          </a:bodyPr>
          <a:lstStyle/>
          <a:p>
            <a:r>
              <a:rPr lang="en-US" dirty="0"/>
              <a:t>neuron</a:t>
            </a:r>
          </a:p>
        </p:txBody>
      </p:sp>
      <p:cxnSp>
        <p:nvCxnSpPr>
          <p:cNvPr id="7" name="Straight Arrow Connector 6"/>
          <p:cNvCxnSpPr/>
          <p:nvPr/>
        </p:nvCxnSpPr>
        <p:spPr bwMode="auto">
          <a:xfrm>
            <a:off x="3146693" y="4544986"/>
            <a:ext cx="850782" cy="3827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 name="TextBox 7"/>
          <p:cNvSpPr txBox="1"/>
          <p:nvPr/>
        </p:nvSpPr>
        <p:spPr>
          <a:xfrm>
            <a:off x="254101" y="6198168"/>
            <a:ext cx="2382123" cy="1071957"/>
          </a:xfrm>
          <a:prstGeom prst="rect">
            <a:avLst/>
          </a:prstGeom>
          <a:noFill/>
        </p:spPr>
        <p:txBody>
          <a:bodyPr wrap="none" lIns="192911" tIns="96455" rIns="192911" bIns="96455" rtlCol="0">
            <a:spAutoFit/>
          </a:bodyPr>
          <a:lstStyle/>
          <a:p>
            <a:r>
              <a:rPr lang="en-US" i="0" dirty="0"/>
              <a:t>model</a:t>
            </a:r>
          </a:p>
        </p:txBody>
      </p:sp>
      <p:cxnSp>
        <p:nvCxnSpPr>
          <p:cNvPr id="9" name="Straight Arrow Connector 8"/>
          <p:cNvCxnSpPr/>
          <p:nvPr/>
        </p:nvCxnSpPr>
        <p:spPr bwMode="auto">
          <a:xfrm flipV="1">
            <a:off x="2358189" y="5678905"/>
            <a:ext cx="977407" cy="113096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TextBox 10"/>
          <p:cNvSpPr txBox="1"/>
          <p:nvPr/>
        </p:nvSpPr>
        <p:spPr>
          <a:xfrm>
            <a:off x="15850011" y="3907000"/>
            <a:ext cx="5426225" cy="933458"/>
          </a:xfrm>
          <a:prstGeom prst="rect">
            <a:avLst/>
          </a:prstGeom>
          <a:noFill/>
        </p:spPr>
        <p:txBody>
          <a:bodyPr wrap="none" lIns="192911" tIns="96455" rIns="192911" bIns="96455" rtlCol="0">
            <a:spAutoFit/>
          </a:bodyPr>
          <a:lstStyle/>
          <a:p>
            <a:r>
              <a:rPr lang="en-US" sz="4800" i="1" dirty="0" err="1"/>
              <a:t>Image:Mensi</a:t>
            </a:r>
            <a:r>
              <a:rPr lang="en-US" sz="4800" i="1" dirty="0"/>
              <a:t> et al.</a:t>
            </a:r>
          </a:p>
        </p:txBody>
      </p:sp>
      <p:sp>
        <p:nvSpPr>
          <p:cNvPr id="10" name="Title 3"/>
          <p:cNvSpPr txBox="1">
            <a:spLocks/>
          </p:cNvSpPr>
          <p:nvPr/>
        </p:nvSpPr>
        <p:spPr>
          <a:xfrm>
            <a:off x="649701" y="-38773"/>
            <a:ext cx="20308325"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.6</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kumimoji="0" lang="en-US" sz="4800" b="0" i="0" u="none" strike="noStrike" kern="1200" cap="none" spc="0" normalizeH="0" noProof="0" dirty="0">
                <a:ln>
                  <a:noFill/>
                </a:ln>
                <a:solidFill>
                  <a:srgbClr val="FF0000"/>
                </a:solidFill>
                <a:effectLst/>
                <a:uLnTx/>
                <a:uFillTx/>
                <a:latin typeface="Impact" charset="0"/>
                <a:ea typeface="ＭＳ Ｐゴシック" charset="0"/>
                <a:cs typeface="Impact" charset="0"/>
              </a:rPr>
              <a:t>GLM/SRM predict </a:t>
            </a:r>
            <a:r>
              <a:rPr kumimoji="0" lang="en-US" sz="4800" b="0" i="0" u="none" strike="noStrike" kern="1200" cap="none" spc="0" normalizeH="0" noProof="0" dirty="0" err="1">
                <a:ln>
                  <a:noFill/>
                </a:ln>
                <a:solidFill>
                  <a:srgbClr val="FF0000"/>
                </a:solidFill>
                <a:effectLst/>
                <a:uLnTx/>
                <a:uFillTx/>
                <a:latin typeface="Impact" charset="0"/>
                <a:ea typeface="ＭＳ Ｐゴシック" charset="0"/>
                <a:cs typeface="Impact" charset="0"/>
              </a:rPr>
              <a:t>subthreshold</a:t>
            </a:r>
            <a:r>
              <a:rPr kumimoji="0" lang="en-US" sz="4800" b="0" i="0" u="none" strike="noStrike" kern="1200" cap="none" spc="0" normalizeH="0" noProof="0" dirty="0">
                <a:ln>
                  <a:noFill/>
                </a:ln>
                <a:solidFill>
                  <a:srgbClr val="FF0000"/>
                </a:solidFill>
                <a:effectLst/>
                <a:uLnTx/>
                <a:uFillTx/>
                <a:latin typeface="Impact" charset="0"/>
                <a:ea typeface="ＭＳ Ｐゴシック" charset="0"/>
                <a:cs typeface="Impact" charset="0"/>
              </a:rPr>
              <a:t> voltage</a:t>
            </a:r>
            <a:endParaRPr kumimoji="0" lang="en-US" sz="54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 name="Straight Connector 11"/>
          <p:cNvCxnSpPr/>
          <p:nvPr/>
        </p:nvCxnSpPr>
        <p:spPr>
          <a:xfrm>
            <a:off x="1254"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058" name="Picture 2"/>
          <p:cNvPicPr>
            <a:picLocks noChangeAspect="1" noChangeArrowheads="1"/>
          </p:cNvPicPr>
          <p:nvPr/>
        </p:nvPicPr>
        <p:blipFill>
          <a:blip r:embed="rId2" cstate="print"/>
          <a:srcRect/>
          <a:stretch>
            <a:fillRect/>
          </a:stretch>
        </p:blipFill>
        <p:spPr bwMode="auto">
          <a:xfrm>
            <a:off x="1395662" y="4099105"/>
            <a:ext cx="17966761" cy="6953356"/>
          </a:xfrm>
          <a:prstGeom prst="rect">
            <a:avLst/>
          </a:prstGeom>
          <a:noFill/>
          <a:ln w="9525">
            <a:noFill/>
            <a:miter lim="800000"/>
            <a:headEnd/>
            <a:tailEnd/>
          </a:ln>
        </p:spPr>
      </p:pic>
      <p:sp>
        <p:nvSpPr>
          <p:cNvPr id="3" name="TextBox 2"/>
          <p:cNvSpPr txBox="1"/>
          <p:nvPr/>
        </p:nvSpPr>
        <p:spPr>
          <a:xfrm>
            <a:off x="13947308" y="10414475"/>
            <a:ext cx="6166812" cy="1071957"/>
          </a:xfrm>
          <a:prstGeom prst="rect">
            <a:avLst/>
          </a:prstGeom>
          <a:noFill/>
        </p:spPr>
        <p:txBody>
          <a:bodyPr wrap="none" lIns="192911" tIns="96455" rIns="192911" bIns="96455" rtlCol="0">
            <a:spAutoFit/>
          </a:bodyPr>
          <a:lstStyle/>
          <a:p>
            <a:r>
              <a:rPr lang="en-US" dirty="0" err="1"/>
              <a:t>Mensi</a:t>
            </a:r>
            <a:r>
              <a:rPr lang="en-US" dirty="0"/>
              <a:t> et al., 2012</a:t>
            </a:r>
          </a:p>
        </p:txBody>
      </p:sp>
      <p:sp>
        <p:nvSpPr>
          <p:cNvPr id="4" name="TextBox 3"/>
          <p:cNvSpPr txBox="1"/>
          <p:nvPr/>
        </p:nvSpPr>
        <p:spPr>
          <a:xfrm>
            <a:off x="13422750" y="2477840"/>
            <a:ext cx="7099760" cy="1071957"/>
          </a:xfrm>
          <a:prstGeom prst="rect">
            <a:avLst/>
          </a:prstGeom>
          <a:noFill/>
        </p:spPr>
        <p:txBody>
          <a:bodyPr wrap="none" lIns="192911" tIns="96455" rIns="192911" bIns="96455" rtlCol="0">
            <a:spAutoFit/>
          </a:bodyPr>
          <a:lstStyle/>
          <a:p>
            <a:r>
              <a:rPr lang="en-US" dirty="0"/>
              <a:t>No moving threshold</a:t>
            </a:r>
          </a:p>
        </p:txBody>
      </p:sp>
      <p:cxnSp>
        <p:nvCxnSpPr>
          <p:cNvPr id="5" name="Straight Arrow Connector 4"/>
          <p:cNvCxnSpPr/>
          <p:nvPr/>
        </p:nvCxnSpPr>
        <p:spPr bwMode="auto">
          <a:xfrm flipH="1">
            <a:off x="17860905" y="3549797"/>
            <a:ext cx="1501518" cy="444032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 name="TextBox 5"/>
          <p:cNvSpPr txBox="1"/>
          <p:nvPr/>
        </p:nvSpPr>
        <p:spPr>
          <a:xfrm>
            <a:off x="11735274" y="3779404"/>
            <a:ext cx="7627149" cy="1071957"/>
          </a:xfrm>
          <a:prstGeom prst="rect">
            <a:avLst/>
          </a:prstGeom>
          <a:noFill/>
        </p:spPr>
        <p:txBody>
          <a:bodyPr wrap="none" lIns="192911" tIns="96455" rIns="192911" bIns="96455" rtlCol="0">
            <a:spAutoFit/>
          </a:bodyPr>
          <a:lstStyle/>
          <a:p>
            <a:r>
              <a:rPr lang="en-US" i="0" dirty="0"/>
              <a:t>With moving threshold</a:t>
            </a:r>
          </a:p>
        </p:txBody>
      </p:sp>
      <p:cxnSp>
        <p:nvCxnSpPr>
          <p:cNvPr id="7" name="Straight Arrow Connector 6"/>
          <p:cNvCxnSpPr/>
          <p:nvPr/>
        </p:nvCxnSpPr>
        <p:spPr bwMode="auto">
          <a:xfrm>
            <a:off x="16499654" y="4544988"/>
            <a:ext cx="1361251" cy="10207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1395662" y="2538170"/>
            <a:ext cx="10900481" cy="1241234"/>
          </a:xfrm>
          <a:prstGeom prst="rect">
            <a:avLst/>
          </a:prstGeom>
          <a:noFill/>
        </p:spPr>
        <p:txBody>
          <a:bodyPr wrap="none" lIns="192911" tIns="96455" rIns="192911" bIns="96455" rtlCol="0">
            <a:spAutoFit/>
          </a:bodyPr>
          <a:lstStyle/>
          <a:p>
            <a:r>
              <a:rPr lang="en-US" sz="6800" b="1" dirty="0"/>
              <a:t>Role of moving threshold</a:t>
            </a:r>
          </a:p>
        </p:txBody>
      </p:sp>
      <p:sp>
        <p:nvSpPr>
          <p:cNvPr id="11" name="Title 3"/>
          <p:cNvSpPr txBox="1">
            <a:spLocks/>
          </p:cNvSpPr>
          <p:nvPr/>
        </p:nvSpPr>
        <p:spPr>
          <a:xfrm>
            <a:off x="649701" y="-38773"/>
            <a:ext cx="20308325"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.6</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kumimoji="0" lang="en-US" sz="4800" b="0" i="0" u="none" strike="noStrike" kern="1200" cap="none" spc="0" normalizeH="0" noProof="0" dirty="0">
                <a:ln>
                  <a:noFill/>
                </a:ln>
                <a:solidFill>
                  <a:srgbClr val="FF0000"/>
                </a:solidFill>
                <a:effectLst/>
                <a:uLnTx/>
                <a:uFillTx/>
                <a:latin typeface="Impact" charset="0"/>
                <a:ea typeface="ＭＳ Ｐゴシック" charset="0"/>
                <a:cs typeface="Impact" charset="0"/>
              </a:rPr>
              <a:t>GLM/SRM predict spike times</a:t>
            </a:r>
            <a:endParaRPr kumimoji="0" lang="en-US" sz="54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2" name="Straight Connector 11"/>
          <p:cNvCxnSpPr/>
          <p:nvPr/>
        </p:nvCxnSpPr>
        <p:spPr>
          <a:xfrm>
            <a:off x="1254"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a:p>
        </p:txBody>
      </p:sp>
      <p:grpSp>
        <p:nvGrpSpPr>
          <p:cNvPr id="2" name="Group 46"/>
          <p:cNvGrpSpPr>
            <a:grpSpLocks/>
          </p:cNvGrpSpPr>
          <p:nvPr/>
        </p:nvGrpSpPr>
        <p:grpSpPr bwMode="auto">
          <a:xfrm>
            <a:off x="1273871" y="7734925"/>
            <a:ext cx="13953927" cy="2727854"/>
            <a:chOff x="-1728" y="3156"/>
            <a:chExt cx="5280" cy="1102"/>
          </a:xfrm>
        </p:grpSpPr>
        <p:graphicFrame>
          <p:nvGraphicFramePr>
            <p:cNvPr id="5124" name="Object 47"/>
            <p:cNvGraphicFramePr>
              <a:graphicFrameLocks noChangeAspect="1"/>
            </p:cNvGraphicFramePr>
            <p:nvPr/>
          </p:nvGraphicFramePr>
          <p:xfrm>
            <a:off x="2802" y="3517"/>
            <a:ext cx="646" cy="357"/>
          </p:xfrm>
          <a:graphic>
            <a:graphicData uri="http://schemas.openxmlformats.org/presentationml/2006/ole">
              <mc:AlternateContent xmlns:mc="http://schemas.openxmlformats.org/markup-compatibility/2006">
                <mc:Choice xmlns:v="urn:schemas-microsoft-com:vml" Requires="v">
                  <p:oleObj spid="_x0000_s233554" name="Equation" r:id="rId4" imgW="368280" imgH="203040" progId="Equation.DSMT4">
                    <p:embed/>
                  </p:oleObj>
                </mc:Choice>
                <mc:Fallback>
                  <p:oleObj name="Equation" r:id="rId4" imgW="368280" imgH="203040" progId="Equation.DSMT4">
                    <p:embed/>
                    <p:pic>
                      <p:nvPicPr>
                        <p:cNvPr id="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2" y="3517"/>
                          <a:ext cx="646" cy="3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54" name="Text Box 49"/>
            <p:cNvSpPr txBox="1">
              <a:spLocks noChangeArrowheads="1"/>
            </p:cNvSpPr>
            <p:nvPr/>
          </p:nvSpPr>
          <p:spPr bwMode="auto">
            <a:xfrm>
              <a:off x="3121" y="3156"/>
              <a:ext cx="70" cy="392"/>
            </a:xfrm>
            <a:prstGeom prst="rect">
              <a:avLst/>
            </a:prstGeom>
            <a:noFill/>
            <a:ln w="9525">
              <a:noFill/>
              <a:miter lim="800000"/>
              <a:headEnd/>
              <a:tailEnd/>
            </a:ln>
          </p:spPr>
          <p:txBody>
            <a:bodyPr wrap="none">
              <a:spAutoFit/>
            </a:bodyPr>
            <a:lstStyle/>
            <a:p>
              <a:endParaRPr lang="fr-FR"/>
            </a:p>
          </p:txBody>
        </p:sp>
        <p:sp>
          <p:nvSpPr>
            <p:cNvPr id="5155" name="Text Box 50"/>
            <p:cNvSpPr txBox="1">
              <a:spLocks noChangeArrowheads="1"/>
            </p:cNvSpPr>
            <p:nvPr/>
          </p:nvSpPr>
          <p:spPr bwMode="auto">
            <a:xfrm>
              <a:off x="3302" y="3866"/>
              <a:ext cx="70" cy="392"/>
            </a:xfrm>
            <a:prstGeom prst="rect">
              <a:avLst/>
            </a:prstGeom>
            <a:noFill/>
            <a:ln w="9525">
              <a:noFill/>
              <a:miter lim="800000"/>
              <a:headEnd/>
              <a:tailEnd/>
            </a:ln>
          </p:spPr>
          <p:txBody>
            <a:bodyPr wrap="none">
              <a:spAutoFit/>
            </a:bodyPr>
            <a:lstStyle/>
            <a:p>
              <a:endParaRPr lang="fr-FR"/>
            </a:p>
          </p:txBody>
        </p:sp>
        <p:sp>
          <p:nvSpPr>
            <p:cNvPr id="5156" name="Text Box 51"/>
            <p:cNvSpPr txBox="1">
              <a:spLocks noChangeArrowheads="1"/>
            </p:cNvSpPr>
            <p:nvPr/>
          </p:nvSpPr>
          <p:spPr bwMode="auto">
            <a:xfrm>
              <a:off x="-1728" y="3517"/>
              <a:ext cx="1117" cy="392"/>
            </a:xfrm>
            <a:prstGeom prst="rect">
              <a:avLst/>
            </a:prstGeom>
            <a:noFill/>
            <a:ln w="9525">
              <a:noFill/>
              <a:miter lim="800000"/>
              <a:headEnd/>
              <a:tailEnd/>
            </a:ln>
          </p:spPr>
          <p:txBody>
            <a:bodyPr wrap="none">
              <a:spAutoFit/>
            </a:bodyPr>
            <a:lstStyle/>
            <a:p>
              <a:r>
                <a:rPr lang="en-US" dirty="0">
                  <a:solidFill>
                    <a:srgbClr val="FF0000"/>
                  </a:solidFill>
                </a:rPr>
                <a:t>potential</a:t>
              </a:r>
            </a:p>
          </p:txBody>
        </p:sp>
        <p:grpSp>
          <p:nvGrpSpPr>
            <p:cNvPr id="3" name="Group 52"/>
            <p:cNvGrpSpPr>
              <a:grpSpLocks/>
            </p:cNvGrpSpPr>
            <p:nvPr/>
          </p:nvGrpSpPr>
          <p:grpSpPr bwMode="auto">
            <a:xfrm>
              <a:off x="-216" y="3156"/>
              <a:ext cx="2858" cy="882"/>
              <a:chOff x="-312" y="2724"/>
              <a:chExt cx="2858" cy="882"/>
            </a:xfrm>
          </p:grpSpPr>
          <p:sp>
            <p:nvSpPr>
              <p:cNvPr id="5159" name="Text Box 53"/>
              <p:cNvSpPr txBox="1">
                <a:spLocks noChangeArrowheads="1"/>
              </p:cNvSpPr>
              <p:nvPr/>
            </p:nvSpPr>
            <p:spPr bwMode="auto">
              <a:xfrm>
                <a:off x="1440" y="2724"/>
                <a:ext cx="70" cy="392"/>
              </a:xfrm>
              <a:prstGeom prst="rect">
                <a:avLst/>
              </a:prstGeom>
              <a:noFill/>
              <a:ln w="9525">
                <a:noFill/>
                <a:miter lim="800000"/>
                <a:headEnd/>
                <a:tailEnd/>
              </a:ln>
            </p:spPr>
            <p:txBody>
              <a:bodyPr wrap="none">
                <a:spAutoFit/>
              </a:bodyPr>
              <a:lstStyle/>
              <a:p>
                <a:endParaRPr lang="fr-FR"/>
              </a:p>
            </p:txBody>
          </p:sp>
          <p:grpSp>
            <p:nvGrpSpPr>
              <p:cNvPr id="4" name="Group 54"/>
              <p:cNvGrpSpPr>
                <a:grpSpLocks/>
              </p:cNvGrpSpPr>
              <p:nvPr/>
            </p:nvGrpSpPr>
            <p:grpSpPr bwMode="auto">
              <a:xfrm>
                <a:off x="-312" y="2930"/>
                <a:ext cx="2858" cy="676"/>
                <a:chOff x="-312" y="2930"/>
                <a:chExt cx="2858" cy="676"/>
              </a:xfrm>
            </p:grpSpPr>
            <p:graphicFrame>
              <p:nvGraphicFramePr>
                <p:cNvPr id="5125" name="Object 55"/>
                <p:cNvGraphicFramePr>
                  <a:graphicFrameLocks noChangeAspect="1"/>
                </p:cNvGraphicFramePr>
                <p:nvPr/>
              </p:nvGraphicFramePr>
              <p:xfrm>
                <a:off x="932" y="3033"/>
                <a:ext cx="1614" cy="447"/>
              </p:xfrm>
              <a:graphic>
                <a:graphicData uri="http://schemas.openxmlformats.org/presentationml/2006/ole">
                  <mc:AlternateContent xmlns:mc="http://schemas.openxmlformats.org/markup-compatibility/2006">
                    <mc:Choice xmlns:v="urn:schemas-microsoft-com:vml" Requires="v">
                      <p:oleObj spid="_x0000_s233555" name="Equation" r:id="rId6" imgW="1002960" imgH="279360" progId="Equation.DSMT4">
                        <p:embed/>
                      </p:oleObj>
                    </mc:Choice>
                    <mc:Fallback>
                      <p:oleObj name="Equation" r:id="rId6" imgW="1002960" imgH="27936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 y="3033"/>
                              <a:ext cx="1614"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56"/>
                <p:cNvGraphicFramePr>
                  <a:graphicFrameLocks noChangeAspect="1"/>
                </p:cNvGraphicFramePr>
                <p:nvPr/>
              </p:nvGraphicFramePr>
              <p:xfrm>
                <a:off x="-312" y="2930"/>
                <a:ext cx="1241" cy="676"/>
              </p:xfrm>
              <a:graphic>
                <a:graphicData uri="http://schemas.openxmlformats.org/presentationml/2006/ole">
                  <mc:AlternateContent xmlns:mc="http://schemas.openxmlformats.org/markup-compatibility/2006">
                    <mc:Choice xmlns:v="urn:schemas-microsoft-com:vml" Requires="v">
                      <p:oleObj spid="_x0000_s233556" name="Equation" r:id="rId8" imgW="723600" imgH="393480" progId="Equation.DSMT4">
                        <p:embed/>
                      </p:oleObj>
                    </mc:Choice>
                    <mc:Fallback>
                      <p:oleObj name="Equation" r:id="rId8" imgW="723600" imgH="393480" progId="Equation.DSMT4">
                        <p:embed/>
                        <p:pic>
                          <p:nvPicPr>
                            <p:cNvPr id="0"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 y="2930"/>
                              <a:ext cx="1241"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61" name="Line 57"/>
                <p:cNvSpPr>
                  <a:spLocks noChangeShapeType="1"/>
                </p:cNvSpPr>
                <p:nvPr/>
              </p:nvSpPr>
              <p:spPr bwMode="auto">
                <a:xfrm>
                  <a:off x="1114" y="3445"/>
                  <a:ext cx="398" cy="0"/>
                </a:xfrm>
                <a:prstGeom prst="line">
                  <a:avLst/>
                </a:prstGeom>
                <a:noFill/>
                <a:ln w="28575">
                  <a:solidFill>
                    <a:srgbClr val="006600"/>
                  </a:solidFill>
                  <a:round/>
                  <a:headEnd/>
                  <a:tailEnd/>
                </a:ln>
              </p:spPr>
              <p:txBody>
                <a:bodyPr wrap="none" anchor="ctr"/>
                <a:lstStyle/>
                <a:p>
                  <a:endParaRPr lang="en-US"/>
                </a:p>
              </p:txBody>
            </p:sp>
            <p:sp>
              <p:nvSpPr>
                <p:cNvPr id="5162" name="Line 58"/>
                <p:cNvSpPr>
                  <a:spLocks noChangeShapeType="1"/>
                </p:cNvSpPr>
                <p:nvPr/>
              </p:nvSpPr>
              <p:spPr bwMode="auto">
                <a:xfrm>
                  <a:off x="1872" y="2976"/>
                  <a:ext cx="48" cy="144"/>
                </a:xfrm>
                <a:prstGeom prst="line">
                  <a:avLst/>
                </a:prstGeom>
                <a:noFill/>
                <a:ln w="9525">
                  <a:noFill/>
                  <a:round/>
                  <a:headEnd/>
                  <a:tailEnd type="triangle" w="med" len="med"/>
                </a:ln>
              </p:spPr>
              <p:txBody>
                <a:bodyPr wrap="none" anchor="ctr"/>
                <a:lstStyle/>
                <a:p>
                  <a:endParaRPr lang="en-US"/>
                </a:p>
              </p:txBody>
            </p:sp>
          </p:grpSp>
        </p:grpSp>
        <p:sp>
          <p:nvSpPr>
            <p:cNvPr id="5158" name="Line 59"/>
            <p:cNvSpPr>
              <a:spLocks noChangeShapeType="1"/>
            </p:cNvSpPr>
            <p:nvPr/>
          </p:nvSpPr>
          <p:spPr bwMode="auto">
            <a:xfrm>
              <a:off x="3504" y="3408"/>
              <a:ext cx="48" cy="144"/>
            </a:xfrm>
            <a:prstGeom prst="line">
              <a:avLst/>
            </a:prstGeom>
            <a:noFill/>
            <a:ln w="19050">
              <a:noFill/>
              <a:round/>
              <a:headEnd/>
              <a:tailEnd type="triangle" w="med" len="med"/>
            </a:ln>
          </p:spPr>
          <p:txBody>
            <a:bodyPr wrap="none" anchor="ctr"/>
            <a:lstStyle/>
            <a:p>
              <a:endParaRPr lang="en-US"/>
            </a:p>
          </p:txBody>
        </p:sp>
      </p:grpSp>
      <p:graphicFrame>
        <p:nvGraphicFramePr>
          <p:cNvPr id="1054780" name="Object 60"/>
          <p:cNvGraphicFramePr>
            <a:graphicFrameLocks noChangeAspect="1"/>
          </p:cNvGraphicFramePr>
          <p:nvPr/>
        </p:nvGraphicFramePr>
        <p:xfrm>
          <a:off x="6152126" y="9915951"/>
          <a:ext cx="9820892" cy="1234922"/>
        </p:xfrm>
        <a:graphic>
          <a:graphicData uri="http://schemas.openxmlformats.org/presentationml/2006/ole">
            <mc:AlternateContent xmlns:mc="http://schemas.openxmlformats.org/markup-compatibility/2006">
              <mc:Choice xmlns:v="urn:schemas-microsoft-com:vml" Requires="v">
                <p:oleObj spid="_x0000_s233557" name="Equation" r:id="rId10" imgW="1676160" imgH="279360" progId="Equation.DSMT4">
                  <p:embed/>
                </p:oleObj>
              </mc:Choice>
              <mc:Fallback>
                <p:oleObj name="Equation" r:id="rId10" imgW="1676160" imgH="279360" progId="Equation.DSMT4">
                  <p:embed/>
                  <p:pic>
                    <p:nvPicPr>
                      <p:cNvPr id="0" name="Object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52126" y="9915951"/>
                        <a:ext cx="9820892" cy="12349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781" name="Text Box 61"/>
          <p:cNvSpPr txBox="1">
            <a:spLocks noChangeArrowheads="1"/>
          </p:cNvSpPr>
          <p:nvPr/>
        </p:nvSpPr>
        <p:spPr bwMode="auto">
          <a:xfrm>
            <a:off x="1104817" y="9904082"/>
            <a:ext cx="3505827" cy="1102735"/>
          </a:xfrm>
          <a:prstGeom prst="rect">
            <a:avLst/>
          </a:prstGeom>
          <a:noFill/>
          <a:ln w="9525">
            <a:noFill/>
            <a:miter lim="800000"/>
            <a:headEnd/>
            <a:tailEnd/>
          </a:ln>
        </p:spPr>
        <p:txBody>
          <a:bodyPr wrap="none" lIns="192911" tIns="96455" rIns="192911" bIns="96455">
            <a:spAutoFit/>
          </a:bodyPr>
          <a:lstStyle/>
          <a:p>
            <a:r>
              <a:rPr lang="fr-CH" sz="5900" dirty="0" err="1">
                <a:solidFill>
                  <a:srgbClr val="0076FF"/>
                </a:solidFill>
              </a:rPr>
              <a:t>threshold</a:t>
            </a:r>
            <a:endParaRPr lang="fr-FR" sz="5900" dirty="0">
              <a:solidFill>
                <a:srgbClr val="0076FF"/>
              </a:solidFill>
            </a:endParaRPr>
          </a:p>
        </p:txBody>
      </p:sp>
      <p:sp>
        <p:nvSpPr>
          <p:cNvPr id="108" name="TextBox 107"/>
          <p:cNvSpPr txBox="1"/>
          <p:nvPr/>
        </p:nvSpPr>
        <p:spPr>
          <a:xfrm>
            <a:off x="1274972" y="11180057"/>
            <a:ext cx="5019062" cy="1102735"/>
          </a:xfrm>
          <a:prstGeom prst="rect">
            <a:avLst/>
          </a:prstGeom>
          <a:noFill/>
        </p:spPr>
        <p:txBody>
          <a:bodyPr wrap="none" lIns="192911" tIns="96455" rIns="192911" bIns="96455" rtlCol="0">
            <a:spAutoFit/>
          </a:bodyPr>
          <a:lstStyle/>
          <a:p>
            <a:r>
              <a:rPr lang="en-US" sz="5900" dirty="0"/>
              <a:t>firing intensity</a:t>
            </a:r>
          </a:p>
        </p:txBody>
      </p:sp>
      <p:cxnSp>
        <p:nvCxnSpPr>
          <p:cNvPr id="110" name="Straight Connector 109"/>
          <p:cNvCxnSpPr/>
          <p:nvPr/>
        </p:nvCxnSpPr>
        <p:spPr bwMode="auto">
          <a:xfrm>
            <a:off x="10633575" y="10924862"/>
            <a:ext cx="1701564" cy="0"/>
          </a:xfrm>
          <a:prstGeom prst="line">
            <a:avLst/>
          </a:prstGeom>
          <a:solidFill>
            <a:schemeClr val="accent1"/>
          </a:solidFill>
          <a:ln w="28575" cap="flat" cmpd="sng" algn="ctr">
            <a:solidFill>
              <a:srgbClr val="3550FE"/>
            </a:solidFill>
            <a:prstDash val="dash"/>
            <a:round/>
            <a:headEnd type="none" w="med" len="med"/>
            <a:tailEnd type="none" w="med" len="med"/>
          </a:ln>
          <a:effectLst/>
        </p:spPr>
      </p:cxnSp>
      <p:graphicFrame>
        <p:nvGraphicFramePr>
          <p:cNvPr id="14" name="Object 60"/>
          <p:cNvGraphicFramePr>
            <a:graphicFrameLocks noChangeAspect="1"/>
          </p:cNvGraphicFramePr>
          <p:nvPr/>
        </p:nvGraphicFramePr>
        <p:xfrm>
          <a:off x="6471396" y="11179003"/>
          <a:ext cx="7224995" cy="1046449"/>
        </p:xfrm>
        <a:graphic>
          <a:graphicData uri="http://schemas.openxmlformats.org/presentationml/2006/ole">
            <mc:AlternateContent xmlns:mc="http://schemas.openxmlformats.org/markup-compatibility/2006">
              <mc:Choice xmlns:v="urn:schemas-microsoft-com:vml" Requires="v">
                <p:oleObj spid="_x0000_s233558" name="Equation" r:id="rId12" imgW="1282680" imgH="203040" progId="Equation.DSMT4">
                  <p:embed/>
                </p:oleObj>
              </mc:Choice>
              <mc:Fallback>
                <p:oleObj name="Equation" r:id="rId12" imgW="1282680" imgH="203040" progId="Equation.DSMT4">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1396" y="11179003"/>
                        <a:ext cx="7224995" cy="1046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 name="TextBox 65"/>
          <p:cNvSpPr txBox="1"/>
          <p:nvPr/>
        </p:nvSpPr>
        <p:spPr>
          <a:xfrm>
            <a:off x="0" y="1"/>
            <a:ext cx="12740728" cy="1241234"/>
          </a:xfrm>
          <a:prstGeom prst="rect">
            <a:avLst/>
          </a:prstGeom>
          <a:noFill/>
        </p:spPr>
        <p:txBody>
          <a:bodyPr wrap="none" lIns="192911" tIns="96455" rIns="192911" bIns="96455" rtlCol="0">
            <a:spAutoFit/>
          </a:bodyPr>
          <a:lstStyle/>
          <a:p>
            <a:r>
              <a:rPr lang="en-US" sz="6800" b="1" dirty="0"/>
              <a:t>Change in model formulation:</a:t>
            </a:r>
          </a:p>
        </p:txBody>
      </p:sp>
      <p:sp>
        <p:nvSpPr>
          <p:cNvPr id="84" name="TextBox 83"/>
          <p:cNvSpPr txBox="1"/>
          <p:nvPr/>
        </p:nvSpPr>
        <p:spPr>
          <a:xfrm>
            <a:off x="1615285" y="972256"/>
            <a:ext cx="9929061" cy="1102735"/>
          </a:xfrm>
          <a:prstGeom prst="rect">
            <a:avLst/>
          </a:prstGeom>
          <a:noFill/>
        </p:spPr>
        <p:txBody>
          <a:bodyPr wrap="none" lIns="192911" tIns="96455" rIns="192911" bIns="96455" rtlCol="0">
            <a:spAutoFit/>
          </a:bodyPr>
          <a:lstStyle/>
          <a:p>
            <a:r>
              <a:rPr lang="en-US" sz="5900" b="1" dirty="0">
                <a:solidFill>
                  <a:srgbClr val="FF0000"/>
                </a:solidFill>
              </a:rPr>
              <a:t>What are the units of ….  ?</a:t>
            </a:r>
          </a:p>
        </p:txBody>
      </p:sp>
      <p:grpSp>
        <p:nvGrpSpPr>
          <p:cNvPr id="5" name="Group 71"/>
          <p:cNvGrpSpPr/>
          <p:nvPr/>
        </p:nvGrpSpPr>
        <p:grpSpPr>
          <a:xfrm>
            <a:off x="2985453" y="1993037"/>
            <a:ext cx="15979808" cy="6252277"/>
            <a:chOff x="254036" y="1993037"/>
            <a:chExt cx="20248611" cy="6252277"/>
          </a:xfrm>
        </p:grpSpPr>
        <p:sp>
          <p:nvSpPr>
            <p:cNvPr id="61" name="Rounded Rectangle 60"/>
            <p:cNvSpPr/>
            <p:nvPr/>
          </p:nvSpPr>
          <p:spPr bwMode="auto">
            <a:xfrm>
              <a:off x="3997475" y="2248231"/>
              <a:ext cx="12081105" cy="5997083"/>
            </a:xfrm>
            <a:prstGeom prst="roundRect">
              <a:avLst/>
            </a:prstGeom>
            <a:solidFill>
              <a:srgbClr val="E6E6E6">
                <a:alpha val="29020"/>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4" name="Rectangle 63"/>
            <p:cNvSpPr/>
            <p:nvPr/>
          </p:nvSpPr>
          <p:spPr bwMode="auto">
            <a:xfrm>
              <a:off x="13185921" y="4417389"/>
              <a:ext cx="1701564"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2" name="Rounded Rectangle 81"/>
            <p:cNvSpPr/>
            <p:nvPr/>
          </p:nvSpPr>
          <p:spPr bwMode="auto">
            <a:xfrm>
              <a:off x="15057642" y="4034596"/>
              <a:ext cx="5445005" cy="204156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5122" name="Object 4"/>
            <p:cNvGraphicFramePr>
              <a:graphicFrameLocks noChangeAspect="1"/>
            </p:cNvGraphicFramePr>
            <p:nvPr/>
          </p:nvGraphicFramePr>
          <p:xfrm>
            <a:off x="9396998" y="3780721"/>
            <a:ext cx="1162902" cy="1220857"/>
          </p:xfrm>
          <a:graphic>
            <a:graphicData uri="http://schemas.openxmlformats.org/presentationml/2006/ole">
              <mc:AlternateContent xmlns:mc="http://schemas.openxmlformats.org/markup-compatibility/2006">
                <mc:Choice xmlns:v="urn:schemas-microsoft-com:vml" Requires="v">
                  <p:oleObj spid="_x0000_s233559" name="Equation" r:id="rId14" imgW="164880" imgH="228600" progId="Equation.DSMT4">
                    <p:embed/>
                  </p:oleObj>
                </mc:Choice>
                <mc:Fallback>
                  <p:oleObj name="Equation" r:id="rId14" imgW="164880" imgH="228600" progId="Equation.DSMT4">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96998" y="3780721"/>
                          <a:ext cx="1162902" cy="12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sp>
          <p:nvSpPr>
            <p:cNvPr id="5146" name="TextBox 67"/>
            <p:cNvSpPr txBox="1">
              <a:spLocks noChangeArrowheads="1"/>
            </p:cNvSpPr>
            <p:nvPr/>
          </p:nvSpPr>
          <p:spPr bwMode="auto">
            <a:xfrm>
              <a:off x="1884931" y="3558948"/>
              <a:ext cx="1602075" cy="1241234"/>
            </a:xfrm>
            <a:prstGeom prst="rect">
              <a:avLst/>
            </a:prstGeom>
            <a:noFill/>
            <a:ln w="9525">
              <a:noFill/>
              <a:miter lim="800000"/>
              <a:headEnd/>
              <a:tailEnd/>
            </a:ln>
          </p:spPr>
          <p:txBody>
            <a:bodyPr wrap="none" lIns="192911" tIns="96455" rIns="192911" bIns="96455">
              <a:spAutoFit/>
            </a:bodyPr>
            <a:lstStyle/>
            <a:p>
              <a:r>
                <a:rPr lang="en-US" sz="6800" i="1" dirty="0"/>
                <a:t>I(t)</a:t>
              </a:r>
            </a:p>
          </p:txBody>
        </p:sp>
        <p:sp>
          <p:nvSpPr>
            <p:cNvPr id="5147" name="Freeform 69"/>
            <p:cNvSpPr>
              <a:spLocks/>
            </p:cNvSpPr>
            <p:nvPr/>
          </p:nvSpPr>
          <p:spPr bwMode="auto">
            <a:xfrm>
              <a:off x="1884931" y="4926461"/>
              <a:ext cx="1616808" cy="922676"/>
            </a:xfrm>
            <a:custGeom>
              <a:avLst/>
              <a:gdLst>
                <a:gd name="T0" fmla="*/ 0 w 1947553"/>
                <a:gd name="T1" fmla="*/ 520535 h 520535"/>
                <a:gd name="T2" fmla="*/ 58397 w 1947553"/>
                <a:gd name="T3" fmla="*/ 366156 h 520535"/>
                <a:gd name="T4" fmla="*/ 116793 w 1947553"/>
                <a:gd name="T5" fmla="*/ 283029 h 520535"/>
                <a:gd name="T6" fmla="*/ 225245 w 1947553"/>
                <a:gd name="T7" fmla="*/ 389907 h 520535"/>
                <a:gd name="T8" fmla="*/ 433804 w 1947553"/>
                <a:gd name="T9" fmla="*/ 116774 h 520535"/>
                <a:gd name="T10" fmla="*/ 600652 w 1947553"/>
                <a:gd name="T11" fmla="*/ 425533 h 520535"/>
                <a:gd name="T12" fmla="*/ 784185 w 1947553"/>
                <a:gd name="T13" fmla="*/ 211777 h 520535"/>
                <a:gd name="T14" fmla="*/ 1017771 w 1947553"/>
                <a:gd name="T15" fmla="*/ 389907 h 520535"/>
                <a:gd name="T16" fmla="*/ 1167935 w 1947553"/>
                <a:gd name="T17" fmla="*/ 9896 h 520535"/>
                <a:gd name="T18" fmla="*/ 1368152 w 1947553"/>
                <a:gd name="T19" fmla="*/ 330530 h 5205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47553" h="520535">
                  <a:moveTo>
                    <a:pt x="0" y="520535"/>
                  </a:moveTo>
                  <a:cubicBezTo>
                    <a:pt x="27709" y="463137"/>
                    <a:pt x="55418" y="405740"/>
                    <a:pt x="83127" y="366156"/>
                  </a:cubicBezTo>
                  <a:cubicBezTo>
                    <a:pt x="110836" y="326572"/>
                    <a:pt x="126670" y="279071"/>
                    <a:pt x="166254" y="283029"/>
                  </a:cubicBezTo>
                  <a:cubicBezTo>
                    <a:pt x="205838" y="286987"/>
                    <a:pt x="245424" y="417616"/>
                    <a:pt x="320634" y="389907"/>
                  </a:cubicBezTo>
                  <a:cubicBezTo>
                    <a:pt x="395844" y="362198"/>
                    <a:pt x="528452" y="110836"/>
                    <a:pt x="617517" y="116774"/>
                  </a:cubicBezTo>
                  <a:cubicBezTo>
                    <a:pt x="706582" y="122712"/>
                    <a:pt x="771896" y="409699"/>
                    <a:pt x="855023" y="425533"/>
                  </a:cubicBezTo>
                  <a:cubicBezTo>
                    <a:pt x="938150" y="441367"/>
                    <a:pt x="1017319" y="217715"/>
                    <a:pt x="1116280" y="211777"/>
                  </a:cubicBezTo>
                  <a:cubicBezTo>
                    <a:pt x="1215241" y="205839"/>
                    <a:pt x="1357745" y="423554"/>
                    <a:pt x="1448789" y="389907"/>
                  </a:cubicBezTo>
                  <a:cubicBezTo>
                    <a:pt x="1539833" y="356260"/>
                    <a:pt x="1579418" y="19792"/>
                    <a:pt x="1662545" y="9896"/>
                  </a:cubicBezTo>
                  <a:cubicBezTo>
                    <a:pt x="1745672" y="0"/>
                    <a:pt x="1846612" y="165265"/>
                    <a:pt x="1947553" y="330530"/>
                  </a:cubicBezTo>
                </a:path>
              </a:pathLst>
            </a:custGeom>
            <a:solidFill>
              <a:schemeClr val="bg1"/>
            </a:solidFill>
            <a:ln w="38100" cap="flat" cmpd="sng" algn="ctr">
              <a:solidFill>
                <a:schemeClr val="tx1"/>
              </a:solidFill>
              <a:prstDash val="solid"/>
              <a:round/>
              <a:headEnd type="none" w="med" len="med"/>
              <a:tailEnd type="none" w="med" len="med"/>
            </a:ln>
          </p:spPr>
          <p:txBody>
            <a:bodyPr lIns="192911" tIns="96455" rIns="192911" bIns="96455"/>
            <a:lstStyle/>
            <a:p>
              <a:endParaRPr lang="en-US"/>
            </a:p>
          </p:txBody>
        </p:sp>
        <p:sp>
          <p:nvSpPr>
            <p:cNvPr id="70" name="Right Arrow 69"/>
            <p:cNvSpPr/>
            <p:nvPr/>
          </p:nvSpPr>
          <p:spPr bwMode="auto">
            <a:xfrm>
              <a:off x="3827319" y="4926461"/>
              <a:ext cx="1531408" cy="511708"/>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68" name="Rounded Rectangle 67"/>
            <p:cNvSpPr/>
            <p:nvPr/>
          </p:nvSpPr>
          <p:spPr bwMode="auto">
            <a:xfrm>
              <a:off x="10803731" y="6714144"/>
              <a:ext cx="2892659" cy="1403573"/>
            </a:xfrm>
            <a:prstGeom prst="roundRect">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69" name="Straight Arrow Connector 68"/>
            <p:cNvCxnSpPr/>
            <p:nvPr/>
          </p:nvCxnSpPr>
          <p:spPr bwMode="auto">
            <a:xfrm>
              <a:off x="10803731" y="7607327"/>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74" name="Freeform 73"/>
            <p:cNvSpPr/>
            <p:nvPr/>
          </p:nvSpPr>
          <p:spPr bwMode="auto">
            <a:xfrm>
              <a:off x="10973888" y="7096937"/>
              <a:ext cx="2190757" cy="1034611"/>
            </a:xfrm>
            <a:custGeom>
              <a:avLst/>
              <a:gdLst>
                <a:gd name="connsiteX0" fmla="*/ 0 w 927100"/>
                <a:gd name="connsiteY0" fmla="*/ 186267 h 342900"/>
                <a:gd name="connsiteX1" fmla="*/ 139700 w 927100"/>
                <a:gd name="connsiteY1" fmla="*/ 21167 h 342900"/>
                <a:gd name="connsiteX2" fmla="*/ 317500 w 927100"/>
                <a:gd name="connsiteY2" fmla="*/ 313267 h 342900"/>
                <a:gd name="connsiteX3" fmla="*/ 927100 w 927100"/>
                <a:gd name="connsiteY3" fmla="*/ 198967 h 342900"/>
              </a:gdLst>
              <a:ahLst/>
              <a:cxnLst>
                <a:cxn ang="0">
                  <a:pos x="connsiteX0" y="connsiteY0"/>
                </a:cxn>
                <a:cxn ang="0">
                  <a:pos x="connsiteX1" y="connsiteY1"/>
                </a:cxn>
                <a:cxn ang="0">
                  <a:pos x="connsiteX2" y="connsiteY2"/>
                </a:cxn>
                <a:cxn ang="0">
                  <a:pos x="connsiteX3" y="connsiteY3"/>
                </a:cxn>
              </a:cxnLst>
              <a:rect l="l" t="t" r="r" b="b"/>
              <a:pathLst>
                <a:path w="927100" h="342900">
                  <a:moveTo>
                    <a:pt x="0" y="186267"/>
                  </a:moveTo>
                  <a:cubicBezTo>
                    <a:pt x="43391" y="93133"/>
                    <a:pt x="86783" y="0"/>
                    <a:pt x="139700" y="21167"/>
                  </a:cubicBezTo>
                  <a:cubicBezTo>
                    <a:pt x="192617" y="42334"/>
                    <a:pt x="186267" y="283634"/>
                    <a:pt x="317500" y="313267"/>
                  </a:cubicBezTo>
                  <a:cubicBezTo>
                    <a:pt x="448733" y="342900"/>
                    <a:pt x="687916" y="270933"/>
                    <a:pt x="927100" y="198967"/>
                  </a:cubicBezTo>
                </a:path>
              </a:pathLst>
            </a:custGeom>
            <a:noFill/>
            <a:ln w="28575"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0" name="Object 10"/>
            <p:cNvGraphicFramePr>
              <a:graphicFrameLocks noChangeAspect="1"/>
            </p:cNvGraphicFramePr>
            <p:nvPr/>
          </p:nvGraphicFramePr>
          <p:xfrm>
            <a:off x="11654513" y="6841742"/>
            <a:ext cx="1562491" cy="893533"/>
          </p:xfrm>
          <a:graphic>
            <a:graphicData uri="http://schemas.openxmlformats.org/presentationml/2006/ole">
              <mc:AlternateContent xmlns:mc="http://schemas.openxmlformats.org/markup-compatibility/2006">
                <mc:Choice xmlns:v="urn:schemas-microsoft-com:vml" Requires="v">
                  <p:oleObj spid="_x0000_s233560" name="Equation" r:id="rId16" imgW="304560" imgH="203040" progId="Equation.DSMT4">
                    <p:embed/>
                  </p:oleObj>
                </mc:Choice>
                <mc:Fallback>
                  <p:oleObj name="Equation" r:id="rId16" imgW="304560" imgH="20304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654513" y="6841742"/>
                          <a:ext cx="1562491" cy="893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6" name="Straight Connector 75"/>
            <p:cNvCxnSpPr/>
            <p:nvPr/>
          </p:nvCxnSpPr>
          <p:spPr bwMode="auto">
            <a:xfrm>
              <a:off x="15227798" y="5820961"/>
              <a:ext cx="51046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a:off x="16078580"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79" name="Straight Connector 78"/>
            <p:cNvCxnSpPr/>
            <p:nvPr/>
          </p:nvCxnSpPr>
          <p:spPr bwMode="auto">
            <a:xfrm>
              <a:off x="16589049"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cxnSp>
          <p:nvCxnSpPr>
            <p:cNvPr id="80" name="Straight Connector 79"/>
            <p:cNvCxnSpPr/>
            <p:nvPr/>
          </p:nvCxnSpPr>
          <p:spPr bwMode="auto">
            <a:xfrm>
              <a:off x="18630926" y="5055376"/>
              <a:ext cx="0" cy="765585"/>
            </a:xfrm>
            <a:prstGeom prst="line">
              <a:avLst/>
            </a:prstGeom>
            <a:solidFill>
              <a:schemeClr val="accent1"/>
            </a:solidFill>
            <a:ln w="57150" cap="flat" cmpd="sng" algn="ctr">
              <a:solidFill>
                <a:schemeClr val="accent1">
                  <a:lumMod val="75000"/>
                </a:schemeClr>
              </a:solidFill>
              <a:prstDash val="solid"/>
              <a:round/>
              <a:headEnd type="none" w="med" len="med"/>
              <a:tailEnd type="none" w="med" len="med"/>
            </a:ln>
            <a:effectLst/>
          </p:spPr>
        </p:cxnSp>
        <p:sp>
          <p:nvSpPr>
            <p:cNvPr id="81" name="TextBox 80"/>
            <p:cNvSpPr txBox="1"/>
            <p:nvPr/>
          </p:nvSpPr>
          <p:spPr>
            <a:xfrm>
              <a:off x="17609989" y="4034597"/>
              <a:ext cx="1793820" cy="1241234"/>
            </a:xfrm>
            <a:prstGeom prst="rect">
              <a:avLst/>
            </a:prstGeom>
            <a:noFill/>
          </p:spPr>
          <p:txBody>
            <a:bodyPr wrap="none" lIns="192911" tIns="96455" rIns="192911" bIns="96455" rtlCol="0">
              <a:spAutoFit/>
            </a:bodyPr>
            <a:lstStyle/>
            <a:p>
              <a:r>
                <a:rPr lang="en-US" sz="6800" dirty="0"/>
                <a:t>S(t)</a:t>
              </a:r>
            </a:p>
          </p:txBody>
        </p:sp>
        <p:sp>
          <p:nvSpPr>
            <p:cNvPr id="88" name="Bent-Up Arrow 87"/>
            <p:cNvSpPr/>
            <p:nvPr/>
          </p:nvSpPr>
          <p:spPr bwMode="auto">
            <a:xfrm rot="16200000" flipH="1">
              <a:off x="14292057" y="5990960"/>
              <a:ext cx="1531170" cy="1701564"/>
            </a:xfrm>
            <a:prstGeom prst="bentUp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89" name="Bent-Up Arrow 88"/>
            <p:cNvSpPr/>
            <p:nvPr/>
          </p:nvSpPr>
          <p:spPr bwMode="auto">
            <a:xfrm rot="5400000" flipH="1" flipV="1">
              <a:off x="14504732" y="2673464"/>
              <a:ext cx="1275975" cy="1191095"/>
            </a:xfrm>
            <a:prstGeom prst="bentUpArrow">
              <a:avLst>
                <a:gd name="adj1" fmla="val 25000"/>
                <a:gd name="adj2" fmla="val 22894"/>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0" name="Rounded Rectangle 89"/>
            <p:cNvSpPr/>
            <p:nvPr/>
          </p:nvSpPr>
          <p:spPr bwMode="auto">
            <a:xfrm>
              <a:off x="11654514" y="2375828"/>
              <a:ext cx="2892659" cy="1403573"/>
            </a:xfrm>
            <a:prstGeom prst="roundRect">
              <a:avLst/>
            </a:prstGeom>
            <a:solidFill>
              <a:schemeClr val="bg1"/>
            </a:solidFill>
            <a:ln w="9525" cap="flat" cmpd="sng" algn="ctr">
              <a:solidFill>
                <a:schemeClr val="accent2"/>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91" name="Straight Arrow Connector 90"/>
            <p:cNvCxnSpPr/>
            <p:nvPr/>
          </p:nvCxnSpPr>
          <p:spPr bwMode="auto">
            <a:xfrm>
              <a:off x="11654514" y="3651804"/>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aphicFrame>
          <p:nvGraphicFramePr>
            <p:cNvPr id="93" name="Object 10"/>
            <p:cNvGraphicFramePr>
              <a:graphicFrameLocks noChangeAspect="1"/>
            </p:cNvGraphicFramePr>
            <p:nvPr/>
          </p:nvGraphicFramePr>
          <p:xfrm>
            <a:off x="12408232" y="2447342"/>
            <a:ext cx="1755606" cy="1007067"/>
          </p:xfrm>
          <a:graphic>
            <a:graphicData uri="http://schemas.openxmlformats.org/presentationml/2006/ole">
              <mc:AlternateContent xmlns:mc="http://schemas.openxmlformats.org/markup-compatibility/2006">
                <mc:Choice xmlns:v="urn:schemas-microsoft-com:vml" Requires="v">
                  <p:oleObj spid="_x0000_s233561" name="Equation" r:id="rId18" imgW="342720" imgH="228600" progId="Equation.DSMT4">
                    <p:embed/>
                  </p:oleObj>
                </mc:Choice>
                <mc:Fallback>
                  <p:oleObj name="Equation" r:id="rId18" imgW="342720" imgH="228600" progId="Equation.DSMT4">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408232" y="2447342"/>
                          <a:ext cx="1755606" cy="1007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 name="Freeform 93"/>
            <p:cNvSpPr/>
            <p:nvPr/>
          </p:nvSpPr>
          <p:spPr bwMode="auto">
            <a:xfrm>
              <a:off x="11994826" y="2631023"/>
              <a:ext cx="2070715" cy="855163"/>
            </a:xfrm>
            <a:custGeom>
              <a:avLst/>
              <a:gdLst>
                <a:gd name="connsiteX0" fmla="*/ 0 w 876300"/>
                <a:gd name="connsiteY0" fmla="*/ 0 h 482600"/>
                <a:gd name="connsiteX1" fmla="*/ 317500 w 876300"/>
                <a:gd name="connsiteY1" fmla="*/ 355600 h 482600"/>
                <a:gd name="connsiteX2" fmla="*/ 876300 w 876300"/>
                <a:gd name="connsiteY2" fmla="*/ 482600 h 482600"/>
              </a:gdLst>
              <a:ahLst/>
              <a:cxnLst>
                <a:cxn ang="0">
                  <a:pos x="connsiteX0" y="connsiteY0"/>
                </a:cxn>
                <a:cxn ang="0">
                  <a:pos x="connsiteX1" y="connsiteY1"/>
                </a:cxn>
                <a:cxn ang="0">
                  <a:pos x="connsiteX2" y="connsiteY2"/>
                </a:cxn>
              </a:cxnLst>
              <a:rect l="l" t="t" r="r" b="b"/>
              <a:pathLst>
                <a:path w="876300" h="482600">
                  <a:moveTo>
                    <a:pt x="0" y="0"/>
                  </a:moveTo>
                  <a:cubicBezTo>
                    <a:pt x="85725" y="137583"/>
                    <a:pt x="171450" y="275167"/>
                    <a:pt x="317500" y="355600"/>
                  </a:cubicBezTo>
                  <a:cubicBezTo>
                    <a:pt x="463550" y="436033"/>
                    <a:pt x="669925" y="459316"/>
                    <a:pt x="876300" y="482600"/>
                  </a:cubicBezTo>
                </a:path>
              </a:pathLst>
            </a:custGeom>
            <a:noFill/>
            <a:ln w="38100"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5" name="Bent-Up Arrow 94"/>
            <p:cNvSpPr/>
            <p:nvPr/>
          </p:nvSpPr>
          <p:spPr bwMode="auto">
            <a:xfrm flipH="1" flipV="1">
              <a:off x="10973888" y="2886219"/>
              <a:ext cx="680626" cy="1275975"/>
            </a:xfrm>
            <a:prstGeom prst="bentUpArrow">
              <a:avLst>
                <a:gd name="adj1" fmla="val 25000"/>
                <a:gd name="adj2" fmla="val 25000"/>
                <a:gd name="adj3" fmla="val 2500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6" name="Group 99"/>
            <p:cNvGrpSpPr/>
            <p:nvPr/>
          </p:nvGrpSpPr>
          <p:grpSpPr>
            <a:xfrm>
              <a:off x="5358726" y="4544985"/>
              <a:ext cx="1106017" cy="1261884"/>
              <a:chOff x="7715501" y="722416"/>
              <a:chExt cx="432048" cy="685753"/>
            </a:xfrm>
          </p:grpSpPr>
          <p:sp>
            <p:nvSpPr>
              <p:cNvPr id="98" name="Rounded Rectangle 97"/>
              <p:cNvSpPr/>
              <p:nvPr/>
            </p:nvSpPr>
            <p:spPr bwMode="auto">
              <a:xfrm>
                <a:off x="7748736" y="84509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9" name="TextBox 98"/>
              <p:cNvSpPr txBox="1"/>
              <p:nvPr/>
            </p:nvSpPr>
            <p:spPr>
              <a:xfrm>
                <a:off x="7715501" y="722416"/>
                <a:ext cx="432048" cy="685753"/>
              </a:xfrm>
              <a:prstGeom prst="rect">
                <a:avLst/>
              </a:prstGeom>
              <a:noFill/>
            </p:spPr>
            <p:txBody>
              <a:bodyPr wrap="square" rtlCol="0">
                <a:spAutoFit/>
              </a:bodyPr>
              <a:lstStyle/>
              <a:p>
                <a:r>
                  <a:rPr lang="en-US" sz="7600" b="1" dirty="0"/>
                  <a:t>+</a:t>
                </a:r>
              </a:p>
            </p:txBody>
          </p:sp>
        </p:grpSp>
        <p:sp>
          <p:nvSpPr>
            <p:cNvPr id="101" name="Rectangle 100"/>
            <p:cNvSpPr/>
            <p:nvPr/>
          </p:nvSpPr>
          <p:spPr bwMode="auto">
            <a:xfrm>
              <a:off x="10803731" y="4417389"/>
              <a:ext cx="2041877" cy="178636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2" name="Freeform 101"/>
            <p:cNvSpPr/>
            <p:nvPr/>
          </p:nvSpPr>
          <p:spPr bwMode="auto">
            <a:xfrm>
              <a:off x="10923480" y="4838421"/>
              <a:ext cx="1751972" cy="1102710"/>
            </a:xfrm>
            <a:custGeom>
              <a:avLst/>
              <a:gdLst>
                <a:gd name="connsiteX0" fmla="*/ 0 w 965200"/>
                <a:gd name="connsiteY0" fmla="*/ 622300 h 622300"/>
                <a:gd name="connsiteX1" fmla="*/ 177800 w 965200"/>
                <a:gd name="connsiteY1" fmla="*/ 444500 h 622300"/>
                <a:gd name="connsiteX2" fmla="*/ 508000 w 965200"/>
                <a:gd name="connsiteY2" fmla="*/ 444500 h 622300"/>
                <a:gd name="connsiteX3" fmla="*/ 723900 w 965200"/>
                <a:gd name="connsiteY3" fmla="*/ 139700 h 622300"/>
                <a:gd name="connsiteX4" fmla="*/ 965200 w 965200"/>
                <a:gd name="connsiteY4" fmla="*/ 0 h 622300"/>
                <a:gd name="connsiteX5" fmla="*/ 965200 w 965200"/>
                <a:gd name="connsiteY5" fmla="*/ 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622300">
                  <a:moveTo>
                    <a:pt x="0" y="622300"/>
                  </a:moveTo>
                  <a:cubicBezTo>
                    <a:pt x="46566" y="548216"/>
                    <a:pt x="93133" y="474133"/>
                    <a:pt x="177800" y="444500"/>
                  </a:cubicBezTo>
                  <a:cubicBezTo>
                    <a:pt x="262467" y="414867"/>
                    <a:pt x="416983" y="495300"/>
                    <a:pt x="508000" y="444500"/>
                  </a:cubicBezTo>
                  <a:cubicBezTo>
                    <a:pt x="599017" y="393700"/>
                    <a:pt x="647700" y="213783"/>
                    <a:pt x="723900" y="139700"/>
                  </a:cubicBezTo>
                  <a:cubicBezTo>
                    <a:pt x="800100" y="65617"/>
                    <a:pt x="965200" y="0"/>
                    <a:pt x="965200" y="0"/>
                  </a:cubicBezTo>
                  <a:lnTo>
                    <a:pt x="965200" y="0"/>
                  </a:lnTo>
                </a:path>
              </a:pathLst>
            </a:custGeom>
            <a:noFill/>
            <a:ln w="9525" cap="flat" cmpd="sng" algn="ctr">
              <a:solidFill>
                <a:srgbClr val="FF000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04" name="Freeform 103"/>
            <p:cNvSpPr/>
            <p:nvPr/>
          </p:nvSpPr>
          <p:spPr bwMode="auto">
            <a:xfrm>
              <a:off x="10983501" y="4500857"/>
              <a:ext cx="1862108" cy="299325"/>
            </a:xfrm>
            <a:custGeom>
              <a:avLst/>
              <a:gdLst>
                <a:gd name="connsiteX0" fmla="*/ 0 w 1092200"/>
                <a:gd name="connsiteY0" fmla="*/ 0 h 190500"/>
                <a:gd name="connsiteX1" fmla="*/ 431800 w 1092200"/>
                <a:gd name="connsiteY1" fmla="*/ 139700 h 190500"/>
                <a:gd name="connsiteX2" fmla="*/ 1092200 w 1092200"/>
                <a:gd name="connsiteY2" fmla="*/ 190500 h 190500"/>
              </a:gdLst>
              <a:ahLst/>
              <a:cxnLst>
                <a:cxn ang="0">
                  <a:pos x="connsiteX0" y="connsiteY0"/>
                </a:cxn>
                <a:cxn ang="0">
                  <a:pos x="connsiteX1" y="connsiteY1"/>
                </a:cxn>
                <a:cxn ang="0">
                  <a:pos x="connsiteX2" y="connsiteY2"/>
                </a:cxn>
              </a:cxnLst>
              <a:rect l="l" t="t" r="r" b="b"/>
              <a:pathLst>
                <a:path w="1092200" h="190500">
                  <a:moveTo>
                    <a:pt x="0" y="0"/>
                  </a:moveTo>
                  <a:cubicBezTo>
                    <a:pt x="124883" y="53975"/>
                    <a:pt x="249767" y="107950"/>
                    <a:pt x="431800" y="139700"/>
                  </a:cubicBezTo>
                  <a:cubicBezTo>
                    <a:pt x="613833" y="171450"/>
                    <a:pt x="853016" y="180975"/>
                    <a:pt x="1092200" y="190500"/>
                  </a:cubicBezTo>
                </a:path>
              </a:pathLst>
            </a:custGeom>
            <a:noFill/>
            <a:ln w="9525" cap="flat" cmpd="sng" algn="ctr">
              <a:solidFill>
                <a:schemeClr val="accent2"/>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1" name="Object 60"/>
            <p:cNvGraphicFramePr>
              <a:graphicFrameLocks noChangeAspect="1"/>
            </p:cNvGraphicFramePr>
            <p:nvPr/>
          </p:nvGraphicFramePr>
          <p:xfrm>
            <a:off x="13185921" y="4417389"/>
            <a:ext cx="1701564" cy="717323"/>
          </p:xfrm>
          <a:graphic>
            <a:graphicData uri="http://schemas.openxmlformats.org/presentationml/2006/ole">
              <mc:AlternateContent xmlns:mc="http://schemas.openxmlformats.org/markup-compatibility/2006">
                <mc:Choice xmlns:v="urn:schemas-microsoft-com:vml" Requires="v">
                  <p:oleObj spid="_x0000_s233562" name="Equation" r:id="rId20" imgW="571320" imgH="203040" progId="Equation.DSMT4">
                    <p:embed/>
                  </p:oleObj>
                </mc:Choice>
                <mc:Fallback>
                  <p:oleObj name="Equation" r:id="rId20" imgW="571320" imgH="203040" progId="Equation.DSMT4">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185921" y="4417389"/>
                          <a:ext cx="1701564" cy="717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Right Arrow 62"/>
            <p:cNvSpPr/>
            <p:nvPr/>
          </p:nvSpPr>
          <p:spPr bwMode="auto">
            <a:xfrm>
              <a:off x="1454717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pic>
          <p:nvPicPr>
            <p:cNvPr id="433164" name="Picture 12"/>
            <p:cNvPicPr>
              <a:picLocks noChangeAspect="1" noChangeArrowheads="1"/>
            </p:cNvPicPr>
            <p:nvPr/>
          </p:nvPicPr>
          <p:blipFill>
            <a:blip r:embed="rId22" cstate="print"/>
            <a:srcRect/>
            <a:stretch>
              <a:fillRect/>
            </a:stretch>
          </p:blipFill>
          <p:spPr bwMode="auto">
            <a:xfrm>
              <a:off x="13245583" y="5055376"/>
              <a:ext cx="1471746" cy="1070857"/>
            </a:xfrm>
            <a:prstGeom prst="rect">
              <a:avLst/>
            </a:prstGeom>
            <a:noFill/>
            <a:ln w="9525">
              <a:noFill/>
              <a:miter lim="800000"/>
              <a:headEnd/>
              <a:tailEnd/>
            </a:ln>
          </p:spPr>
        </p:pic>
        <p:sp>
          <p:nvSpPr>
            <p:cNvPr id="105" name="Right Arrow 104"/>
            <p:cNvSpPr/>
            <p:nvPr/>
          </p:nvSpPr>
          <p:spPr bwMode="auto">
            <a:xfrm>
              <a:off x="12675452" y="5055376"/>
              <a:ext cx="850782" cy="384111"/>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nvGrpSpPr>
            <p:cNvPr id="7" name="Group 71"/>
            <p:cNvGrpSpPr/>
            <p:nvPr/>
          </p:nvGrpSpPr>
          <p:grpSpPr>
            <a:xfrm>
              <a:off x="6549821" y="4416070"/>
              <a:ext cx="2892659" cy="1403573"/>
              <a:chOff x="2123728" y="2492152"/>
              <a:chExt cx="1224136" cy="792088"/>
            </a:xfrm>
          </p:grpSpPr>
          <p:sp>
            <p:nvSpPr>
              <p:cNvPr id="65" name="Rounded Rectangle 64"/>
              <p:cNvSpPr/>
              <p:nvPr/>
            </p:nvSpPr>
            <p:spPr bwMode="auto">
              <a:xfrm>
                <a:off x="2123728" y="2492152"/>
                <a:ext cx="1224136" cy="792088"/>
              </a:xfrm>
              <a:prstGeom prst="round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67" name="Straight Arrow Connector 66"/>
              <p:cNvCxnSpPr/>
              <p:nvPr/>
            </p:nvCxnSpPr>
            <p:spPr bwMode="auto">
              <a:xfrm>
                <a:off x="2123728" y="3212232"/>
                <a:ext cx="1224136"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77" name="Straight Connector 76"/>
              <p:cNvCxnSpPr/>
              <p:nvPr/>
            </p:nvCxnSpPr>
            <p:spPr bwMode="auto">
              <a:xfrm>
                <a:off x="2339752" y="2708920"/>
                <a:ext cx="0" cy="504056"/>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83" name="Freeform 82"/>
              <p:cNvSpPr/>
              <p:nvPr/>
            </p:nvSpPr>
            <p:spPr bwMode="auto">
              <a:xfrm>
                <a:off x="2349795" y="2700670"/>
                <a:ext cx="893135" cy="467832"/>
              </a:xfrm>
              <a:custGeom>
                <a:avLst/>
                <a:gdLst>
                  <a:gd name="connsiteX0" fmla="*/ 0 w 893135"/>
                  <a:gd name="connsiteY0" fmla="*/ 0 h 467832"/>
                  <a:gd name="connsiteX1" fmla="*/ 212652 w 893135"/>
                  <a:gd name="connsiteY1" fmla="*/ 255181 h 467832"/>
                  <a:gd name="connsiteX2" fmla="*/ 531628 w 893135"/>
                  <a:gd name="connsiteY2" fmla="*/ 404037 h 467832"/>
                  <a:gd name="connsiteX3" fmla="*/ 893135 w 893135"/>
                  <a:gd name="connsiteY3" fmla="*/ 467832 h 467832"/>
                </a:gdLst>
                <a:ahLst/>
                <a:cxnLst>
                  <a:cxn ang="0">
                    <a:pos x="connsiteX0" y="connsiteY0"/>
                  </a:cxn>
                  <a:cxn ang="0">
                    <a:pos x="connsiteX1" y="connsiteY1"/>
                  </a:cxn>
                  <a:cxn ang="0">
                    <a:pos x="connsiteX2" y="connsiteY2"/>
                  </a:cxn>
                  <a:cxn ang="0">
                    <a:pos x="connsiteX3" y="connsiteY3"/>
                  </a:cxn>
                </a:cxnLst>
                <a:rect l="l" t="t" r="r" b="b"/>
                <a:pathLst>
                  <a:path w="893135" h="467832">
                    <a:moveTo>
                      <a:pt x="0" y="0"/>
                    </a:moveTo>
                    <a:cubicBezTo>
                      <a:pt x="62023" y="93921"/>
                      <a:pt x="124047" y="187842"/>
                      <a:pt x="212652" y="255181"/>
                    </a:cubicBezTo>
                    <a:cubicBezTo>
                      <a:pt x="301257" y="322520"/>
                      <a:pt x="418214" y="368595"/>
                      <a:pt x="531628" y="404037"/>
                    </a:cubicBezTo>
                    <a:cubicBezTo>
                      <a:pt x="645042" y="439479"/>
                      <a:pt x="769088" y="453655"/>
                      <a:pt x="893135" y="467832"/>
                    </a:cubicBezTo>
                  </a:path>
                </a:pathLst>
              </a:cu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graphicFrame>
          <p:nvGraphicFramePr>
            <p:cNvPr id="13" name="Object 60"/>
            <p:cNvGraphicFramePr>
              <a:graphicFrameLocks noChangeAspect="1"/>
            </p:cNvGraphicFramePr>
            <p:nvPr/>
          </p:nvGraphicFramePr>
          <p:xfrm>
            <a:off x="7400603" y="4417390"/>
            <a:ext cx="1860643" cy="1021133"/>
          </p:xfrm>
          <a:graphic>
            <a:graphicData uri="http://schemas.openxmlformats.org/presentationml/2006/ole">
              <mc:AlternateContent xmlns:mc="http://schemas.openxmlformats.org/markup-compatibility/2006">
                <mc:Choice xmlns:v="urn:schemas-microsoft-com:vml" Requires="v">
                  <p:oleObj spid="_x0000_s233563" name="Equation" r:id="rId23" imgW="317160" imgH="203040" progId="Equation.DSMT4">
                    <p:embed/>
                  </p:oleObj>
                </mc:Choice>
                <mc:Fallback>
                  <p:oleObj name="Equation" r:id="rId23" imgW="317160" imgH="203040" progId="Equation.DSMT4">
                    <p:embed/>
                    <p:pic>
                      <p:nvPicPr>
                        <p:cNvPr id="0" name="Picture 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00603" y="4417390"/>
                          <a:ext cx="1860643" cy="10211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Right Arrow 105"/>
            <p:cNvSpPr/>
            <p:nvPr/>
          </p:nvSpPr>
          <p:spPr bwMode="auto">
            <a:xfrm>
              <a:off x="9272324" y="5055376"/>
              <a:ext cx="1871720" cy="255195"/>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3" name="Right Arrow 72"/>
            <p:cNvSpPr/>
            <p:nvPr/>
          </p:nvSpPr>
          <p:spPr bwMode="auto">
            <a:xfrm rot="16200000">
              <a:off x="5009121" y="6213126"/>
              <a:ext cx="1721907" cy="682384"/>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75" name="Rectangle 74"/>
            <p:cNvSpPr/>
            <p:nvPr/>
          </p:nvSpPr>
          <p:spPr bwMode="auto">
            <a:xfrm>
              <a:off x="5699039" y="7224534"/>
              <a:ext cx="5104692" cy="255195"/>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96" name="Rectangle 95"/>
            <p:cNvSpPr/>
            <p:nvPr/>
          </p:nvSpPr>
          <p:spPr bwMode="auto">
            <a:xfrm>
              <a:off x="5699039" y="7096936"/>
              <a:ext cx="320501" cy="240339"/>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00" name="Straight Arrow Connector 99"/>
            <p:cNvCxnSpPr/>
            <p:nvPr/>
          </p:nvCxnSpPr>
          <p:spPr bwMode="auto">
            <a:xfrm>
              <a:off x="3487006" y="2631024"/>
              <a:ext cx="3062814" cy="1869833"/>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03" name="TextBox 102"/>
            <p:cNvSpPr txBox="1"/>
            <p:nvPr/>
          </p:nvSpPr>
          <p:spPr>
            <a:xfrm>
              <a:off x="254036" y="1993037"/>
              <a:ext cx="4132602" cy="1071957"/>
            </a:xfrm>
            <a:prstGeom prst="rect">
              <a:avLst/>
            </a:prstGeom>
            <a:noFill/>
          </p:spPr>
          <p:txBody>
            <a:bodyPr wrap="none" lIns="192911" tIns="96455" rIns="192911" bIns="96455" rtlCol="0">
              <a:spAutoFit/>
            </a:bodyPr>
            <a:lstStyle/>
            <a:p>
              <a:r>
                <a:rPr lang="en-US" dirty="0">
                  <a:solidFill>
                    <a:srgbClr val="FF0000"/>
                  </a:solidFill>
                </a:rPr>
                <a:t>exponential</a:t>
              </a:r>
            </a:p>
          </p:txBody>
        </p:sp>
      </p:grpSp>
      <p:cxnSp>
        <p:nvCxnSpPr>
          <p:cNvPr id="112" name="Straight Arrow Connector 111"/>
          <p:cNvCxnSpPr/>
          <p:nvPr/>
        </p:nvCxnSpPr>
        <p:spPr bwMode="auto">
          <a:xfrm flipH="1" flipV="1">
            <a:off x="13185921" y="7862522"/>
            <a:ext cx="4424067" cy="1275975"/>
          </a:xfrm>
          <a:prstGeom prst="straightConnector1">
            <a:avLst/>
          </a:prstGeom>
          <a:solidFill>
            <a:schemeClr val="accent1"/>
          </a:solidFill>
          <a:ln w="9525" cap="flat" cmpd="sng" algn="ctr">
            <a:solidFill>
              <a:srgbClr val="00B050"/>
            </a:solidFill>
            <a:prstDash val="solid"/>
            <a:round/>
            <a:headEnd type="none" w="med" len="med"/>
            <a:tailEnd type="arrow"/>
          </a:ln>
          <a:effectLst/>
        </p:spPr>
      </p:cxnSp>
      <p:sp>
        <p:nvSpPr>
          <p:cNvPr id="113" name="TextBox 112"/>
          <p:cNvSpPr txBox="1"/>
          <p:nvPr/>
        </p:nvSpPr>
        <p:spPr>
          <a:xfrm>
            <a:off x="17609988" y="8372913"/>
            <a:ext cx="3808796" cy="1949120"/>
          </a:xfrm>
          <a:prstGeom prst="rect">
            <a:avLst/>
          </a:prstGeom>
          <a:noFill/>
          <a:ln>
            <a:solidFill>
              <a:srgbClr val="00B050"/>
            </a:solidFill>
          </a:ln>
        </p:spPr>
        <p:txBody>
          <a:bodyPr wrap="none" lIns="192911" tIns="96455" rIns="192911" bIns="96455" rtlCol="0">
            <a:spAutoFit/>
          </a:bodyPr>
          <a:lstStyle/>
          <a:p>
            <a:r>
              <a:rPr lang="en-US" dirty="0">
                <a:solidFill>
                  <a:srgbClr val="00B050"/>
                </a:solidFill>
              </a:rPr>
              <a:t>adaptation</a:t>
            </a:r>
          </a:p>
          <a:p>
            <a:r>
              <a:rPr lang="en-US" dirty="0">
                <a:solidFill>
                  <a:srgbClr val="00B050"/>
                </a:solidFill>
              </a:rPr>
              <a:t>current</a:t>
            </a:r>
          </a:p>
        </p:txBody>
      </p:sp>
      <p:sp>
        <p:nvSpPr>
          <p:cNvPr id="114" name="TextBox 113"/>
          <p:cNvSpPr txBox="1"/>
          <p:nvPr/>
        </p:nvSpPr>
        <p:spPr>
          <a:xfrm>
            <a:off x="14377016" y="334269"/>
            <a:ext cx="6775953" cy="1949120"/>
          </a:xfrm>
          <a:prstGeom prst="rect">
            <a:avLst/>
          </a:prstGeom>
          <a:noFill/>
        </p:spPr>
        <p:txBody>
          <a:bodyPr wrap="none" lIns="192911" tIns="96455" rIns="192911" bIns="96455" rtlCol="0">
            <a:spAutoFit/>
          </a:bodyPr>
          <a:lstStyle/>
          <a:p>
            <a:r>
              <a:rPr lang="en-US" b="1" dirty="0"/>
              <a:t>‘soft-threshold</a:t>
            </a:r>
          </a:p>
          <a:p>
            <a:r>
              <a:rPr lang="en-US" b="1" dirty="0"/>
              <a:t>adaptive IF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2" name="Picture 2"/>
          <p:cNvPicPr>
            <a:picLocks noChangeAspect="1" noChangeArrowheads="1"/>
          </p:cNvPicPr>
          <p:nvPr/>
        </p:nvPicPr>
        <p:blipFill>
          <a:blip r:embed="rId4" cstate="print"/>
          <a:srcRect/>
          <a:stretch>
            <a:fillRect/>
          </a:stretch>
        </p:blipFill>
        <p:spPr bwMode="auto">
          <a:xfrm>
            <a:off x="1254" y="2667070"/>
            <a:ext cx="21013116" cy="7603324"/>
          </a:xfrm>
          <a:prstGeom prst="rect">
            <a:avLst/>
          </a:prstGeom>
          <a:noFill/>
          <a:ln w="9525">
            <a:noFill/>
            <a:miter lim="800000"/>
            <a:headEnd/>
            <a:tailEnd/>
          </a:ln>
        </p:spPr>
      </p:pic>
      <p:sp>
        <p:nvSpPr>
          <p:cNvPr id="3" name="TextBox 2"/>
          <p:cNvSpPr txBox="1"/>
          <p:nvPr/>
        </p:nvSpPr>
        <p:spPr>
          <a:xfrm>
            <a:off x="13601823" y="10046245"/>
            <a:ext cx="5974452" cy="933458"/>
          </a:xfrm>
          <a:prstGeom prst="rect">
            <a:avLst/>
          </a:prstGeom>
          <a:noFill/>
        </p:spPr>
        <p:txBody>
          <a:bodyPr wrap="none" lIns="192911" tIns="96455" rIns="192911" bIns="96455" rtlCol="0">
            <a:spAutoFit/>
          </a:bodyPr>
          <a:lstStyle/>
          <a:p>
            <a:r>
              <a:rPr lang="en-US" sz="4800" i="1" dirty="0" err="1"/>
              <a:t>Pozzorini</a:t>
            </a:r>
            <a:r>
              <a:rPr lang="en-US" sz="4800" i="1" dirty="0"/>
              <a:t> et al. 2013</a:t>
            </a:r>
          </a:p>
        </p:txBody>
      </p:sp>
      <p:sp>
        <p:nvSpPr>
          <p:cNvPr id="4" name="TextBox 3"/>
          <p:cNvSpPr txBox="1"/>
          <p:nvPr/>
        </p:nvSpPr>
        <p:spPr>
          <a:xfrm>
            <a:off x="492978" y="1134595"/>
            <a:ext cx="7263587" cy="1025791"/>
          </a:xfrm>
          <a:prstGeom prst="rect">
            <a:avLst/>
          </a:prstGeom>
          <a:noFill/>
        </p:spPr>
        <p:txBody>
          <a:bodyPr wrap="none" lIns="192911" tIns="96455" rIns="192911" bIns="96455" rtlCol="0">
            <a:spAutoFit/>
          </a:bodyPr>
          <a:lstStyle/>
          <a:p>
            <a:r>
              <a:rPr lang="en-US" sz="5400" b="1" i="1" dirty="0">
                <a:solidFill>
                  <a:srgbClr val="FF0000"/>
                </a:solidFill>
              </a:rPr>
              <a:t>Time scale of filters?</a:t>
            </a:r>
          </a:p>
        </p:txBody>
      </p:sp>
      <p:sp>
        <p:nvSpPr>
          <p:cNvPr id="5" name="TextBox 4"/>
          <p:cNvSpPr txBox="1"/>
          <p:nvPr/>
        </p:nvSpPr>
        <p:spPr>
          <a:xfrm>
            <a:off x="9102167" y="1610244"/>
            <a:ext cx="5751635" cy="1241234"/>
          </a:xfrm>
          <a:prstGeom prst="rect">
            <a:avLst/>
          </a:prstGeom>
          <a:noFill/>
        </p:spPr>
        <p:txBody>
          <a:bodyPr wrap="none" lIns="192911" tIns="96455" rIns="192911" bIns="96455" rtlCol="0">
            <a:spAutoFit/>
          </a:bodyPr>
          <a:lstStyle/>
          <a:p>
            <a:r>
              <a:rPr lang="en-US" sz="6800" b="1" dirty="0">
                <a:sym typeface="Wingdings" pitchFamily="2" charset="2"/>
              </a:rPr>
              <a:t> Power law</a:t>
            </a:r>
            <a:endParaRPr lang="en-US" sz="6800" b="1" dirty="0"/>
          </a:p>
        </p:txBody>
      </p:sp>
      <p:sp>
        <p:nvSpPr>
          <p:cNvPr id="6" name="TextBox 5"/>
          <p:cNvSpPr txBox="1"/>
          <p:nvPr/>
        </p:nvSpPr>
        <p:spPr>
          <a:xfrm>
            <a:off x="862756" y="10203193"/>
            <a:ext cx="10715430" cy="1549011"/>
          </a:xfrm>
          <a:prstGeom prst="rect">
            <a:avLst/>
          </a:prstGeom>
          <a:solidFill>
            <a:srgbClr val="FFFF00"/>
          </a:solidFill>
        </p:spPr>
        <p:txBody>
          <a:bodyPr wrap="none" lIns="192911" tIns="96455" rIns="192911" bIns="96455" rtlCol="0">
            <a:spAutoFit/>
          </a:bodyPr>
          <a:lstStyle/>
          <a:p>
            <a:r>
              <a:rPr lang="en-US" sz="4400" b="1" i="1" dirty="0">
                <a:solidFill>
                  <a:srgbClr val="FF0000"/>
                </a:solidFill>
              </a:rPr>
              <a:t>A single spike has a measurable effect</a:t>
            </a:r>
          </a:p>
          <a:p>
            <a:r>
              <a:rPr lang="en-US" sz="4400" b="1" i="1" dirty="0">
                <a:solidFill>
                  <a:srgbClr val="FF0000"/>
                </a:solidFill>
              </a:rPr>
              <a:t> more than 10 seconds later!</a:t>
            </a:r>
          </a:p>
        </p:txBody>
      </p:sp>
      <p:sp>
        <p:nvSpPr>
          <p:cNvPr id="7" name="Rounded Rectangle 6"/>
          <p:cNvSpPr/>
          <p:nvPr/>
        </p:nvSpPr>
        <p:spPr bwMode="auto">
          <a:xfrm>
            <a:off x="4167632" y="1993036"/>
            <a:ext cx="2892659" cy="1403573"/>
          </a:xfrm>
          <a:prstGeom prst="roundRect">
            <a:avLst/>
          </a:prstGeom>
          <a:solidFill>
            <a:schemeClr val="bg1"/>
          </a:solidFill>
          <a:ln w="9525"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8" name="Straight Arrow Connector 7"/>
          <p:cNvCxnSpPr/>
          <p:nvPr/>
        </p:nvCxnSpPr>
        <p:spPr bwMode="auto">
          <a:xfrm>
            <a:off x="4167632" y="2886219"/>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9" name="Freeform 8"/>
          <p:cNvSpPr/>
          <p:nvPr/>
        </p:nvSpPr>
        <p:spPr bwMode="auto">
          <a:xfrm>
            <a:off x="4337788" y="2375829"/>
            <a:ext cx="2190757" cy="1034611"/>
          </a:xfrm>
          <a:custGeom>
            <a:avLst/>
            <a:gdLst>
              <a:gd name="connsiteX0" fmla="*/ 0 w 927100"/>
              <a:gd name="connsiteY0" fmla="*/ 186267 h 342900"/>
              <a:gd name="connsiteX1" fmla="*/ 139700 w 927100"/>
              <a:gd name="connsiteY1" fmla="*/ 21167 h 342900"/>
              <a:gd name="connsiteX2" fmla="*/ 317500 w 927100"/>
              <a:gd name="connsiteY2" fmla="*/ 313267 h 342900"/>
              <a:gd name="connsiteX3" fmla="*/ 927100 w 927100"/>
              <a:gd name="connsiteY3" fmla="*/ 198967 h 342900"/>
            </a:gdLst>
            <a:ahLst/>
            <a:cxnLst>
              <a:cxn ang="0">
                <a:pos x="connsiteX0" y="connsiteY0"/>
              </a:cxn>
              <a:cxn ang="0">
                <a:pos x="connsiteX1" y="connsiteY1"/>
              </a:cxn>
              <a:cxn ang="0">
                <a:pos x="connsiteX2" y="connsiteY2"/>
              </a:cxn>
              <a:cxn ang="0">
                <a:pos x="connsiteX3" y="connsiteY3"/>
              </a:cxn>
            </a:cxnLst>
            <a:rect l="l" t="t" r="r" b="b"/>
            <a:pathLst>
              <a:path w="927100" h="342900">
                <a:moveTo>
                  <a:pt x="0" y="186267"/>
                </a:moveTo>
                <a:cubicBezTo>
                  <a:pt x="43391" y="93133"/>
                  <a:pt x="86783" y="0"/>
                  <a:pt x="139700" y="21167"/>
                </a:cubicBezTo>
                <a:cubicBezTo>
                  <a:pt x="192617" y="42334"/>
                  <a:pt x="186267" y="283634"/>
                  <a:pt x="317500" y="313267"/>
                </a:cubicBezTo>
                <a:cubicBezTo>
                  <a:pt x="448733" y="342900"/>
                  <a:pt x="687916" y="270933"/>
                  <a:pt x="927100" y="198967"/>
                </a:cubicBezTo>
              </a:path>
            </a:pathLst>
          </a:custGeom>
          <a:noFill/>
          <a:ln w="28575"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aphicFrame>
        <p:nvGraphicFramePr>
          <p:cNvPr id="10" name="Object 10"/>
          <p:cNvGraphicFramePr>
            <a:graphicFrameLocks noChangeAspect="1"/>
          </p:cNvGraphicFramePr>
          <p:nvPr/>
        </p:nvGraphicFramePr>
        <p:xfrm>
          <a:off x="5018414" y="2120634"/>
          <a:ext cx="1562491" cy="893533"/>
        </p:xfrm>
        <a:graphic>
          <a:graphicData uri="http://schemas.openxmlformats.org/presentationml/2006/ole">
            <mc:AlternateContent xmlns:mc="http://schemas.openxmlformats.org/markup-compatibility/2006">
              <mc:Choice xmlns:v="urn:schemas-microsoft-com:vml" Requires="v">
                <p:oleObj spid="_x0000_s234516" name="Equation" r:id="rId5" imgW="304560" imgH="203040" progId="Equation.DSMT4">
                  <p:embed/>
                </p:oleObj>
              </mc:Choice>
              <mc:Fallback>
                <p:oleObj name="Equation" r:id="rId5" imgW="304560" imgH="20304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8414" y="2120634"/>
                        <a:ext cx="1562491" cy="893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ounded Rectangle 10"/>
          <p:cNvSpPr/>
          <p:nvPr/>
        </p:nvSpPr>
        <p:spPr bwMode="auto">
          <a:xfrm>
            <a:off x="16248737" y="1865438"/>
            <a:ext cx="2892659" cy="1403573"/>
          </a:xfrm>
          <a:prstGeom prst="roundRect">
            <a:avLst/>
          </a:prstGeom>
          <a:solidFill>
            <a:schemeClr val="bg1"/>
          </a:solidFill>
          <a:ln w="9525" cap="flat" cmpd="sng" algn="ctr">
            <a:solidFill>
              <a:srgbClr val="3550FE"/>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2" name="Straight Arrow Connector 11"/>
          <p:cNvCxnSpPr/>
          <p:nvPr/>
        </p:nvCxnSpPr>
        <p:spPr bwMode="auto">
          <a:xfrm>
            <a:off x="16248737" y="3141414"/>
            <a:ext cx="2892659"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aphicFrame>
        <p:nvGraphicFramePr>
          <p:cNvPr id="13" name="Object 10"/>
          <p:cNvGraphicFramePr>
            <a:graphicFrameLocks noChangeAspect="1"/>
          </p:cNvGraphicFramePr>
          <p:nvPr/>
        </p:nvGraphicFramePr>
        <p:xfrm>
          <a:off x="17002455" y="1936951"/>
          <a:ext cx="1755606" cy="1007067"/>
        </p:xfrm>
        <a:graphic>
          <a:graphicData uri="http://schemas.openxmlformats.org/presentationml/2006/ole">
            <mc:AlternateContent xmlns:mc="http://schemas.openxmlformats.org/markup-compatibility/2006">
              <mc:Choice xmlns:v="urn:schemas-microsoft-com:vml" Requires="v">
                <p:oleObj spid="_x0000_s234517" name="Equation" r:id="rId7" imgW="342720" imgH="228600" progId="Equation.DSMT4">
                  <p:embed/>
                </p:oleObj>
              </mc:Choice>
              <mc:Fallback>
                <p:oleObj name="Equation" r:id="rId7" imgW="342720" imgH="22860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02455" y="1936951"/>
                        <a:ext cx="1755606" cy="1007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Freeform 13"/>
          <p:cNvSpPr/>
          <p:nvPr/>
        </p:nvSpPr>
        <p:spPr bwMode="auto">
          <a:xfrm>
            <a:off x="16589049" y="2120633"/>
            <a:ext cx="2070715" cy="855163"/>
          </a:xfrm>
          <a:custGeom>
            <a:avLst/>
            <a:gdLst>
              <a:gd name="connsiteX0" fmla="*/ 0 w 876300"/>
              <a:gd name="connsiteY0" fmla="*/ 0 h 482600"/>
              <a:gd name="connsiteX1" fmla="*/ 317500 w 876300"/>
              <a:gd name="connsiteY1" fmla="*/ 355600 h 482600"/>
              <a:gd name="connsiteX2" fmla="*/ 876300 w 876300"/>
              <a:gd name="connsiteY2" fmla="*/ 482600 h 482600"/>
            </a:gdLst>
            <a:ahLst/>
            <a:cxnLst>
              <a:cxn ang="0">
                <a:pos x="connsiteX0" y="connsiteY0"/>
              </a:cxn>
              <a:cxn ang="0">
                <a:pos x="connsiteX1" y="connsiteY1"/>
              </a:cxn>
              <a:cxn ang="0">
                <a:pos x="connsiteX2" y="connsiteY2"/>
              </a:cxn>
            </a:cxnLst>
            <a:rect l="l" t="t" r="r" b="b"/>
            <a:pathLst>
              <a:path w="876300" h="482600">
                <a:moveTo>
                  <a:pt x="0" y="0"/>
                </a:moveTo>
                <a:cubicBezTo>
                  <a:pt x="85725" y="137583"/>
                  <a:pt x="171450" y="275167"/>
                  <a:pt x="317500" y="355600"/>
                </a:cubicBezTo>
                <a:cubicBezTo>
                  <a:pt x="463550" y="436033"/>
                  <a:pt x="669925" y="459316"/>
                  <a:pt x="876300" y="482600"/>
                </a:cubicBezTo>
              </a:path>
            </a:pathLst>
          </a:custGeom>
          <a:noFill/>
          <a:ln w="38100" cap="flat" cmpd="sng" algn="ctr">
            <a:solidFill>
              <a:srgbClr val="3550FE"/>
            </a:solidFill>
            <a:prstDash val="dash"/>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15" name="Title 3"/>
          <p:cNvSpPr txBox="1">
            <a:spLocks/>
          </p:cNvSpPr>
          <p:nvPr/>
        </p:nvSpPr>
        <p:spPr>
          <a:xfrm>
            <a:off x="649701" y="-38773"/>
            <a:ext cx="20308325"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6</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lang="en-US" sz="4800" dirty="0">
                <a:solidFill>
                  <a:srgbClr val="FF0000"/>
                </a:solidFill>
                <a:latin typeface="Impact" charset="0"/>
                <a:ea typeface="ＭＳ Ｐゴシック" charset="0"/>
                <a:cs typeface="Impact" charset="0"/>
              </a:rPr>
              <a:t>How long does the effect of a  spike last? </a:t>
            </a:r>
            <a:endParaRPr kumimoji="0" lang="en-US" sz="54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6" name="Straight Connector 15"/>
          <p:cNvCxnSpPr/>
          <p:nvPr/>
        </p:nvCxnSpPr>
        <p:spPr>
          <a:xfrm>
            <a:off x="1254" y="1171412"/>
            <a:ext cx="209567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3" cstate="print"/>
          <a:srcRect/>
          <a:stretch>
            <a:fillRect/>
          </a:stretch>
        </p:blipFill>
        <p:spPr bwMode="auto">
          <a:xfrm>
            <a:off x="0" y="1967794"/>
            <a:ext cx="10548451" cy="5395531"/>
          </a:xfrm>
          <a:prstGeom prst="rect">
            <a:avLst/>
          </a:prstGeom>
          <a:noFill/>
          <a:ln w="9525">
            <a:noFill/>
            <a:miter lim="800000"/>
            <a:headEnd/>
            <a:tailEnd/>
          </a:ln>
        </p:spPr>
      </p:pic>
      <p:sp>
        <p:nvSpPr>
          <p:cNvPr id="4" name="TextBox 3"/>
          <p:cNvSpPr txBox="1"/>
          <p:nvPr/>
        </p:nvSpPr>
        <p:spPr>
          <a:xfrm>
            <a:off x="11502793" y="5943600"/>
            <a:ext cx="9270226" cy="3580336"/>
          </a:xfrm>
          <a:prstGeom prst="rect">
            <a:avLst/>
          </a:prstGeom>
          <a:noFill/>
        </p:spPr>
        <p:txBody>
          <a:bodyPr wrap="none" lIns="192911" tIns="96455" rIns="192911" bIns="96455" rtlCol="0">
            <a:spAutoFit/>
          </a:bodyPr>
          <a:lstStyle/>
          <a:p>
            <a:pPr marL="964555" indent="-964555"/>
            <a:r>
              <a:rPr lang="en-US" sz="4400" dirty="0"/>
              <a:t>-Predict spike times</a:t>
            </a:r>
          </a:p>
          <a:p>
            <a:pPr marL="964555" indent="-964555"/>
            <a:r>
              <a:rPr lang="en-US" sz="4400" dirty="0"/>
              <a:t>-Predict </a:t>
            </a:r>
            <a:r>
              <a:rPr lang="en-US" sz="4400" dirty="0" err="1"/>
              <a:t>subthreshold</a:t>
            </a:r>
            <a:r>
              <a:rPr lang="en-US" sz="4400" dirty="0"/>
              <a:t> voltage</a:t>
            </a:r>
          </a:p>
          <a:p>
            <a:pPr marL="964555" indent="-964555"/>
            <a:r>
              <a:rPr lang="en-US" sz="4400" dirty="0"/>
              <a:t>-Easy to interpret (not a ‘black box’)</a:t>
            </a:r>
          </a:p>
          <a:p>
            <a:pPr marL="964555" indent="-964555"/>
            <a:r>
              <a:rPr lang="en-US" sz="4400" dirty="0"/>
              <a:t>-Variety of phenomena</a:t>
            </a:r>
          </a:p>
          <a:p>
            <a:pPr marL="964555" indent="-964555"/>
            <a:r>
              <a:rPr lang="en-US" sz="4400" dirty="0"/>
              <a:t>-Systematic: ‘optimize’ parameters</a:t>
            </a:r>
          </a:p>
        </p:txBody>
      </p:sp>
      <p:sp>
        <p:nvSpPr>
          <p:cNvPr id="5"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9</a:t>
            </a:r>
            <a:r>
              <a:rPr kumimoji="0" lang="en-US" sz="60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.6</a:t>
            </a:r>
            <a:r>
              <a:rPr lang="en-US" sz="6000" dirty="0">
                <a:solidFill>
                  <a:srgbClr val="FF0000"/>
                </a:solidFill>
                <a:latin typeface="Impact" charset="0"/>
                <a:ea typeface="ＭＳ Ｐゴシック" charset="0"/>
                <a:cs typeface="Impact" charset="0"/>
              </a:rPr>
              <a:t> Models and Data</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 name="Straight Connector 5"/>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863137" y="9523936"/>
            <a:ext cx="9156289" cy="969496"/>
          </a:xfrm>
          <a:prstGeom prst="rect">
            <a:avLst/>
          </a:prstGeom>
          <a:solidFill>
            <a:srgbClr val="FFFF00"/>
          </a:solidFill>
        </p:spPr>
        <p:txBody>
          <a:bodyPr wrap="none" rtlCol="0">
            <a:spAutoFit/>
          </a:bodyPr>
          <a:lstStyle/>
          <a:p>
            <a:r>
              <a:rPr lang="en-US" dirty="0">
                <a:solidFill>
                  <a:srgbClr val="FF0000"/>
                </a:solidFill>
              </a:rPr>
              <a:t>BUT so far limited to in vitro</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 </a:t>
            </a:r>
            <a:br>
              <a:rPr lang="en-US" dirty="0">
                <a:latin typeface="Impact" charset="0"/>
                <a:cs typeface="Impact" charset="0"/>
              </a:rPr>
            </a:br>
            <a:r>
              <a:rPr lang="en-US" dirty="0">
                <a:latin typeface="Impact" charset="0"/>
                <a:cs typeface="Impact" charset="0"/>
              </a:rPr>
              <a:t>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0160829" cy="2136186"/>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9 – Optimizing Neuron Models</a:t>
            </a:r>
          </a:p>
          <a:p>
            <a:r>
              <a:rPr lang="en-US" sz="5400" dirty="0">
                <a:latin typeface="Arial Narrow" pitchFamily="34" charset="0"/>
                <a:ea typeface="ＭＳ Ｐゴシック" pitchFamily="34" charset="-128"/>
              </a:rPr>
              <a:t>For Coding and Decoding</a:t>
            </a: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089107" y="144379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noProof="0" dirty="0" err="1">
                <a:latin typeface="Arial Narrow" pitchFamily="34" charset="0"/>
                <a:cs typeface="ＭＳ Ｐゴシック" charset="0"/>
              </a:rPr>
              <a:t>What</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is</a:t>
            </a:r>
            <a:r>
              <a:rPr lang="fr-CH" sz="5400" b="1" noProof="0" dirty="0">
                <a:latin typeface="Arial Narrow" pitchFamily="34" charset="0"/>
                <a:cs typeface="ＭＳ Ｐゴシック" charset="0"/>
              </a:rPr>
              <a:t> a good </a:t>
            </a:r>
            <a:r>
              <a:rPr lang="fr-CH" sz="5400" b="1" noProof="0" dirty="0" err="1">
                <a:latin typeface="Arial Narrow" pitchFamily="34" charset="0"/>
                <a:cs typeface="ＭＳ Ｐゴシック" charset="0"/>
              </a:rPr>
              <a:t>neuron</a:t>
            </a:r>
            <a:r>
              <a:rPr lang="fr-CH" sz="5400" b="1" noProof="0" dirty="0">
                <a:latin typeface="Arial Narrow" pitchFamily="34" charset="0"/>
                <a:cs typeface="ＭＳ Ｐゴシック" charset="0"/>
              </a:rPr>
              <a:t> model?</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8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4800" dirty="0" err="1">
                <a:latin typeface="Arial Narrow" pitchFamily="34" charset="0"/>
                <a:cs typeface="ＭＳ Ｐゴシック" charset="0"/>
              </a:rPr>
              <a:t>Models</a:t>
            </a:r>
            <a:r>
              <a:rPr lang="fr-CH" sz="4800" dirty="0">
                <a:latin typeface="Arial Narrow" pitchFamily="34" charset="0"/>
                <a:cs typeface="ＭＳ Ｐゴシック" charset="0"/>
              </a:rPr>
              <a:t> and data</a:t>
            </a: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a:t>
            </a:r>
            <a:r>
              <a:rPr lang="fr-CH" sz="5400" b="1" noProof="0" dirty="0" err="1">
                <a:latin typeface="Arial Narrow" pitchFamily="34" charset="0"/>
                <a:cs typeface="ＭＳ Ｐゴシック" charset="0"/>
              </a:rPr>
              <a:t>AdEx</a:t>
            </a:r>
            <a:r>
              <a:rPr lang="fr-CH" sz="5400" b="1" noProof="0" dirty="0">
                <a:latin typeface="Arial Narrow" pitchFamily="34" charset="0"/>
                <a:cs typeface="ＭＳ Ｐゴシック" charset="0"/>
              </a:rPr>
              <a:t> model</a:t>
            </a: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a:t>
            </a:r>
            <a:r>
              <a:rPr kumimoji="0" lang="fr-CH" sz="4400" b="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mn-cs"/>
              </a:rPr>
              <a:t>Firing</a:t>
            </a:r>
            <a:r>
              <a:rPr kumimoji="0" lang="fr-CH" sz="4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mn-cs"/>
              </a:rPr>
              <a:t> patterns and adaptation</a:t>
            </a:r>
            <a:endParaRPr lang="fr-CH" sz="4400" dirty="0">
              <a:latin typeface="Arial Narrow" pitchFamily="34"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Spike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Response</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Model (SRM)</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rPr>
              <a:t>         - </a:t>
            </a:r>
            <a:r>
              <a:rPr lang="fr-CH" sz="4400" dirty="0" err="1">
                <a:latin typeface="Arial Narrow" pitchFamily="34" charset="0"/>
              </a:rPr>
              <a:t>Integral</a:t>
            </a:r>
            <a:r>
              <a:rPr lang="fr-CH" sz="4400" dirty="0">
                <a:latin typeface="Arial Narrow" pitchFamily="34" charset="0"/>
              </a:rPr>
              <a:t> formulation</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a:t>
            </a:r>
            <a:r>
              <a:rPr kumimoji="0" lang="fr-CH" sz="5400" b="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Generalized</a:t>
            </a:r>
            <a:r>
              <a:rPr lang="fr-CH" sz="5400" b="1" dirty="0">
                <a:latin typeface="Arial Narrow" pitchFamily="34" charset="0"/>
                <a:cs typeface="ＭＳ Ｐゴシック" charset="0"/>
              </a:rPr>
              <a:t> </a:t>
            </a:r>
            <a:r>
              <a:rPr lang="fr-CH" sz="5400" b="1" dirty="0" err="1">
                <a:latin typeface="Arial Narrow" pitchFamily="34" charset="0"/>
                <a:cs typeface="ＭＳ Ｐゴシック" charset="0"/>
              </a:rPr>
              <a:t>Linear</a:t>
            </a:r>
            <a:r>
              <a:rPr lang="fr-CH" sz="5400" b="1" dirty="0">
                <a:latin typeface="Arial Narrow" pitchFamily="34" charset="0"/>
                <a:cs typeface="ＭＳ Ｐゴシック" charset="0"/>
              </a:rPr>
              <a:t> Model</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Adding</a:t>
            </a:r>
            <a:r>
              <a:rPr lang="fr-CH" sz="4400" dirty="0">
                <a:latin typeface="Arial Narrow" pitchFamily="34" charset="0"/>
                <a:cs typeface="ＭＳ Ｐゴシック" charset="0"/>
              </a:rPr>
              <a:t> noise to the SRM </a:t>
            </a:r>
            <a:endPar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b="1" noProof="0" dirty="0">
                <a:latin typeface="Arial Narrow" pitchFamily="34" charset="0"/>
                <a:cs typeface="ＭＳ Ｐゴシック" charset="0"/>
              </a:rPr>
              <a:t>9</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Parameter</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Estimation</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Quadratic</a:t>
            </a:r>
            <a:r>
              <a:rPr lang="fr-CH" sz="4400" dirty="0">
                <a:latin typeface="Arial Narrow" pitchFamily="34" charset="0"/>
                <a:cs typeface="ＭＳ Ｐゴシック" charset="0"/>
              </a:rPr>
              <a:t> and </a:t>
            </a:r>
            <a:r>
              <a:rPr lang="fr-CH" sz="4400" dirty="0" err="1">
                <a:latin typeface="Arial Narrow" pitchFamily="34" charset="0"/>
                <a:cs typeface="ＭＳ Ｐゴシック" charset="0"/>
              </a:rPr>
              <a:t>convex</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optimization</a:t>
            </a:r>
            <a:endParaRPr lang="fr-CH" sz="4400" dirty="0">
              <a:latin typeface="Arial Narrow" pitchFamily="34" charset="0"/>
              <a:cs typeface="ＭＳ Ｐゴシック" charset="0"/>
            </a:endParaRPr>
          </a:p>
          <a:p>
            <a:pPr marL="1079500" lvl="0" indent="-568325" eaLnBrk="0" hangingPunct="0">
              <a:buClr>
                <a:srgbClr val="FF0000"/>
              </a:buClr>
              <a:buSzPct val="150000"/>
              <a:defRPr/>
            </a:pPr>
            <a:r>
              <a:rPr lang="fr-CH" sz="4800" b="1" dirty="0">
                <a:latin typeface="Arial Narrow" pitchFamily="34" charset="0"/>
                <a:cs typeface="ＭＳ Ｐゴシック" charset="0"/>
              </a:rPr>
              <a:t>9.6. </a:t>
            </a:r>
            <a:r>
              <a:rPr lang="fr-CH" sz="4800" b="1" dirty="0" err="1">
                <a:latin typeface="Arial Narrow" pitchFamily="34" charset="0"/>
                <a:cs typeface="ＭＳ Ｐゴシック" charset="0"/>
              </a:rPr>
              <a:t>Modeling</a:t>
            </a:r>
            <a:r>
              <a:rPr lang="fr-CH" sz="4800" b="1" dirty="0">
                <a:latin typeface="Arial Narrow" pitchFamily="34" charset="0"/>
                <a:cs typeface="ＭＳ Ｐゴシック" charset="0"/>
              </a:rPr>
              <a:t> in vitro data</a:t>
            </a:r>
          </a:p>
          <a:p>
            <a:pPr marL="1079500" lvl="0" indent="-568325" eaLnBrk="0" hangingPunct="0">
              <a:buClr>
                <a:srgbClr val="FF0000"/>
              </a:buClr>
              <a:buSzPct val="150000"/>
              <a:defRPr/>
            </a:pPr>
            <a:r>
              <a:rPr lang="fr-CH" sz="4400" dirty="0">
                <a:latin typeface="Arial Narrow" pitchFamily="34" charset="0"/>
                <a:cs typeface="ＭＳ Ｐゴシック" charset="0"/>
              </a:rPr>
              <a:t>         -  how long </a:t>
            </a:r>
            <a:r>
              <a:rPr lang="fr-CH" sz="4400" dirty="0" err="1">
                <a:latin typeface="Arial Narrow" pitchFamily="34" charset="0"/>
                <a:cs typeface="ＭＳ Ｐゴシック" charset="0"/>
              </a:rPr>
              <a:t>lasts</a:t>
            </a:r>
            <a:r>
              <a:rPr lang="fr-CH" sz="4400" dirty="0">
                <a:latin typeface="Arial Narrow" pitchFamily="34" charset="0"/>
                <a:cs typeface="ＭＳ Ｐゴシック" charset="0"/>
              </a:rPr>
              <a:t> the </a:t>
            </a:r>
            <a:r>
              <a:rPr lang="fr-CH" sz="4400" dirty="0" err="1">
                <a:latin typeface="Arial Narrow" pitchFamily="34" charset="0"/>
                <a:cs typeface="ＭＳ Ｐゴシック" charset="0"/>
              </a:rPr>
              <a:t>effect</a:t>
            </a:r>
            <a:r>
              <a:rPr lang="fr-CH" sz="4400" dirty="0">
                <a:latin typeface="Arial Narrow" pitchFamily="34" charset="0"/>
                <a:cs typeface="ＭＳ Ｐゴシック" charset="0"/>
              </a:rPr>
              <a:t> of a </a:t>
            </a:r>
            <a:r>
              <a:rPr lang="fr-CH" sz="4400" dirty="0" err="1">
                <a:latin typeface="Arial Narrow" pitchFamily="34" charset="0"/>
                <a:cs typeface="ＭＳ Ｐゴシック" charset="0"/>
              </a:rPr>
              <a:t>spike</a:t>
            </a:r>
            <a:r>
              <a:rPr lang="fr-CH" sz="4400" dirty="0">
                <a:latin typeface="Arial Narrow" pitchFamily="34" charset="0"/>
                <a:cs typeface="ＭＳ Ｐゴシック" charset="0"/>
              </a:rPr>
              <a:t>?</a:t>
            </a:r>
          </a:p>
          <a:p>
            <a:pPr marL="1079500" lvl="0" indent="-568325" eaLnBrk="0" hangingPunct="0">
              <a:buClr>
                <a:srgbClr val="FF0000"/>
              </a:buClr>
              <a:buSzPct val="150000"/>
              <a:defRPr/>
            </a:pPr>
            <a:r>
              <a:rPr lang="fr-CH" sz="4800" b="1" dirty="0">
                <a:latin typeface="Arial Narrow" pitchFamily="34" charset="0"/>
                <a:cs typeface="ＭＳ Ｐゴシック" charset="0"/>
              </a:rPr>
              <a:t>9.7. </a:t>
            </a:r>
            <a:r>
              <a:rPr lang="fr-CH" sz="4800" b="1" dirty="0" err="1">
                <a:latin typeface="Arial Narrow" pitchFamily="34" charset="0"/>
                <a:cs typeface="ＭＳ Ｐゴシック" charset="0"/>
              </a:rPr>
              <a:t>Helping</a:t>
            </a:r>
            <a:r>
              <a:rPr lang="fr-CH" sz="4800" b="1" dirty="0">
                <a:latin typeface="Arial Narrow" pitchFamily="34" charset="0"/>
                <a:cs typeface="ＭＳ Ｐゴシック" charset="0"/>
              </a:rPr>
              <a:t> </a:t>
            </a:r>
            <a:r>
              <a:rPr lang="fr-CH" sz="4800" b="1" dirty="0" err="1">
                <a:latin typeface="Arial Narrow" pitchFamily="34" charset="0"/>
                <a:cs typeface="ＭＳ Ｐゴシック" charset="0"/>
              </a:rPr>
              <a:t>Humans</a:t>
            </a:r>
            <a:endParaRPr lang="fr-CH" sz="4800" b="1" dirty="0">
              <a:latin typeface="Arial Narrow" pitchFamily="34" charset="0"/>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9 – part</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noProof="0" dirty="0">
                <a:solidFill>
                  <a:srgbClr val="C30000"/>
                </a:solidFill>
                <a:latin typeface="Arial Narrow" pitchFamily="34" charset="0"/>
                <a:cs typeface="Arial Narrow" charset="0"/>
              </a:rPr>
              <a:t>7</a:t>
            </a:r>
            <a:r>
              <a:rPr lang="en-US" sz="5400" b="1" dirty="0">
                <a:solidFill>
                  <a:srgbClr val="C30000"/>
                </a:solidFill>
                <a:latin typeface="Arial Narrow" pitchFamily="34" charset="0"/>
                <a:cs typeface="Arial Narrow" charset="0"/>
              </a:rPr>
              <a:t>:  Helping Humans</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sp>
        <p:nvSpPr>
          <p:cNvPr id="9" name="Rounded Rectangle 8"/>
          <p:cNvSpPr/>
          <p:nvPr/>
        </p:nvSpPr>
        <p:spPr>
          <a:xfrm>
            <a:off x="11245517" y="10419347"/>
            <a:ext cx="10265694" cy="1371609"/>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12"/>
          <p:cNvGrpSpPr/>
          <p:nvPr/>
        </p:nvGrpSpPr>
        <p:grpSpPr>
          <a:xfrm>
            <a:off x="10956758" y="1509570"/>
            <a:ext cx="312822" cy="659981"/>
            <a:chOff x="11381873" y="2275724"/>
            <a:chExt cx="312822" cy="659981"/>
          </a:xfrm>
        </p:grpSpPr>
        <p:cxnSp>
          <p:nvCxnSpPr>
            <p:cNvPr id="11" name="Straight Connector 1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4" name="Group 12"/>
          <p:cNvGrpSpPr/>
          <p:nvPr/>
        </p:nvGrpSpPr>
        <p:grpSpPr>
          <a:xfrm>
            <a:off x="10964780" y="3202002"/>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Group 12"/>
          <p:cNvGrpSpPr/>
          <p:nvPr/>
        </p:nvGrpSpPr>
        <p:grpSpPr>
          <a:xfrm>
            <a:off x="10996865" y="4750056"/>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6" name="Group 12"/>
          <p:cNvGrpSpPr/>
          <p:nvPr/>
        </p:nvGrpSpPr>
        <p:grpSpPr>
          <a:xfrm>
            <a:off x="11004887" y="6129669"/>
            <a:ext cx="312822" cy="659981"/>
            <a:chOff x="11381873" y="2275724"/>
            <a:chExt cx="312822" cy="659981"/>
          </a:xfrm>
        </p:grpSpPr>
        <p:cxnSp>
          <p:nvCxnSpPr>
            <p:cNvPr id="21" name="Straight Connector 2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0" name="Group 12"/>
          <p:cNvGrpSpPr/>
          <p:nvPr/>
        </p:nvGrpSpPr>
        <p:grpSpPr>
          <a:xfrm>
            <a:off x="11012909" y="7629597"/>
            <a:ext cx="312822" cy="659981"/>
            <a:chOff x="11381873" y="2275724"/>
            <a:chExt cx="312822" cy="659981"/>
          </a:xfrm>
        </p:grpSpPr>
        <p:cxnSp>
          <p:nvCxnSpPr>
            <p:cNvPr id="24" name="Straight Connector 23"/>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3" name="Group 12"/>
          <p:cNvGrpSpPr/>
          <p:nvPr/>
        </p:nvGrpSpPr>
        <p:grpSpPr>
          <a:xfrm>
            <a:off x="10996865" y="9254040"/>
            <a:ext cx="312822" cy="659981"/>
            <a:chOff x="11381873" y="2275724"/>
            <a:chExt cx="312822" cy="659981"/>
          </a:xfrm>
        </p:grpSpPr>
        <p:cxnSp>
          <p:nvCxnSpPr>
            <p:cNvPr id="26" name="Straight Connector 25"/>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3" cstate="print"/>
          <a:srcRect/>
          <a:stretch>
            <a:fillRect/>
          </a:stretch>
        </p:blipFill>
        <p:spPr bwMode="auto">
          <a:xfrm>
            <a:off x="12368463" y="1703101"/>
            <a:ext cx="7596593" cy="3885656"/>
          </a:xfrm>
          <a:prstGeom prst="rect">
            <a:avLst/>
          </a:prstGeom>
          <a:noFill/>
          <a:ln w="9525">
            <a:noFill/>
            <a:miter lim="800000"/>
            <a:headEnd/>
            <a:tailEnd/>
          </a:ln>
        </p:spPr>
      </p:pic>
      <p:sp>
        <p:nvSpPr>
          <p:cNvPr id="4" name="TextBox 3"/>
          <p:cNvSpPr txBox="1"/>
          <p:nvPr/>
        </p:nvSpPr>
        <p:spPr>
          <a:xfrm>
            <a:off x="11502793" y="5943600"/>
            <a:ext cx="9270226" cy="3580336"/>
          </a:xfrm>
          <a:prstGeom prst="rect">
            <a:avLst/>
          </a:prstGeom>
          <a:noFill/>
        </p:spPr>
        <p:txBody>
          <a:bodyPr wrap="none" lIns="192911" tIns="96455" rIns="192911" bIns="96455" rtlCol="0">
            <a:spAutoFit/>
          </a:bodyPr>
          <a:lstStyle/>
          <a:p>
            <a:pPr marL="964555" indent="-964555"/>
            <a:r>
              <a:rPr lang="en-US" sz="4400" dirty="0"/>
              <a:t>-Predict spike times</a:t>
            </a:r>
          </a:p>
          <a:p>
            <a:pPr marL="964555" indent="-964555"/>
            <a:r>
              <a:rPr lang="en-US" sz="4400" dirty="0"/>
              <a:t>-Predict </a:t>
            </a:r>
            <a:r>
              <a:rPr lang="en-US" sz="4400" dirty="0" err="1"/>
              <a:t>subthreshold</a:t>
            </a:r>
            <a:r>
              <a:rPr lang="en-US" sz="4400" dirty="0"/>
              <a:t> voltage</a:t>
            </a:r>
          </a:p>
          <a:p>
            <a:pPr marL="964555" indent="-964555"/>
            <a:r>
              <a:rPr lang="en-US" sz="4400" dirty="0"/>
              <a:t>-Easy to interpret (not a ‘black box’)</a:t>
            </a:r>
          </a:p>
          <a:p>
            <a:pPr marL="964555" indent="-964555"/>
            <a:r>
              <a:rPr lang="en-US" sz="4400" dirty="0"/>
              <a:t>-Variety of phenomena</a:t>
            </a:r>
          </a:p>
          <a:p>
            <a:pPr marL="964555" indent="-964555"/>
            <a:r>
              <a:rPr lang="en-US" sz="4400" dirty="0"/>
              <a:t>-Systematic: ‘optimize’ parameters</a:t>
            </a:r>
          </a:p>
        </p:txBody>
      </p:sp>
      <p:sp>
        <p:nvSpPr>
          <p:cNvPr id="5"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Review:  Models and Data</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6" name="Straight Connector 5"/>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863137" y="9523936"/>
            <a:ext cx="9156289" cy="969496"/>
          </a:xfrm>
          <a:prstGeom prst="rect">
            <a:avLst/>
          </a:prstGeom>
          <a:solidFill>
            <a:srgbClr val="FFFF00"/>
          </a:solidFill>
        </p:spPr>
        <p:txBody>
          <a:bodyPr wrap="none" rtlCol="0">
            <a:spAutoFit/>
          </a:bodyPr>
          <a:lstStyle/>
          <a:p>
            <a:r>
              <a:rPr lang="en-US" dirty="0">
                <a:solidFill>
                  <a:srgbClr val="FF0000"/>
                </a:solidFill>
              </a:rPr>
              <a:t>BUT so far limited to in vitro</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4499" y="1434427"/>
            <a:ext cx="6660537" cy="1856787"/>
          </a:xfrm>
          <a:prstGeom prst="rect">
            <a:avLst/>
          </a:prstGeom>
          <a:noFill/>
        </p:spPr>
        <p:txBody>
          <a:bodyPr wrap="none" lIns="192911" tIns="96455" rIns="192911" bIns="96455" rtlCol="0">
            <a:spAutoFit/>
          </a:bodyPr>
          <a:lstStyle/>
          <a:p>
            <a:r>
              <a:rPr lang="en-US" sz="5400" b="1" dirty="0">
                <a:solidFill>
                  <a:srgbClr val="FF0000"/>
                </a:solidFill>
              </a:rPr>
              <a:t>Now: extracellular</a:t>
            </a:r>
          </a:p>
          <a:p>
            <a:r>
              <a:rPr lang="en-US" sz="5400" b="1" dirty="0">
                <a:solidFill>
                  <a:srgbClr val="FF0000"/>
                </a:solidFill>
              </a:rPr>
              <a:t>              recordings</a:t>
            </a:r>
          </a:p>
        </p:txBody>
      </p:sp>
      <p:sp>
        <p:nvSpPr>
          <p:cNvPr id="5" name="AutoShape 4"/>
          <p:cNvSpPr>
            <a:spLocks noChangeArrowheads="1"/>
          </p:cNvSpPr>
          <p:nvPr/>
        </p:nvSpPr>
        <p:spPr bwMode="auto">
          <a:xfrm rot="16200000" flipH="1">
            <a:off x="815434" y="3396953"/>
            <a:ext cx="4402400" cy="3316145"/>
          </a:xfrm>
          <a:prstGeom prst="parallelogram">
            <a:avLst>
              <a:gd name="adj" fmla="val 44259"/>
            </a:avLst>
          </a:prstGeom>
          <a:solidFill>
            <a:schemeClr val="folHlink"/>
          </a:solidFill>
          <a:ln w="9525">
            <a:solidFill>
              <a:schemeClr val="tx1"/>
            </a:solidFill>
            <a:miter lim="800000"/>
            <a:headEnd/>
            <a:tailEnd/>
          </a:ln>
        </p:spPr>
        <p:txBody>
          <a:bodyPr wrap="none" lIns="192911" tIns="96455" rIns="192911" bIns="96455" anchor="ctr"/>
          <a:lstStyle/>
          <a:p>
            <a:endParaRPr lang="en-US"/>
          </a:p>
        </p:txBody>
      </p:sp>
      <p:sp>
        <p:nvSpPr>
          <p:cNvPr id="26" name="Oval 26"/>
          <p:cNvSpPr>
            <a:spLocks noChangeArrowheads="1"/>
          </p:cNvSpPr>
          <p:nvPr/>
        </p:nvSpPr>
        <p:spPr bwMode="auto">
          <a:xfrm>
            <a:off x="2802812" y="4769502"/>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sp>
        <p:nvSpPr>
          <p:cNvPr id="27" name="Oval 27"/>
          <p:cNvSpPr>
            <a:spLocks noChangeArrowheads="1"/>
          </p:cNvSpPr>
          <p:nvPr/>
        </p:nvSpPr>
        <p:spPr bwMode="auto">
          <a:xfrm>
            <a:off x="2634003" y="4640101"/>
            <a:ext cx="682736" cy="767960"/>
          </a:xfrm>
          <a:prstGeom prst="ellipse">
            <a:avLst/>
          </a:prstGeom>
          <a:noFill/>
          <a:ln w="38100">
            <a:solidFill>
              <a:srgbClr val="FF0000"/>
            </a:solidFill>
            <a:round/>
            <a:headEnd/>
            <a:tailEnd/>
          </a:ln>
        </p:spPr>
        <p:txBody>
          <a:bodyPr wrap="none" lIns="192911" tIns="96455" rIns="192911" bIns="96455" anchor="ctr"/>
          <a:lstStyle/>
          <a:p>
            <a:endParaRPr lang="en-US"/>
          </a:p>
        </p:txBody>
      </p:sp>
      <p:sp>
        <p:nvSpPr>
          <p:cNvPr id="28" name="Oval 28"/>
          <p:cNvSpPr>
            <a:spLocks noChangeArrowheads="1"/>
          </p:cNvSpPr>
          <p:nvPr/>
        </p:nvSpPr>
        <p:spPr bwMode="auto">
          <a:xfrm>
            <a:off x="1782460" y="5152075"/>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grpSp>
        <p:nvGrpSpPr>
          <p:cNvPr id="2" name="Group 39"/>
          <p:cNvGrpSpPr/>
          <p:nvPr/>
        </p:nvGrpSpPr>
        <p:grpSpPr>
          <a:xfrm>
            <a:off x="7484426" y="1738457"/>
            <a:ext cx="12247363" cy="6506858"/>
            <a:chOff x="7484426" y="1738457"/>
            <a:chExt cx="13527171" cy="6506858"/>
          </a:xfrm>
        </p:grpSpPr>
        <p:sp>
          <p:nvSpPr>
            <p:cNvPr id="6" name="Text Box 6"/>
            <p:cNvSpPr txBox="1">
              <a:spLocks noChangeArrowheads="1"/>
            </p:cNvSpPr>
            <p:nvPr/>
          </p:nvSpPr>
          <p:spPr bwMode="auto">
            <a:xfrm>
              <a:off x="18678292" y="3012763"/>
              <a:ext cx="2244265" cy="1764454"/>
            </a:xfrm>
            <a:prstGeom prst="rect">
              <a:avLst/>
            </a:prstGeom>
            <a:noFill/>
            <a:ln w="9525">
              <a:noFill/>
              <a:miter lim="800000"/>
              <a:headEnd/>
              <a:tailEnd/>
            </a:ln>
          </p:spPr>
          <p:txBody>
            <a:bodyPr wrap="none" lIns="192911" tIns="96455" rIns="192911" bIns="96455">
              <a:spAutoFit/>
            </a:bodyPr>
            <a:lstStyle/>
            <a:p>
              <a:r>
                <a:rPr lang="en-US" sz="5100" dirty="0"/>
                <a:t>visual </a:t>
              </a:r>
            </a:p>
            <a:p>
              <a:r>
                <a:rPr lang="en-US" sz="5100" dirty="0"/>
                <a:t>cortex</a:t>
              </a:r>
              <a:endParaRPr lang="en-US" sz="3800" dirty="0"/>
            </a:p>
          </p:txBody>
        </p:sp>
        <p:grpSp>
          <p:nvGrpSpPr>
            <p:cNvPr id="7" name="Group 7"/>
            <p:cNvGrpSpPr>
              <a:grpSpLocks/>
            </p:cNvGrpSpPr>
            <p:nvPr/>
          </p:nvGrpSpPr>
          <p:grpSpPr bwMode="auto">
            <a:xfrm flipH="1">
              <a:off x="7484426" y="1738457"/>
              <a:ext cx="10886260" cy="6340582"/>
              <a:chOff x="1056" y="768"/>
              <a:chExt cx="4272" cy="3006"/>
            </a:xfrm>
          </p:grpSpPr>
          <p:pic>
            <p:nvPicPr>
              <p:cNvPr id="8" name="Picture 8" descr="pipe_cervelle"/>
              <p:cNvPicPr>
                <a:picLocks noChangeAspect="1" noChangeArrowheads="1"/>
              </p:cNvPicPr>
              <p:nvPr/>
            </p:nvPicPr>
            <p:blipFill>
              <a:blip r:embed="rId2" cstate="print"/>
              <a:srcRect/>
              <a:stretch>
                <a:fillRect/>
              </a:stretch>
            </p:blipFill>
            <p:spPr bwMode="auto">
              <a:xfrm>
                <a:off x="1056" y="768"/>
                <a:ext cx="3696" cy="3006"/>
              </a:xfrm>
              <a:prstGeom prst="rect">
                <a:avLst/>
              </a:prstGeom>
              <a:noFill/>
              <a:ln w="9525">
                <a:noFill/>
                <a:miter lim="800000"/>
                <a:headEnd/>
                <a:tailEnd/>
              </a:ln>
            </p:spPr>
          </p:pic>
          <p:grpSp>
            <p:nvGrpSpPr>
              <p:cNvPr id="9" name="Group 9"/>
              <p:cNvGrpSpPr>
                <a:grpSpLocks/>
              </p:cNvGrpSpPr>
              <p:nvPr/>
            </p:nvGrpSpPr>
            <p:grpSpPr bwMode="auto">
              <a:xfrm>
                <a:off x="3888" y="2496"/>
                <a:ext cx="624" cy="624"/>
                <a:chOff x="3888" y="2592"/>
                <a:chExt cx="624" cy="624"/>
              </a:xfrm>
            </p:grpSpPr>
            <p:sp>
              <p:nvSpPr>
                <p:cNvPr id="20" name="Oval 1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21" name="Line 1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22" name="Line 1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23" name="Freeform 1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sp>
            <p:nvSpPr>
              <p:cNvPr id="10" name="Freeform 14"/>
              <p:cNvSpPr>
                <a:spLocks/>
              </p:cNvSpPr>
              <p:nvPr/>
            </p:nvSpPr>
            <p:spPr bwMode="auto">
              <a:xfrm>
                <a:off x="1200" y="1968"/>
                <a:ext cx="2688" cy="824"/>
              </a:xfrm>
              <a:custGeom>
                <a:avLst/>
                <a:gdLst>
                  <a:gd name="T0" fmla="*/ 2688 w 2688"/>
                  <a:gd name="T1" fmla="*/ 289 h 1056"/>
                  <a:gd name="T2" fmla="*/ 2112 w 2688"/>
                  <a:gd name="T3" fmla="*/ 261 h 1056"/>
                  <a:gd name="T4" fmla="*/ 1584 w 2688"/>
                  <a:gd name="T5" fmla="*/ 26 h 1056"/>
                  <a:gd name="T6" fmla="*/ 0 w 2688"/>
                  <a:gd name="T7" fmla="*/ 109 h 1056"/>
                  <a:gd name="T8" fmla="*/ 0 60000 65536"/>
                  <a:gd name="T9" fmla="*/ 0 60000 65536"/>
                  <a:gd name="T10" fmla="*/ 0 60000 65536"/>
                  <a:gd name="T11" fmla="*/ 0 60000 65536"/>
                  <a:gd name="T12" fmla="*/ 0 w 2688"/>
                  <a:gd name="T13" fmla="*/ 0 h 1056"/>
                  <a:gd name="T14" fmla="*/ 2688 w 2688"/>
                  <a:gd name="T15" fmla="*/ 1056 h 1056"/>
                </a:gdLst>
                <a:ahLst/>
                <a:cxnLst>
                  <a:cxn ang="T8">
                    <a:pos x="T0" y="T1"/>
                  </a:cxn>
                  <a:cxn ang="T9">
                    <a:pos x="T2" y="T3"/>
                  </a:cxn>
                  <a:cxn ang="T10">
                    <a:pos x="T4" y="T5"/>
                  </a:cxn>
                  <a:cxn ang="T11">
                    <a:pos x="T6" y="T7"/>
                  </a:cxn>
                </a:cxnLst>
                <a:rect l="T12" t="T13" r="T14" b="T15"/>
                <a:pathLst>
                  <a:path w="2688" h="1056">
                    <a:moveTo>
                      <a:pt x="2688" y="1000"/>
                    </a:moveTo>
                    <a:cubicBezTo>
                      <a:pt x="2492" y="1028"/>
                      <a:pt x="2296" y="1056"/>
                      <a:pt x="2112" y="904"/>
                    </a:cubicBezTo>
                    <a:cubicBezTo>
                      <a:pt x="1928" y="752"/>
                      <a:pt x="1936" y="176"/>
                      <a:pt x="1584" y="88"/>
                    </a:cubicBezTo>
                    <a:cubicBezTo>
                      <a:pt x="1232" y="0"/>
                      <a:pt x="264" y="328"/>
                      <a:pt x="0" y="376"/>
                    </a:cubicBezTo>
                  </a:path>
                </a:pathLst>
              </a:custGeom>
              <a:noFill/>
              <a:ln w="28575" cmpd="sng">
                <a:solidFill>
                  <a:srgbClr val="FFFF00"/>
                </a:solidFill>
                <a:round/>
                <a:headEnd type="none" w="med" len="med"/>
                <a:tailEnd type="triangle" w="med" len="med"/>
              </a:ln>
            </p:spPr>
            <p:txBody>
              <a:bodyPr wrap="none" anchor="ctr"/>
              <a:lstStyle/>
              <a:p>
                <a:endParaRPr lang="en-US"/>
              </a:p>
            </p:txBody>
          </p:sp>
          <p:grpSp>
            <p:nvGrpSpPr>
              <p:cNvPr id="11" name="Group 15"/>
              <p:cNvGrpSpPr>
                <a:grpSpLocks/>
              </p:cNvGrpSpPr>
              <p:nvPr/>
            </p:nvGrpSpPr>
            <p:grpSpPr bwMode="auto">
              <a:xfrm>
                <a:off x="1248" y="1248"/>
                <a:ext cx="512" cy="1248"/>
                <a:chOff x="1248" y="1248"/>
                <a:chExt cx="512" cy="1248"/>
              </a:xfrm>
            </p:grpSpPr>
            <p:sp>
              <p:nvSpPr>
                <p:cNvPr id="18" name="Freeform 16"/>
                <p:cNvSpPr>
                  <a:spLocks/>
                </p:cNvSpPr>
                <p:nvPr/>
              </p:nvSpPr>
              <p:spPr bwMode="auto">
                <a:xfrm>
                  <a:off x="1344" y="2304"/>
                  <a:ext cx="336" cy="192"/>
                </a:xfrm>
                <a:custGeom>
                  <a:avLst/>
                  <a:gdLst>
                    <a:gd name="T0" fmla="*/ 0 w 336"/>
                    <a:gd name="T1" fmla="*/ 0 h 192"/>
                    <a:gd name="T2" fmla="*/ 240 w 336"/>
                    <a:gd name="T3" fmla="*/ 48 h 192"/>
                    <a:gd name="T4" fmla="*/ 336 w 336"/>
                    <a:gd name="T5" fmla="*/ 192 h 192"/>
                    <a:gd name="T6" fmla="*/ 0 60000 65536"/>
                    <a:gd name="T7" fmla="*/ 0 60000 65536"/>
                    <a:gd name="T8" fmla="*/ 0 60000 65536"/>
                    <a:gd name="T9" fmla="*/ 0 w 336"/>
                    <a:gd name="T10" fmla="*/ 0 h 192"/>
                    <a:gd name="T11" fmla="*/ 336 w 336"/>
                    <a:gd name="T12" fmla="*/ 192 h 192"/>
                  </a:gdLst>
                  <a:ahLst/>
                  <a:cxnLst>
                    <a:cxn ang="T6">
                      <a:pos x="T0" y="T1"/>
                    </a:cxn>
                    <a:cxn ang="T7">
                      <a:pos x="T2" y="T3"/>
                    </a:cxn>
                    <a:cxn ang="T8">
                      <a:pos x="T4" y="T5"/>
                    </a:cxn>
                  </a:cxnLst>
                  <a:rect l="T9" t="T10" r="T11" b="T12"/>
                  <a:pathLst>
                    <a:path w="336" h="192">
                      <a:moveTo>
                        <a:pt x="0" y="0"/>
                      </a:moveTo>
                      <a:cubicBezTo>
                        <a:pt x="92" y="8"/>
                        <a:pt x="184" y="16"/>
                        <a:pt x="240" y="48"/>
                      </a:cubicBezTo>
                      <a:cubicBezTo>
                        <a:pt x="296" y="80"/>
                        <a:pt x="316" y="136"/>
                        <a:pt x="336" y="192"/>
                      </a:cubicBezTo>
                    </a:path>
                  </a:pathLst>
                </a:custGeom>
                <a:noFill/>
                <a:ln w="28575" cmpd="sng">
                  <a:solidFill>
                    <a:srgbClr val="FFFF00"/>
                  </a:solidFill>
                  <a:round/>
                  <a:headEnd type="none" w="med" len="med"/>
                  <a:tailEnd type="triangle" w="med" len="med"/>
                </a:ln>
              </p:spPr>
              <p:txBody>
                <a:bodyPr wrap="none" anchor="ctr"/>
                <a:lstStyle/>
                <a:p>
                  <a:endParaRPr lang="en-US"/>
                </a:p>
              </p:txBody>
            </p:sp>
            <p:sp>
              <p:nvSpPr>
                <p:cNvPr id="19" name="Freeform 17"/>
                <p:cNvSpPr>
                  <a:spLocks/>
                </p:cNvSpPr>
                <p:nvPr/>
              </p:nvSpPr>
              <p:spPr bwMode="auto">
                <a:xfrm>
                  <a:off x="1248" y="1248"/>
                  <a:ext cx="512" cy="864"/>
                </a:xfrm>
                <a:custGeom>
                  <a:avLst/>
                  <a:gdLst>
                    <a:gd name="T0" fmla="*/ 0 w 512"/>
                    <a:gd name="T1" fmla="*/ 864 h 864"/>
                    <a:gd name="T2" fmla="*/ 432 w 512"/>
                    <a:gd name="T3" fmla="*/ 480 h 864"/>
                    <a:gd name="T4" fmla="*/ 480 w 512"/>
                    <a:gd name="T5" fmla="*/ 0 h 864"/>
                    <a:gd name="T6" fmla="*/ 0 60000 65536"/>
                    <a:gd name="T7" fmla="*/ 0 60000 65536"/>
                    <a:gd name="T8" fmla="*/ 0 60000 65536"/>
                    <a:gd name="T9" fmla="*/ 0 w 512"/>
                    <a:gd name="T10" fmla="*/ 0 h 864"/>
                    <a:gd name="T11" fmla="*/ 512 w 512"/>
                    <a:gd name="T12" fmla="*/ 864 h 864"/>
                  </a:gdLst>
                  <a:ahLst/>
                  <a:cxnLst>
                    <a:cxn ang="T6">
                      <a:pos x="T0" y="T1"/>
                    </a:cxn>
                    <a:cxn ang="T7">
                      <a:pos x="T2" y="T3"/>
                    </a:cxn>
                    <a:cxn ang="T8">
                      <a:pos x="T4" y="T5"/>
                    </a:cxn>
                  </a:cxnLst>
                  <a:rect l="T9" t="T10" r="T11" b="T12"/>
                  <a:pathLst>
                    <a:path w="512" h="864">
                      <a:moveTo>
                        <a:pt x="0" y="864"/>
                      </a:moveTo>
                      <a:cubicBezTo>
                        <a:pt x="176" y="744"/>
                        <a:pt x="352" y="624"/>
                        <a:pt x="432" y="480"/>
                      </a:cubicBezTo>
                      <a:cubicBezTo>
                        <a:pt x="512" y="336"/>
                        <a:pt x="496" y="168"/>
                        <a:pt x="480" y="0"/>
                      </a:cubicBezTo>
                    </a:path>
                  </a:pathLst>
                </a:custGeom>
                <a:noFill/>
                <a:ln w="28575" cmpd="sng">
                  <a:solidFill>
                    <a:srgbClr val="FFFF00"/>
                  </a:solidFill>
                  <a:round/>
                  <a:headEnd type="none" w="med" len="med"/>
                  <a:tailEnd type="triangle" w="med" len="med"/>
                </a:ln>
              </p:spPr>
              <p:txBody>
                <a:bodyPr wrap="none" anchor="ctr"/>
                <a:lstStyle/>
                <a:p>
                  <a:endParaRPr lang="en-US"/>
                </a:p>
              </p:txBody>
            </p:sp>
          </p:grpSp>
          <p:sp>
            <p:nvSpPr>
              <p:cNvPr id="12" name="Freeform 18"/>
              <p:cNvSpPr>
                <a:spLocks/>
              </p:cNvSpPr>
              <p:nvPr/>
            </p:nvSpPr>
            <p:spPr bwMode="auto">
              <a:xfrm>
                <a:off x="2736" y="2304"/>
                <a:ext cx="2592" cy="1336"/>
              </a:xfrm>
              <a:custGeom>
                <a:avLst/>
                <a:gdLst>
                  <a:gd name="T0" fmla="*/ 64 w 2592"/>
                  <a:gd name="T1" fmla="*/ 1240 h 1336"/>
                  <a:gd name="T2" fmla="*/ 112 w 2592"/>
                  <a:gd name="T3" fmla="*/ 712 h 1336"/>
                  <a:gd name="T4" fmla="*/ 736 w 2592"/>
                  <a:gd name="T5" fmla="*/ 472 h 1336"/>
                  <a:gd name="T6" fmla="*/ 1312 w 2592"/>
                  <a:gd name="T7" fmla="*/ 232 h 1336"/>
                  <a:gd name="T8" fmla="*/ 2320 w 2592"/>
                  <a:gd name="T9" fmla="*/ 136 h 1336"/>
                  <a:gd name="T10" fmla="*/ 2368 w 2592"/>
                  <a:gd name="T11" fmla="*/ 1048 h 1336"/>
                  <a:gd name="T12" fmla="*/ 976 w 2592"/>
                  <a:gd name="T13" fmla="*/ 1336 h 1336"/>
                  <a:gd name="T14" fmla="*/ 0 60000 65536"/>
                  <a:gd name="T15" fmla="*/ 0 60000 65536"/>
                  <a:gd name="T16" fmla="*/ 0 60000 65536"/>
                  <a:gd name="T17" fmla="*/ 0 60000 65536"/>
                  <a:gd name="T18" fmla="*/ 0 60000 65536"/>
                  <a:gd name="T19" fmla="*/ 0 60000 65536"/>
                  <a:gd name="T20" fmla="*/ 0 60000 65536"/>
                  <a:gd name="T21" fmla="*/ 0 w 2592"/>
                  <a:gd name="T22" fmla="*/ 0 h 1336"/>
                  <a:gd name="T23" fmla="*/ 2592 w 2592"/>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1336">
                    <a:moveTo>
                      <a:pt x="64" y="1240"/>
                    </a:moveTo>
                    <a:cubicBezTo>
                      <a:pt x="32" y="1040"/>
                      <a:pt x="0" y="840"/>
                      <a:pt x="112" y="712"/>
                    </a:cubicBezTo>
                    <a:cubicBezTo>
                      <a:pt x="224" y="584"/>
                      <a:pt x="536" y="552"/>
                      <a:pt x="736" y="472"/>
                    </a:cubicBezTo>
                    <a:cubicBezTo>
                      <a:pt x="936" y="392"/>
                      <a:pt x="1048" y="288"/>
                      <a:pt x="1312" y="232"/>
                    </a:cubicBezTo>
                    <a:cubicBezTo>
                      <a:pt x="1576" y="176"/>
                      <a:pt x="2144" y="0"/>
                      <a:pt x="2320" y="136"/>
                    </a:cubicBezTo>
                    <a:cubicBezTo>
                      <a:pt x="2496" y="272"/>
                      <a:pt x="2592" y="848"/>
                      <a:pt x="2368" y="1048"/>
                    </a:cubicBezTo>
                    <a:cubicBezTo>
                      <a:pt x="2144" y="1248"/>
                      <a:pt x="1560" y="1292"/>
                      <a:pt x="976" y="1336"/>
                    </a:cubicBezTo>
                  </a:path>
                </a:pathLst>
              </a:custGeom>
              <a:solidFill>
                <a:schemeClr val="bg1"/>
              </a:solidFill>
              <a:ln w="9525">
                <a:noFill/>
                <a:round/>
                <a:headEnd/>
                <a:tailEnd/>
              </a:ln>
            </p:spPr>
            <p:txBody>
              <a:bodyPr wrap="none" anchor="ctr"/>
              <a:lstStyle/>
              <a:p>
                <a:endParaRPr lang="en-US"/>
              </a:p>
            </p:txBody>
          </p:sp>
          <p:grpSp>
            <p:nvGrpSpPr>
              <p:cNvPr id="13" name="Group 19"/>
              <p:cNvGrpSpPr>
                <a:grpSpLocks/>
              </p:cNvGrpSpPr>
              <p:nvPr/>
            </p:nvGrpSpPr>
            <p:grpSpPr bwMode="auto">
              <a:xfrm>
                <a:off x="4024" y="2632"/>
                <a:ext cx="624" cy="624"/>
                <a:chOff x="3888" y="2592"/>
                <a:chExt cx="624" cy="624"/>
              </a:xfrm>
            </p:grpSpPr>
            <p:sp>
              <p:nvSpPr>
                <p:cNvPr id="14" name="Oval 2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15" name="Line 2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16" name="Line 2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17" name="Freeform 2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grpSp>
        <p:sp>
          <p:nvSpPr>
            <p:cNvPr id="24" name="Rectangle 24"/>
            <p:cNvSpPr>
              <a:spLocks noChangeArrowheads="1"/>
            </p:cNvSpPr>
            <p:nvPr/>
          </p:nvSpPr>
          <p:spPr bwMode="auto">
            <a:xfrm>
              <a:off x="8761856" y="7097290"/>
              <a:ext cx="9700851" cy="1148025"/>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25" name="Line 25"/>
            <p:cNvSpPr>
              <a:spLocks noChangeShapeType="1"/>
            </p:cNvSpPr>
            <p:nvPr/>
          </p:nvSpPr>
          <p:spPr bwMode="auto">
            <a:xfrm flipH="1" flipV="1">
              <a:off x="18036821" y="5055026"/>
              <a:ext cx="1357969" cy="255985"/>
            </a:xfrm>
            <a:prstGeom prst="line">
              <a:avLst/>
            </a:prstGeom>
            <a:noFill/>
            <a:ln w="38100">
              <a:solidFill>
                <a:srgbClr val="FF0000"/>
              </a:solidFill>
              <a:round/>
              <a:headEnd/>
              <a:tailEnd type="triangle" w="med" len="med"/>
            </a:ln>
          </p:spPr>
          <p:txBody>
            <a:bodyPr lIns="192911" tIns="96455" rIns="192911" bIns="96455"/>
            <a:lstStyle/>
            <a:p>
              <a:endParaRPr lang="en-US"/>
            </a:p>
          </p:txBody>
        </p:sp>
        <p:cxnSp>
          <p:nvCxnSpPr>
            <p:cNvPr id="30" name="Straight Connector 29"/>
            <p:cNvCxnSpPr/>
            <p:nvPr/>
          </p:nvCxnSpPr>
          <p:spPr bwMode="auto">
            <a:xfrm>
              <a:off x="18715686" y="6203754"/>
              <a:ext cx="2295911"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32" name="Straight Connector 31"/>
            <p:cNvCxnSpPr/>
            <p:nvPr/>
          </p:nvCxnSpPr>
          <p:spPr bwMode="auto">
            <a:xfrm>
              <a:off x="19055998"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3" name="Straight Connector 32"/>
            <p:cNvCxnSpPr/>
            <p:nvPr/>
          </p:nvCxnSpPr>
          <p:spPr bwMode="auto">
            <a:xfrm>
              <a:off x="19416123"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Straight Connector 33"/>
            <p:cNvCxnSpPr/>
            <p:nvPr/>
          </p:nvCxnSpPr>
          <p:spPr bwMode="auto">
            <a:xfrm>
              <a:off x="20417250"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cxnSp>
        <p:nvCxnSpPr>
          <p:cNvPr id="36" name="Straight Connector 35"/>
          <p:cNvCxnSpPr/>
          <p:nvPr/>
        </p:nvCxnSpPr>
        <p:spPr bwMode="auto">
          <a:xfrm>
            <a:off x="2124499" y="8883302"/>
            <a:ext cx="10719854" cy="127598"/>
          </a:xfrm>
          <a:prstGeom prst="line">
            <a:avLst/>
          </a:prstGeom>
          <a:solidFill>
            <a:schemeClr val="accent1"/>
          </a:solidFill>
          <a:ln w="76200" cap="flat" cmpd="sng" algn="ctr">
            <a:solidFill>
              <a:srgbClr val="FF0000"/>
            </a:solidFill>
            <a:prstDash val="solid"/>
            <a:round/>
            <a:headEnd type="none" w="med" len="med"/>
            <a:tailEnd type="none" w="med" len="med"/>
          </a:ln>
          <a:effectLst/>
        </p:spPr>
      </p:cxnSp>
      <p:sp>
        <p:nvSpPr>
          <p:cNvPr id="37" name="TextBox 36"/>
          <p:cNvSpPr txBox="1"/>
          <p:nvPr/>
        </p:nvSpPr>
        <p:spPr>
          <a:xfrm>
            <a:off x="13318545" y="9010900"/>
            <a:ext cx="8669100" cy="1241234"/>
          </a:xfrm>
          <a:prstGeom prst="rect">
            <a:avLst/>
          </a:prstGeom>
          <a:noFill/>
        </p:spPr>
        <p:txBody>
          <a:bodyPr wrap="none" lIns="192911" tIns="96455" rIns="192911" bIns="96455" rtlCol="0">
            <a:spAutoFit/>
          </a:bodyPr>
          <a:lstStyle/>
          <a:p>
            <a:r>
              <a:rPr lang="en-US" sz="6800" b="1" dirty="0">
                <a:solidFill>
                  <a:srgbClr val="FF0000"/>
                </a:solidFill>
              </a:rPr>
              <a:t>Model of ‘Encoding’</a:t>
            </a:r>
          </a:p>
        </p:txBody>
      </p:sp>
      <p:sp>
        <p:nvSpPr>
          <p:cNvPr id="38" name="Oval 26"/>
          <p:cNvSpPr>
            <a:spLocks noChangeArrowheads="1"/>
          </p:cNvSpPr>
          <p:nvPr/>
        </p:nvSpPr>
        <p:spPr bwMode="auto">
          <a:xfrm>
            <a:off x="3742099" y="5533855"/>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sp>
        <p:nvSpPr>
          <p:cNvPr id="39" name="Curved Up Arrow 38"/>
          <p:cNvSpPr/>
          <p:nvPr/>
        </p:nvSpPr>
        <p:spPr bwMode="auto">
          <a:xfrm>
            <a:off x="2295912" y="6714144"/>
            <a:ext cx="16897762" cy="4210718"/>
          </a:xfrm>
          <a:prstGeom prst="curvedUpArrow">
            <a:avLst/>
          </a:prstGeom>
          <a:solidFill>
            <a:srgbClr val="FF0000">
              <a:alpha val="25098"/>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4" name="TextBox 3"/>
          <p:cNvSpPr txBox="1"/>
          <p:nvPr/>
        </p:nvSpPr>
        <p:spPr>
          <a:xfrm>
            <a:off x="1785443" y="7734924"/>
            <a:ext cx="16239442" cy="3888113"/>
          </a:xfrm>
          <a:prstGeom prst="rect">
            <a:avLst/>
          </a:prstGeom>
          <a:noFill/>
        </p:spPr>
        <p:txBody>
          <a:bodyPr wrap="none" lIns="192911" tIns="96455" rIns="192911" bIns="96455" rtlCol="0">
            <a:spAutoFit/>
          </a:bodyPr>
          <a:lstStyle/>
          <a:p>
            <a:pPr marL="964555" indent="-964555">
              <a:buAutoNum type="alphaUcParenR"/>
            </a:pPr>
            <a:r>
              <a:rPr lang="en-US" sz="4800" dirty="0"/>
              <a:t>Predict spike times, given stimulus</a:t>
            </a:r>
          </a:p>
          <a:p>
            <a:pPr marL="964555" indent="-964555">
              <a:buAutoNum type="alphaUcParenR"/>
            </a:pPr>
            <a:r>
              <a:rPr lang="en-US" sz="4800" dirty="0"/>
              <a:t>Predict </a:t>
            </a:r>
            <a:r>
              <a:rPr lang="en-US" sz="4800" dirty="0" err="1"/>
              <a:t>subthreshold</a:t>
            </a:r>
            <a:r>
              <a:rPr lang="en-US" sz="4800" dirty="0"/>
              <a:t> voltage</a:t>
            </a:r>
          </a:p>
          <a:p>
            <a:pPr marL="964555" indent="-964555">
              <a:buAutoNum type="alphaUcParenR"/>
            </a:pPr>
            <a:r>
              <a:rPr lang="en-US" sz="4800" dirty="0"/>
              <a:t>Easy to interpret (not a ‘black box’)</a:t>
            </a:r>
          </a:p>
          <a:p>
            <a:pPr marL="964555" indent="-964555">
              <a:buAutoNum type="alphaUcParenR"/>
            </a:pPr>
            <a:r>
              <a:rPr lang="en-US" sz="4800" dirty="0"/>
              <a:t>Flexible enough to account for a variety of phenomena</a:t>
            </a:r>
          </a:p>
          <a:p>
            <a:pPr marL="964555" indent="-964555">
              <a:buAutoNum type="alphaUcParenR"/>
            </a:pPr>
            <a:r>
              <a:rPr lang="en-US" sz="4800" dirty="0"/>
              <a:t>Systematic procedure to ‘optimize’ parameters</a:t>
            </a:r>
          </a:p>
        </p:txBody>
      </p:sp>
      <p:sp>
        <p:nvSpPr>
          <p:cNvPr id="4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7.7 Systems neuroscience, in vivo</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2" name="Straight Connector 4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8" grpId="0" animBg="1"/>
      <p:bldP spid="28" grpId="1" animBg="1"/>
      <p:bldP spid="37" grpId="0"/>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06532" y="1249299"/>
            <a:ext cx="8420634" cy="1102735"/>
          </a:xfrm>
          <a:prstGeom prst="rect">
            <a:avLst/>
          </a:prstGeom>
          <a:noFill/>
        </p:spPr>
        <p:txBody>
          <a:bodyPr wrap="none" lIns="192911" tIns="96455" rIns="192911" bIns="96455" rtlCol="0">
            <a:spAutoFit/>
          </a:bodyPr>
          <a:lstStyle/>
          <a:p>
            <a:r>
              <a:rPr lang="en-US" sz="5900" b="1" dirty="0"/>
              <a:t>(ii) Extract </a:t>
            </a:r>
            <a:r>
              <a:rPr lang="en-US" sz="5900" b="1" i="1" dirty="0"/>
              <a:t>f </a:t>
            </a:r>
            <a:r>
              <a:rPr lang="en-US" sz="5900" b="1" dirty="0"/>
              <a:t> from data</a:t>
            </a:r>
          </a:p>
        </p:txBody>
      </p:sp>
      <p:pic>
        <p:nvPicPr>
          <p:cNvPr id="378887" name="Picture 7"/>
          <p:cNvPicPr>
            <a:picLocks noChangeAspect="1" noChangeArrowheads="1"/>
          </p:cNvPicPr>
          <p:nvPr/>
        </p:nvPicPr>
        <p:blipFill>
          <a:blip r:embed="rId3" cstate="print"/>
          <a:srcRect/>
          <a:stretch>
            <a:fillRect/>
          </a:stretch>
        </p:blipFill>
        <p:spPr bwMode="auto">
          <a:xfrm>
            <a:off x="866278" y="5163969"/>
            <a:ext cx="16290758" cy="6675924"/>
          </a:xfrm>
          <a:prstGeom prst="rect">
            <a:avLst/>
          </a:prstGeom>
          <a:noFill/>
          <a:ln w="9525">
            <a:noFill/>
            <a:miter lim="800000"/>
            <a:headEnd/>
            <a:tailEnd/>
          </a:ln>
        </p:spPr>
      </p:pic>
      <p:sp>
        <p:nvSpPr>
          <p:cNvPr id="16" name="TextBox 15"/>
          <p:cNvSpPr txBox="1"/>
          <p:nvPr/>
        </p:nvSpPr>
        <p:spPr>
          <a:xfrm>
            <a:off x="3180442" y="5970407"/>
            <a:ext cx="5614051" cy="933458"/>
          </a:xfrm>
          <a:prstGeom prst="rect">
            <a:avLst/>
          </a:prstGeom>
          <a:noFill/>
        </p:spPr>
        <p:txBody>
          <a:bodyPr wrap="square" lIns="192911" tIns="96455" rIns="192911" bIns="96455" rtlCol="0">
            <a:spAutoFit/>
          </a:bodyPr>
          <a:lstStyle/>
          <a:p>
            <a:r>
              <a:rPr lang="en-US" sz="4800" dirty="0"/>
              <a:t>Pyramidal neuron</a:t>
            </a:r>
          </a:p>
        </p:txBody>
      </p:sp>
      <p:sp>
        <p:nvSpPr>
          <p:cNvPr id="18" name="TextBox 17"/>
          <p:cNvSpPr txBox="1"/>
          <p:nvPr/>
        </p:nvSpPr>
        <p:spPr>
          <a:xfrm>
            <a:off x="10900759" y="5975471"/>
            <a:ext cx="5812142" cy="1856787"/>
          </a:xfrm>
          <a:prstGeom prst="rect">
            <a:avLst/>
          </a:prstGeom>
          <a:noFill/>
        </p:spPr>
        <p:txBody>
          <a:bodyPr wrap="square" lIns="192911" tIns="96455" rIns="192911" bIns="96455" rtlCol="0">
            <a:spAutoFit/>
          </a:bodyPr>
          <a:lstStyle/>
          <a:p>
            <a:r>
              <a:rPr lang="en-US" sz="5400" dirty="0"/>
              <a:t>Inhibitory interneuron</a:t>
            </a:r>
          </a:p>
        </p:txBody>
      </p:sp>
      <p:graphicFrame>
        <p:nvGraphicFramePr>
          <p:cNvPr id="378888" name="Object 4"/>
          <p:cNvGraphicFramePr>
            <a:graphicFrameLocks noChangeAspect="1"/>
          </p:cNvGraphicFramePr>
          <p:nvPr/>
        </p:nvGraphicFramePr>
        <p:xfrm>
          <a:off x="645957" y="3607463"/>
          <a:ext cx="3409372" cy="1665317"/>
        </p:xfrm>
        <a:graphic>
          <a:graphicData uri="http://schemas.openxmlformats.org/presentationml/2006/ole">
            <mc:AlternateContent xmlns:mc="http://schemas.openxmlformats.org/markup-compatibility/2006">
              <mc:Choice xmlns:v="urn:schemas-microsoft-com:vml" Requires="v">
                <p:oleObj spid="_x0000_s168987" name="Equation" r:id="rId4" imgW="812520" imgH="393480" progId="Equation.DSMT4">
                  <p:embed/>
                </p:oleObj>
              </mc:Choice>
              <mc:Fallback>
                <p:oleObj name="Equation" r:id="rId4" imgW="812520" imgH="39348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57" y="3607463"/>
                        <a:ext cx="3409372"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8"/>
          <p:cNvGrpSpPr/>
          <p:nvPr/>
        </p:nvGrpSpPr>
        <p:grpSpPr>
          <a:xfrm>
            <a:off x="2855695" y="7193901"/>
            <a:ext cx="5852438" cy="2094043"/>
            <a:chOff x="5868144" y="2319263"/>
            <a:chExt cx="3065271" cy="1181746"/>
          </a:xfrm>
        </p:grpSpPr>
        <p:cxnSp>
          <p:nvCxnSpPr>
            <p:cNvPr id="20" name="Straight Arrow Connector 19"/>
            <p:cNvCxnSpPr/>
            <p:nvPr/>
          </p:nvCxnSpPr>
          <p:spPr bwMode="auto">
            <a:xfrm flipH="1">
              <a:off x="6156177" y="2938394"/>
              <a:ext cx="216024" cy="562615"/>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21" name="TextBox 20"/>
            <p:cNvSpPr txBox="1"/>
            <p:nvPr/>
          </p:nvSpPr>
          <p:spPr>
            <a:xfrm>
              <a:off x="5868144" y="2507367"/>
              <a:ext cx="1033701" cy="547122"/>
            </a:xfrm>
            <a:prstGeom prst="rect">
              <a:avLst/>
            </a:prstGeom>
            <a:noFill/>
          </p:spPr>
          <p:txBody>
            <a:bodyPr wrap="none" rtlCol="0">
              <a:spAutoFit/>
            </a:bodyPr>
            <a:lstStyle/>
            <a:p>
              <a:r>
                <a:rPr lang="en-US" dirty="0">
                  <a:solidFill>
                    <a:srgbClr val="FF0000"/>
                  </a:solidFill>
                </a:rPr>
                <a:t>linear</a:t>
              </a:r>
            </a:p>
          </p:txBody>
        </p:sp>
        <p:cxnSp>
          <p:nvCxnSpPr>
            <p:cNvPr id="22" name="Straight Arrow Connector 21"/>
            <p:cNvCxnSpPr/>
            <p:nvPr/>
          </p:nvCxnSpPr>
          <p:spPr bwMode="auto">
            <a:xfrm>
              <a:off x="7936624" y="2780928"/>
              <a:ext cx="792088" cy="432048"/>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23" name="TextBox 22"/>
            <p:cNvSpPr txBox="1"/>
            <p:nvPr/>
          </p:nvSpPr>
          <p:spPr>
            <a:xfrm>
              <a:off x="6876256" y="2319263"/>
              <a:ext cx="2057159" cy="547122"/>
            </a:xfrm>
            <a:prstGeom prst="rect">
              <a:avLst/>
            </a:prstGeom>
            <a:noFill/>
          </p:spPr>
          <p:txBody>
            <a:bodyPr wrap="none" rtlCol="0">
              <a:spAutoFit/>
            </a:bodyPr>
            <a:lstStyle/>
            <a:p>
              <a:r>
                <a:rPr lang="en-US" dirty="0">
                  <a:solidFill>
                    <a:srgbClr val="FF0000"/>
                  </a:solidFill>
                </a:rPr>
                <a:t>exponential</a:t>
              </a:r>
            </a:p>
          </p:txBody>
        </p:sp>
      </p:grpSp>
      <p:sp>
        <p:nvSpPr>
          <p:cNvPr id="31" name="TextBox 30"/>
          <p:cNvSpPr txBox="1"/>
          <p:nvPr/>
        </p:nvSpPr>
        <p:spPr>
          <a:xfrm>
            <a:off x="9444195" y="1249299"/>
            <a:ext cx="5427829" cy="933458"/>
          </a:xfrm>
          <a:prstGeom prst="rect">
            <a:avLst/>
          </a:prstGeom>
          <a:noFill/>
        </p:spPr>
        <p:txBody>
          <a:bodyPr wrap="none" lIns="192911" tIns="96455" rIns="192911" bIns="96455" rtlCol="0">
            <a:spAutoFit/>
          </a:bodyPr>
          <a:lstStyle/>
          <a:p>
            <a:r>
              <a:rPr lang="en-US" sz="4800" i="1" dirty="0" err="1"/>
              <a:t>Badel</a:t>
            </a:r>
            <a:r>
              <a:rPr lang="en-US" sz="4800" i="1" dirty="0"/>
              <a:t> et al. (2008)</a:t>
            </a:r>
          </a:p>
        </p:txBody>
      </p:sp>
      <p:sp>
        <p:nvSpPr>
          <p:cNvPr id="32" name="TextBox 31"/>
          <p:cNvSpPr txBox="1"/>
          <p:nvPr/>
        </p:nvSpPr>
        <p:spPr>
          <a:xfrm>
            <a:off x="17082554" y="7117618"/>
            <a:ext cx="5147150" cy="1672121"/>
          </a:xfrm>
          <a:prstGeom prst="rect">
            <a:avLst/>
          </a:prstGeom>
          <a:noFill/>
        </p:spPr>
        <p:txBody>
          <a:bodyPr wrap="square" lIns="192911" tIns="96455" rIns="192911" bIns="96455" rtlCol="0">
            <a:spAutoFit/>
          </a:bodyPr>
          <a:lstStyle/>
          <a:p>
            <a:r>
              <a:rPr lang="en-US" sz="4800" i="1" dirty="0" err="1"/>
              <a:t>Badel</a:t>
            </a:r>
            <a:r>
              <a:rPr lang="en-US" sz="4800" i="1" dirty="0"/>
              <a:t> et al. (2008)</a:t>
            </a:r>
          </a:p>
        </p:txBody>
      </p:sp>
      <p:graphicFrame>
        <p:nvGraphicFramePr>
          <p:cNvPr id="378889" name="Object 4"/>
          <p:cNvGraphicFramePr>
            <a:graphicFrameLocks noChangeAspect="1"/>
          </p:cNvGraphicFramePr>
          <p:nvPr/>
        </p:nvGraphicFramePr>
        <p:xfrm>
          <a:off x="10463729" y="2352034"/>
          <a:ext cx="9192400" cy="1665317"/>
        </p:xfrm>
        <a:graphic>
          <a:graphicData uri="http://schemas.openxmlformats.org/presentationml/2006/ole">
            <mc:AlternateContent xmlns:mc="http://schemas.openxmlformats.org/markup-compatibility/2006">
              <mc:Choice xmlns:v="urn:schemas-microsoft-com:vml" Requires="v">
                <p:oleObj spid="_x0000_s168988" name="Equation" r:id="rId6" imgW="2019240" imgH="393480" progId="Equation.DSMT4">
                  <p:embed/>
                </p:oleObj>
              </mc:Choice>
              <mc:Fallback>
                <p:oleObj name="Equation" r:id="rId6" imgW="2019240" imgH="393480" progId="Equation.DSMT4">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3729" y="2352034"/>
                        <a:ext cx="9192400"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Box 33"/>
          <p:cNvSpPr txBox="1"/>
          <p:nvPr/>
        </p:nvSpPr>
        <p:spPr>
          <a:xfrm>
            <a:off x="4467778" y="4200823"/>
            <a:ext cx="14423881" cy="1071957"/>
          </a:xfrm>
          <a:prstGeom prst="rect">
            <a:avLst/>
          </a:prstGeom>
          <a:noFill/>
        </p:spPr>
        <p:txBody>
          <a:bodyPr wrap="none" lIns="192911" tIns="96455" rIns="192911" bIns="96455" rtlCol="0">
            <a:spAutoFit/>
          </a:bodyPr>
          <a:lstStyle/>
          <a:p>
            <a:r>
              <a:rPr lang="en-US" b="1" i="0" dirty="0"/>
              <a:t>Exp. Integrate-and-Fire</a:t>
            </a:r>
            <a:r>
              <a:rPr lang="en-US" dirty="0"/>
              <a:t>, </a:t>
            </a:r>
            <a:r>
              <a:rPr lang="en-US" sz="4800" i="1" dirty="0" err="1"/>
              <a:t>Fourcaud</a:t>
            </a:r>
            <a:r>
              <a:rPr lang="en-US" sz="4800" i="1" dirty="0"/>
              <a:t> et al. 2003</a:t>
            </a:r>
          </a:p>
        </p:txBody>
      </p:sp>
      <p:sp>
        <p:nvSpPr>
          <p:cNvPr id="2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Review</a:t>
            </a:r>
            <a:r>
              <a:rPr lang="en-US" sz="6600" dirty="0">
                <a:solidFill>
                  <a:srgbClr val="FF0000"/>
                </a:solidFill>
                <a:latin typeface="Impact" charset="0"/>
                <a:ea typeface="ＭＳ Ｐゴシック" charset="0"/>
                <a:cs typeface="Impact" charset="0"/>
              </a:rPr>
              <a:t>: </a:t>
            </a:r>
            <a:r>
              <a:rPr lang="en-US" sz="6000" dirty="0">
                <a:solidFill>
                  <a:srgbClr val="FF0000"/>
                </a:solidFill>
                <a:latin typeface="Impact" charset="0"/>
                <a:ea typeface="ＭＳ Ｐゴシック" charset="0"/>
                <a:cs typeface="Impact" charset="0"/>
              </a:rPr>
              <a:t>Nonlinear Integrate-and-fire</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5" name="Straight Connector 24"/>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168965" name="Object 4"/>
          <p:cNvGraphicFramePr>
            <a:graphicFrameLocks noChangeAspect="1"/>
          </p:cNvGraphicFramePr>
          <p:nvPr/>
        </p:nvGraphicFramePr>
        <p:xfrm>
          <a:off x="697827" y="2270079"/>
          <a:ext cx="5543550" cy="1665288"/>
        </p:xfrm>
        <a:graphic>
          <a:graphicData uri="http://schemas.openxmlformats.org/presentationml/2006/ole">
            <mc:AlternateContent xmlns:mc="http://schemas.openxmlformats.org/markup-compatibility/2006">
              <mc:Choice xmlns:v="urn:schemas-microsoft-com:vml" Requires="v">
                <p:oleObj spid="_x0000_s168989" name="Equation" r:id="rId8" imgW="1257120" imgH="393480" progId="Equation.DSMT4">
                  <p:embed/>
                </p:oleObj>
              </mc:Choice>
              <mc:Fallback>
                <p:oleObj name="Equation" r:id="rId8" imgW="1257120" imgH="39348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827" y="2270079"/>
                        <a:ext cx="5543550" cy="166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3" name="Group 18"/>
          <p:cNvGrpSpPr/>
          <p:nvPr/>
        </p:nvGrpSpPr>
        <p:grpSpPr>
          <a:xfrm>
            <a:off x="10900759" y="7274112"/>
            <a:ext cx="5852438" cy="2094043"/>
            <a:chOff x="5868144" y="2319263"/>
            <a:chExt cx="3065271" cy="1181746"/>
          </a:xfrm>
        </p:grpSpPr>
        <p:cxnSp>
          <p:nvCxnSpPr>
            <p:cNvPr id="35" name="Straight Arrow Connector 34"/>
            <p:cNvCxnSpPr/>
            <p:nvPr/>
          </p:nvCxnSpPr>
          <p:spPr bwMode="auto">
            <a:xfrm flipH="1">
              <a:off x="6156177" y="2938394"/>
              <a:ext cx="216024" cy="562615"/>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36" name="TextBox 35"/>
            <p:cNvSpPr txBox="1"/>
            <p:nvPr/>
          </p:nvSpPr>
          <p:spPr>
            <a:xfrm>
              <a:off x="5868144" y="2507367"/>
              <a:ext cx="1033701" cy="547122"/>
            </a:xfrm>
            <a:prstGeom prst="rect">
              <a:avLst/>
            </a:prstGeom>
            <a:noFill/>
          </p:spPr>
          <p:txBody>
            <a:bodyPr wrap="none" rtlCol="0">
              <a:spAutoFit/>
            </a:bodyPr>
            <a:lstStyle/>
            <a:p>
              <a:r>
                <a:rPr lang="en-US" dirty="0">
                  <a:solidFill>
                    <a:srgbClr val="FF0000"/>
                  </a:solidFill>
                </a:rPr>
                <a:t>linear</a:t>
              </a:r>
            </a:p>
          </p:txBody>
        </p:sp>
        <p:cxnSp>
          <p:nvCxnSpPr>
            <p:cNvPr id="37" name="Straight Arrow Connector 36"/>
            <p:cNvCxnSpPr/>
            <p:nvPr/>
          </p:nvCxnSpPr>
          <p:spPr bwMode="auto">
            <a:xfrm>
              <a:off x="7936624" y="2780928"/>
              <a:ext cx="792088" cy="432048"/>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38" name="TextBox 37"/>
            <p:cNvSpPr txBox="1"/>
            <p:nvPr/>
          </p:nvSpPr>
          <p:spPr>
            <a:xfrm>
              <a:off x="6876256" y="2319263"/>
              <a:ext cx="2057159" cy="547122"/>
            </a:xfrm>
            <a:prstGeom prst="rect">
              <a:avLst/>
            </a:prstGeom>
            <a:noFill/>
          </p:spPr>
          <p:txBody>
            <a:bodyPr wrap="none" rtlCol="0">
              <a:spAutoFit/>
            </a:bodyPr>
            <a:lstStyle/>
            <a:p>
              <a:r>
                <a:rPr lang="en-US" dirty="0">
                  <a:solidFill>
                    <a:srgbClr val="FF0000"/>
                  </a:solidFill>
                </a:rPr>
                <a:t>exponential</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8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130" name="Picture 2"/>
          <p:cNvPicPr>
            <a:picLocks noChangeAspect="1" noChangeArrowheads="1"/>
          </p:cNvPicPr>
          <p:nvPr/>
        </p:nvPicPr>
        <p:blipFill>
          <a:blip r:embed="rId3" cstate="print"/>
          <a:srcRect/>
          <a:stretch>
            <a:fillRect/>
          </a:stretch>
        </p:blipFill>
        <p:spPr bwMode="auto">
          <a:xfrm>
            <a:off x="2125756" y="5559287"/>
            <a:ext cx="15849423" cy="5748368"/>
          </a:xfrm>
          <a:prstGeom prst="rect">
            <a:avLst/>
          </a:prstGeom>
          <a:noFill/>
          <a:ln w="9525">
            <a:noFill/>
            <a:miter lim="800000"/>
            <a:headEnd/>
            <a:tailEnd/>
          </a:ln>
        </p:spPr>
      </p:pic>
      <p:sp>
        <p:nvSpPr>
          <p:cNvPr id="3" name="Text Box 3"/>
          <p:cNvSpPr txBox="1">
            <a:spLocks noChangeArrowheads="1"/>
          </p:cNvSpPr>
          <p:nvPr/>
        </p:nvSpPr>
        <p:spPr bwMode="auto">
          <a:xfrm>
            <a:off x="1161142" y="1171412"/>
            <a:ext cx="16491755" cy="1071957"/>
          </a:xfrm>
          <a:prstGeom prst="rect">
            <a:avLst/>
          </a:prstGeom>
          <a:noFill/>
          <a:ln w="9525">
            <a:solidFill>
              <a:srgbClr val="FF0000"/>
            </a:solidFill>
            <a:miter lim="800000"/>
            <a:headEnd/>
            <a:tailEnd/>
          </a:ln>
        </p:spPr>
        <p:txBody>
          <a:bodyPr wrap="none" lIns="192911" tIns="96455" rIns="192911" bIns="96455">
            <a:spAutoFit/>
          </a:bodyPr>
          <a:lstStyle/>
          <a:p>
            <a:r>
              <a:rPr lang="en-US" i="0" dirty="0"/>
              <a:t>Estimation of spatial (and temporal) r</a:t>
            </a:r>
            <a:r>
              <a:rPr lang="en-US" sz="5100" dirty="0"/>
              <a:t>eceptive fields</a:t>
            </a:r>
          </a:p>
        </p:txBody>
      </p:sp>
      <p:graphicFrame>
        <p:nvGraphicFramePr>
          <p:cNvPr id="447490" name="Object 2"/>
          <p:cNvGraphicFramePr>
            <a:graphicFrameLocks noChangeAspect="1"/>
          </p:cNvGraphicFramePr>
          <p:nvPr/>
        </p:nvGraphicFramePr>
        <p:xfrm>
          <a:off x="2125756" y="3141413"/>
          <a:ext cx="7281264" cy="1488097"/>
        </p:xfrm>
        <a:graphic>
          <a:graphicData uri="http://schemas.openxmlformats.org/presentationml/2006/ole">
            <mc:AlternateContent xmlns:mc="http://schemas.openxmlformats.org/markup-compatibility/2006">
              <mc:Choice xmlns:v="urn:schemas-microsoft-com:vml" Requires="v">
                <p:oleObj spid="_x0000_s235538" name="Equation" r:id="rId4" imgW="1371600" imgH="342720" progId="Equation.DSMT4">
                  <p:embed/>
                </p:oleObj>
              </mc:Choice>
              <mc:Fallback>
                <p:oleObj name="Equation" r:id="rId4" imgW="1371600" imgH="34272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756" y="3141413"/>
                        <a:ext cx="7281264" cy="14880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Straight Arrow Connector 5"/>
          <p:cNvCxnSpPr/>
          <p:nvPr/>
        </p:nvCxnSpPr>
        <p:spPr bwMode="auto">
          <a:xfrm>
            <a:off x="5358727" y="1993036"/>
            <a:ext cx="170156" cy="127597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p:nvPr/>
        </p:nvCxnSpPr>
        <p:spPr bwMode="auto">
          <a:xfrm flipH="1">
            <a:off x="5699039" y="1993036"/>
            <a:ext cx="2722503" cy="114837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7649186" y="4418443"/>
            <a:ext cx="5019062" cy="1102735"/>
          </a:xfrm>
          <a:prstGeom prst="rect">
            <a:avLst/>
          </a:prstGeom>
          <a:noFill/>
        </p:spPr>
        <p:txBody>
          <a:bodyPr wrap="none" lIns="192911" tIns="96455" rIns="192911" bIns="96455" rtlCol="0">
            <a:spAutoFit/>
          </a:bodyPr>
          <a:lstStyle/>
          <a:p>
            <a:r>
              <a:rPr lang="en-US" sz="5900" dirty="0"/>
              <a:t>firing intensity</a:t>
            </a:r>
          </a:p>
        </p:txBody>
      </p:sp>
      <p:graphicFrame>
        <p:nvGraphicFramePr>
          <p:cNvPr id="10" name="Object 60"/>
          <p:cNvGraphicFramePr>
            <a:graphicFrameLocks noChangeAspect="1"/>
          </p:cNvGraphicFramePr>
          <p:nvPr/>
        </p:nvGraphicFramePr>
        <p:xfrm>
          <a:off x="12845610" y="4417389"/>
          <a:ext cx="7224995" cy="1046449"/>
        </p:xfrm>
        <a:graphic>
          <a:graphicData uri="http://schemas.openxmlformats.org/presentationml/2006/ole">
            <mc:AlternateContent xmlns:mc="http://schemas.openxmlformats.org/markup-compatibility/2006">
              <mc:Choice xmlns:v="urn:schemas-microsoft-com:vml" Requires="v">
                <p:oleObj spid="_x0000_s235539" name="Equation" r:id="rId6" imgW="1282680" imgH="203040" progId="Equation.DSMT4">
                  <p:embed/>
                </p:oleObj>
              </mc:Choice>
              <mc:Fallback>
                <p:oleObj name="Equation" r:id="rId6" imgW="1282680" imgH="2030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45610" y="4417389"/>
                        <a:ext cx="7224995" cy="1046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4547174" y="3013816"/>
            <a:ext cx="1902825" cy="1102735"/>
          </a:xfrm>
          <a:prstGeom prst="rect">
            <a:avLst/>
          </a:prstGeom>
          <a:noFill/>
        </p:spPr>
        <p:txBody>
          <a:bodyPr wrap="none" lIns="192911" tIns="96455" rIns="192911" bIns="96455" rtlCol="0">
            <a:spAutoFit/>
          </a:bodyPr>
          <a:lstStyle/>
          <a:p>
            <a:r>
              <a:rPr lang="en-US" sz="5900" b="1" dirty="0"/>
              <a:t>LNP</a:t>
            </a:r>
          </a:p>
        </p:txBody>
      </p:sp>
      <p:sp>
        <p:nvSpPr>
          <p:cNvPr id="12"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7.7 Estimation of receptive fields</a:t>
            </a:r>
            <a:r>
              <a:rPr kumimoji="0" lang="en-US" sz="60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3" name="Straight Connector 12"/>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p:nvPr/>
        </p:nvGrpSpPr>
        <p:grpSpPr>
          <a:xfrm>
            <a:off x="1207451" y="806667"/>
            <a:ext cx="19071124" cy="9697411"/>
            <a:chOff x="-359676" y="806667"/>
            <a:chExt cx="23754982" cy="9697411"/>
          </a:xfrm>
        </p:grpSpPr>
        <p:pic>
          <p:nvPicPr>
            <p:cNvPr id="429058" name="Picture 2"/>
            <p:cNvPicPr>
              <a:picLocks noChangeAspect="1" noChangeArrowheads="1"/>
            </p:cNvPicPr>
            <p:nvPr/>
          </p:nvPicPr>
          <p:blipFill>
            <a:blip r:embed="rId2" cstate="print"/>
            <a:srcRect/>
            <a:stretch>
              <a:fillRect/>
            </a:stretch>
          </p:blipFill>
          <p:spPr bwMode="auto">
            <a:xfrm>
              <a:off x="2212034" y="2082641"/>
              <a:ext cx="20513590" cy="8235512"/>
            </a:xfrm>
            <a:prstGeom prst="rect">
              <a:avLst/>
            </a:prstGeom>
            <a:noFill/>
            <a:ln w="9525">
              <a:noFill/>
              <a:miter lim="800000"/>
              <a:headEnd/>
              <a:tailEnd/>
            </a:ln>
          </p:spPr>
        </p:pic>
        <p:sp>
          <p:nvSpPr>
            <p:cNvPr id="3" name="Rectangle 2"/>
            <p:cNvSpPr/>
            <p:nvPr/>
          </p:nvSpPr>
          <p:spPr bwMode="auto">
            <a:xfrm>
              <a:off x="12505296" y="806667"/>
              <a:ext cx="10890010" cy="969741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4" name="TextBox 3"/>
            <p:cNvSpPr txBox="1"/>
            <p:nvPr/>
          </p:nvSpPr>
          <p:spPr>
            <a:xfrm>
              <a:off x="12846734" y="5527779"/>
              <a:ext cx="9255801" cy="2826283"/>
            </a:xfrm>
            <a:prstGeom prst="rect">
              <a:avLst/>
            </a:prstGeom>
            <a:noFill/>
          </p:spPr>
          <p:txBody>
            <a:bodyPr wrap="none" lIns="192911" tIns="96455" rIns="192911" bIns="96455" rtlCol="0">
              <a:spAutoFit/>
            </a:bodyPr>
            <a:lstStyle/>
            <a:p>
              <a:r>
                <a:rPr lang="en-US" b="1" i="0" dirty="0"/>
                <a:t>Special case of</a:t>
              </a:r>
            </a:p>
            <a:p>
              <a:r>
                <a:rPr lang="en-US" b="1" i="0" dirty="0"/>
                <a:t>GLM=</a:t>
              </a:r>
            </a:p>
            <a:p>
              <a:r>
                <a:rPr lang="en-US" b="1" i="0" dirty="0"/>
                <a:t>Generalized Linear Model</a:t>
              </a:r>
            </a:p>
          </p:txBody>
        </p:sp>
        <p:sp>
          <p:nvSpPr>
            <p:cNvPr id="5" name="TextBox 4"/>
            <p:cNvSpPr txBox="1"/>
            <p:nvPr/>
          </p:nvSpPr>
          <p:spPr>
            <a:xfrm>
              <a:off x="12505295" y="1434427"/>
              <a:ext cx="9597239" cy="2010676"/>
            </a:xfrm>
            <a:prstGeom prst="rect">
              <a:avLst/>
            </a:prstGeom>
            <a:noFill/>
          </p:spPr>
          <p:txBody>
            <a:bodyPr wrap="none" lIns="192911" tIns="96455" rIns="192911" bIns="96455" rtlCol="0">
              <a:spAutoFit/>
            </a:bodyPr>
            <a:lstStyle/>
            <a:p>
              <a:r>
                <a:rPr lang="en-US" sz="5900" b="1" dirty="0"/>
                <a:t>LNP = </a:t>
              </a:r>
            </a:p>
            <a:p>
              <a:r>
                <a:rPr lang="en-US" sz="5900" b="1" dirty="0"/>
                <a:t>Linear-Nonlinear-Poisson</a:t>
              </a:r>
            </a:p>
          </p:txBody>
        </p:sp>
        <p:cxnSp>
          <p:nvCxnSpPr>
            <p:cNvPr id="6" name="Straight Connector 5"/>
            <p:cNvCxnSpPr/>
            <p:nvPr/>
          </p:nvCxnSpPr>
          <p:spPr bwMode="auto">
            <a:xfrm>
              <a:off x="11654514" y="4379397"/>
              <a:ext cx="2295911"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7" name="Straight Connector 6"/>
            <p:cNvCxnSpPr/>
            <p:nvPr/>
          </p:nvCxnSpPr>
          <p:spPr bwMode="auto">
            <a:xfrm>
              <a:off x="11994826" y="3869007"/>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12354951" y="3869007"/>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9" name="Straight Connector 8"/>
            <p:cNvCxnSpPr/>
            <p:nvPr/>
          </p:nvCxnSpPr>
          <p:spPr bwMode="auto">
            <a:xfrm>
              <a:off x="13356078" y="3869007"/>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11654514" y="8717712"/>
              <a:ext cx="2295911"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1" name="Straight Connector 10"/>
            <p:cNvCxnSpPr/>
            <p:nvPr/>
          </p:nvCxnSpPr>
          <p:spPr bwMode="auto">
            <a:xfrm>
              <a:off x="11994826" y="8207322"/>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12354951" y="8207322"/>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a:off x="13356078" y="8207322"/>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6" name="AutoShape 4"/>
            <p:cNvSpPr>
              <a:spLocks noChangeArrowheads="1"/>
            </p:cNvSpPr>
            <p:nvPr/>
          </p:nvSpPr>
          <p:spPr bwMode="auto">
            <a:xfrm rot="16200000" flipH="1">
              <a:off x="-202523" y="3645100"/>
              <a:ext cx="3125152" cy="1531408"/>
            </a:xfrm>
            <a:prstGeom prst="parallelogram">
              <a:avLst>
                <a:gd name="adj" fmla="val 44259"/>
              </a:avLst>
            </a:prstGeom>
            <a:solidFill>
              <a:schemeClr val="folHlink"/>
            </a:solidFill>
            <a:ln w="9525">
              <a:solidFill>
                <a:schemeClr val="tx1"/>
              </a:solidFill>
              <a:miter lim="800000"/>
              <a:headEnd/>
              <a:tailEnd/>
            </a:ln>
          </p:spPr>
          <p:txBody>
            <a:bodyPr wrap="none" lIns="192911" tIns="96455" rIns="192911" bIns="96455" anchor="ctr"/>
            <a:lstStyle/>
            <a:p>
              <a:endParaRPr lang="en-US"/>
            </a:p>
          </p:txBody>
        </p:sp>
        <p:sp>
          <p:nvSpPr>
            <p:cNvPr id="18" name="AutoShape 4"/>
            <p:cNvSpPr>
              <a:spLocks noChangeArrowheads="1"/>
            </p:cNvSpPr>
            <p:nvPr/>
          </p:nvSpPr>
          <p:spPr bwMode="auto">
            <a:xfrm rot="16200000" flipH="1">
              <a:off x="165212" y="3907543"/>
              <a:ext cx="2409498" cy="830973"/>
            </a:xfrm>
            <a:prstGeom prst="parallelogram">
              <a:avLst>
                <a:gd name="adj" fmla="val 44259"/>
              </a:avLst>
            </a:prstGeom>
            <a:solidFill>
              <a:schemeClr val="bg1"/>
            </a:solidFill>
            <a:ln w="9525">
              <a:solidFill>
                <a:schemeClr val="tx1"/>
              </a:solidFill>
              <a:miter lim="800000"/>
              <a:headEnd/>
              <a:tailEnd/>
            </a:ln>
          </p:spPr>
          <p:txBody>
            <a:bodyPr wrap="none" lIns="192911" tIns="96455" rIns="192911" bIns="96455" anchor="ctr"/>
            <a:lstStyle/>
            <a:p>
              <a:endParaRPr lang="en-US"/>
            </a:p>
          </p:txBody>
        </p:sp>
        <p:sp>
          <p:nvSpPr>
            <p:cNvPr id="19" name="AutoShape 4"/>
            <p:cNvSpPr>
              <a:spLocks noChangeArrowheads="1"/>
            </p:cNvSpPr>
            <p:nvPr/>
          </p:nvSpPr>
          <p:spPr bwMode="auto">
            <a:xfrm rot="16200000" flipH="1">
              <a:off x="-202523" y="7600623"/>
              <a:ext cx="3125152" cy="1531408"/>
            </a:xfrm>
            <a:prstGeom prst="parallelogram">
              <a:avLst>
                <a:gd name="adj" fmla="val 44259"/>
              </a:avLst>
            </a:prstGeom>
            <a:solidFill>
              <a:schemeClr val="folHlink"/>
            </a:solidFill>
            <a:ln w="9525">
              <a:solidFill>
                <a:schemeClr val="tx1"/>
              </a:solidFill>
              <a:miter lim="800000"/>
              <a:headEnd/>
              <a:tailEnd/>
            </a:ln>
          </p:spPr>
          <p:txBody>
            <a:bodyPr wrap="none" lIns="192911" tIns="96455" rIns="192911" bIns="96455" anchor="ctr"/>
            <a:lstStyle/>
            <a:p>
              <a:endParaRPr lang="en-US"/>
            </a:p>
          </p:txBody>
        </p:sp>
        <p:sp>
          <p:nvSpPr>
            <p:cNvPr id="20" name="AutoShape 4"/>
            <p:cNvSpPr>
              <a:spLocks noChangeArrowheads="1"/>
            </p:cNvSpPr>
            <p:nvPr/>
          </p:nvSpPr>
          <p:spPr bwMode="auto">
            <a:xfrm rot="16200000" flipH="1">
              <a:off x="165212" y="7863066"/>
              <a:ext cx="2409498" cy="830973"/>
            </a:xfrm>
            <a:prstGeom prst="parallelogram">
              <a:avLst>
                <a:gd name="adj" fmla="val 44259"/>
              </a:avLst>
            </a:prstGeom>
            <a:solidFill>
              <a:schemeClr val="bg1"/>
            </a:solidFill>
            <a:ln w="9525">
              <a:solidFill>
                <a:schemeClr val="tx1"/>
              </a:solidFill>
              <a:miter lim="800000"/>
              <a:headEnd/>
              <a:tailEnd/>
            </a:ln>
          </p:spPr>
          <p:txBody>
            <a:bodyPr wrap="none" lIns="192911" tIns="96455" rIns="192911" bIns="96455" anchor="ctr"/>
            <a:lstStyle/>
            <a:p>
              <a:endParaRPr lang="en-US"/>
            </a:p>
          </p:txBody>
        </p:sp>
        <p:sp>
          <p:nvSpPr>
            <p:cNvPr id="21" name="TextBox 20"/>
            <p:cNvSpPr txBox="1"/>
            <p:nvPr/>
          </p:nvSpPr>
          <p:spPr>
            <a:xfrm>
              <a:off x="-359676" y="1100490"/>
              <a:ext cx="3071414" cy="1949120"/>
            </a:xfrm>
            <a:prstGeom prst="rect">
              <a:avLst/>
            </a:prstGeom>
            <a:noFill/>
          </p:spPr>
          <p:txBody>
            <a:bodyPr wrap="none" lIns="192911" tIns="96455" rIns="192911" bIns="96455" rtlCol="0">
              <a:spAutoFit/>
            </a:bodyPr>
            <a:lstStyle/>
            <a:p>
              <a:r>
                <a:rPr lang="en-US" dirty="0"/>
                <a:t>visual</a:t>
              </a:r>
            </a:p>
            <a:p>
              <a:r>
                <a:rPr lang="en-US" dirty="0"/>
                <a:t>stimulus</a:t>
              </a:r>
            </a:p>
          </p:txBody>
        </p:sp>
      </p:grpSp>
      <p:sp>
        <p:nvSpPr>
          <p:cNvPr id="22"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7.7 Estimation of Receptive Fields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23" name="Straight Connector 22"/>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154" name="Picture 2"/>
          <p:cNvPicPr>
            <a:picLocks noChangeAspect="1" noChangeArrowheads="1"/>
          </p:cNvPicPr>
          <p:nvPr/>
        </p:nvPicPr>
        <p:blipFill>
          <a:blip r:embed="rId2" cstate="print"/>
          <a:srcRect/>
          <a:stretch>
            <a:fillRect/>
          </a:stretch>
        </p:blipFill>
        <p:spPr bwMode="auto">
          <a:xfrm>
            <a:off x="594349" y="1737841"/>
            <a:ext cx="13626977" cy="8670081"/>
          </a:xfrm>
          <a:prstGeom prst="rect">
            <a:avLst/>
          </a:prstGeom>
          <a:noFill/>
          <a:ln w="9525">
            <a:noFill/>
            <a:miter lim="800000"/>
            <a:headEnd/>
            <a:tailEnd/>
          </a:ln>
        </p:spPr>
      </p:pic>
      <p:sp>
        <p:nvSpPr>
          <p:cNvPr id="3" name="TextBox 2"/>
          <p:cNvSpPr txBox="1"/>
          <p:nvPr/>
        </p:nvSpPr>
        <p:spPr>
          <a:xfrm>
            <a:off x="594347" y="334268"/>
            <a:ext cx="19556696" cy="1102735"/>
          </a:xfrm>
          <a:prstGeom prst="rect">
            <a:avLst/>
          </a:prstGeom>
          <a:noFill/>
        </p:spPr>
        <p:txBody>
          <a:bodyPr wrap="none" lIns="192911" tIns="96455" rIns="192911" bIns="96455" rtlCol="0">
            <a:spAutoFit/>
          </a:bodyPr>
          <a:lstStyle/>
          <a:p>
            <a:r>
              <a:rPr lang="en-US" sz="5900" b="1" dirty="0"/>
              <a:t>GLM for prediction of retinal ganglion ON cell activity</a:t>
            </a:r>
          </a:p>
        </p:txBody>
      </p:sp>
      <p:sp>
        <p:nvSpPr>
          <p:cNvPr id="4" name="TextBox 3"/>
          <p:cNvSpPr txBox="1"/>
          <p:nvPr/>
        </p:nvSpPr>
        <p:spPr>
          <a:xfrm>
            <a:off x="12434932" y="8975558"/>
            <a:ext cx="5047916" cy="933458"/>
          </a:xfrm>
          <a:prstGeom prst="rect">
            <a:avLst/>
          </a:prstGeom>
          <a:noFill/>
        </p:spPr>
        <p:txBody>
          <a:bodyPr wrap="none" lIns="192911" tIns="96455" rIns="192911" bIns="96455" rtlCol="0">
            <a:spAutoFit/>
          </a:bodyPr>
          <a:lstStyle/>
          <a:p>
            <a:r>
              <a:rPr lang="en-US" sz="4800" i="1" dirty="0"/>
              <a:t>Pillow et al. 2008</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058" name="Picture 2"/>
          <p:cNvPicPr>
            <a:picLocks noChangeAspect="1" noChangeArrowheads="1"/>
          </p:cNvPicPr>
          <p:nvPr/>
        </p:nvPicPr>
        <p:blipFill>
          <a:blip r:embed="rId2" cstate="print"/>
          <a:srcRect/>
          <a:stretch>
            <a:fillRect/>
          </a:stretch>
        </p:blipFill>
        <p:spPr bwMode="auto">
          <a:xfrm>
            <a:off x="4981074" y="1434427"/>
            <a:ext cx="15845338" cy="8235512"/>
          </a:xfrm>
          <a:prstGeom prst="rect">
            <a:avLst/>
          </a:prstGeom>
          <a:noFill/>
          <a:ln w="9525">
            <a:noFill/>
            <a:miter lim="800000"/>
            <a:headEnd/>
            <a:tailEnd/>
          </a:ln>
        </p:spPr>
      </p:pic>
      <p:sp>
        <p:nvSpPr>
          <p:cNvPr id="3"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7.7 GLM with lateral coupling</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 name="Straight Connector 3"/>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106" name="Picture 2"/>
          <p:cNvPicPr>
            <a:picLocks noChangeAspect="1" noChangeArrowheads="1"/>
          </p:cNvPicPr>
          <p:nvPr/>
        </p:nvPicPr>
        <p:blipFill>
          <a:blip r:embed="rId2" cstate="print"/>
          <a:srcRect/>
          <a:stretch>
            <a:fillRect/>
          </a:stretch>
        </p:blipFill>
        <p:spPr bwMode="auto">
          <a:xfrm>
            <a:off x="2" y="1699972"/>
            <a:ext cx="17277345" cy="9515601"/>
          </a:xfrm>
          <a:prstGeom prst="rect">
            <a:avLst/>
          </a:prstGeom>
          <a:noFill/>
          <a:ln w="9525">
            <a:noFill/>
            <a:miter lim="800000"/>
            <a:headEnd/>
            <a:tailEnd/>
          </a:ln>
        </p:spPr>
      </p:pic>
      <p:sp>
        <p:nvSpPr>
          <p:cNvPr id="3" name="TextBox 2"/>
          <p:cNvSpPr txBox="1"/>
          <p:nvPr/>
        </p:nvSpPr>
        <p:spPr>
          <a:xfrm>
            <a:off x="14717330" y="10797265"/>
            <a:ext cx="5047916" cy="933458"/>
          </a:xfrm>
          <a:prstGeom prst="rect">
            <a:avLst/>
          </a:prstGeom>
          <a:noFill/>
        </p:spPr>
        <p:txBody>
          <a:bodyPr wrap="none" lIns="192911" tIns="96455" rIns="192911" bIns="96455" rtlCol="0">
            <a:spAutoFit/>
          </a:bodyPr>
          <a:lstStyle/>
          <a:p>
            <a:r>
              <a:rPr lang="en-US" sz="4800" i="1" dirty="0"/>
              <a:t>Pillow et al. 2008</a:t>
            </a:r>
          </a:p>
        </p:txBody>
      </p:sp>
      <p:sp>
        <p:nvSpPr>
          <p:cNvPr id="4" name="TextBox 3"/>
          <p:cNvSpPr txBox="1"/>
          <p:nvPr/>
        </p:nvSpPr>
        <p:spPr>
          <a:xfrm>
            <a:off x="1274973" y="589464"/>
            <a:ext cx="16477327" cy="1241234"/>
          </a:xfrm>
          <a:prstGeom prst="rect">
            <a:avLst/>
          </a:prstGeom>
          <a:noFill/>
        </p:spPr>
        <p:txBody>
          <a:bodyPr wrap="none" lIns="192911" tIns="96455" rIns="192911" bIns="96455" rtlCol="0">
            <a:spAutoFit/>
          </a:bodyPr>
          <a:lstStyle/>
          <a:p>
            <a:r>
              <a:rPr lang="en-US" sz="6800" b="1" dirty="0"/>
              <a:t>One cell in a Network of Ganglion cells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auto">
          <a:xfrm rot="16200000" flipH="1">
            <a:off x="815434" y="3396953"/>
            <a:ext cx="4402400" cy="3316145"/>
          </a:xfrm>
          <a:prstGeom prst="parallelogram">
            <a:avLst>
              <a:gd name="adj" fmla="val 44259"/>
            </a:avLst>
          </a:prstGeom>
          <a:solidFill>
            <a:schemeClr val="folHlink"/>
          </a:solidFill>
          <a:ln w="9525">
            <a:solidFill>
              <a:schemeClr val="tx1"/>
            </a:solidFill>
            <a:miter lim="800000"/>
            <a:headEnd/>
            <a:tailEnd/>
          </a:ln>
        </p:spPr>
        <p:txBody>
          <a:bodyPr wrap="none" lIns="192911" tIns="96455" rIns="192911" bIns="96455" anchor="ctr"/>
          <a:lstStyle/>
          <a:p>
            <a:endParaRPr lang="en-US"/>
          </a:p>
        </p:txBody>
      </p:sp>
      <p:sp>
        <p:nvSpPr>
          <p:cNvPr id="26" name="Oval 26"/>
          <p:cNvSpPr>
            <a:spLocks noChangeArrowheads="1"/>
          </p:cNvSpPr>
          <p:nvPr/>
        </p:nvSpPr>
        <p:spPr bwMode="auto">
          <a:xfrm>
            <a:off x="2802812" y="4769502"/>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sp>
        <p:nvSpPr>
          <p:cNvPr id="27" name="Oval 27"/>
          <p:cNvSpPr>
            <a:spLocks noChangeArrowheads="1"/>
          </p:cNvSpPr>
          <p:nvPr/>
        </p:nvSpPr>
        <p:spPr bwMode="auto">
          <a:xfrm>
            <a:off x="2634003" y="4640101"/>
            <a:ext cx="682736" cy="767960"/>
          </a:xfrm>
          <a:prstGeom prst="ellipse">
            <a:avLst/>
          </a:prstGeom>
          <a:noFill/>
          <a:ln w="38100">
            <a:solidFill>
              <a:srgbClr val="FF0000"/>
            </a:solidFill>
            <a:round/>
            <a:headEnd/>
            <a:tailEnd/>
          </a:ln>
        </p:spPr>
        <p:txBody>
          <a:bodyPr wrap="none" lIns="192911" tIns="96455" rIns="192911" bIns="96455" anchor="ctr"/>
          <a:lstStyle/>
          <a:p>
            <a:endParaRPr lang="en-US"/>
          </a:p>
        </p:txBody>
      </p:sp>
      <p:sp>
        <p:nvSpPr>
          <p:cNvPr id="28" name="Oval 28"/>
          <p:cNvSpPr>
            <a:spLocks noChangeArrowheads="1"/>
          </p:cNvSpPr>
          <p:nvPr/>
        </p:nvSpPr>
        <p:spPr bwMode="auto">
          <a:xfrm>
            <a:off x="1782460" y="5152075"/>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grpSp>
        <p:nvGrpSpPr>
          <p:cNvPr id="2" name="Group 39"/>
          <p:cNvGrpSpPr/>
          <p:nvPr/>
        </p:nvGrpSpPr>
        <p:grpSpPr>
          <a:xfrm>
            <a:off x="7484426" y="1738457"/>
            <a:ext cx="12247363" cy="6506858"/>
            <a:chOff x="7484426" y="1738457"/>
            <a:chExt cx="13527171" cy="6506858"/>
          </a:xfrm>
        </p:grpSpPr>
        <p:sp>
          <p:nvSpPr>
            <p:cNvPr id="6" name="Text Box 6"/>
            <p:cNvSpPr txBox="1">
              <a:spLocks noChangeArrowheads="1"/>
            </p:cNvSpPr>
            <p:nvPr/>
          </p:nvSpPr>
          <p:spPr bwMode="auto">
            <a:xfrm>
              <a:off x="18678292" y="3012763"/>
              <a:ext cx="2244265" cy="1764454"/>
            </a:xfrm>
            <a:prstGeom prst="rect">
              <a:avLst/>
            </a:prstGeom>
            <a:noFill/>
            <a:ln w="9525">
              <a:noFill/>
              <a:miter lim="800000"/>
              <a:headEnd/>
              <a:tailEnd/>
            </a:ln>
          </p:spPr>
          <p:txBody>
            <a:bodyPr wrap="none" lIns="192911" tIns="96455" rIns="192911" bIns="96455">
              <a:spAutoFit/>
            </a:bodyPr>
            <a:lstStyle/>
            <a:p>
              <a:r>
                <a:rPr lang="en-US" sz="5100" dirty="0"/>
                <a:t>visual </a:t>
              </a:r>
            </a:p>
            <a:p>
              <a:r>
                <a:rPr lang="en-US" sz="5100" dirty="0"/>
                <a:t>cortex</a:t>
              </a:r>
              <a:endParaRPr lang="en-US" sz="3800" dirty="0"/>
            </a:p>
          </p:txBody>
        </p:sp>
        <p:grpSp>
          <p:nvGrpSpPr>
            <p:cNvPr id="3" name="Group 7"/>
            <p:cNvGrpSpPr>
              <a:grpSpLocks/>
            </p:cNvGrpSpPr>
            <p:nvPr/>
          </p:nvGrpSpPr>
          <p:grpSpPr bwMode="auto">
            <a:xfrm flipH="1">
              <a:off x="7484426" y="1738457"/>
              <a:ext cx="10886260" cy="6340582"/>
              <a:chOff x="1056" y="768"/>
              <a:chExt cx="4272" cy="3006"/>
            </a:xfrm>
          </p:grpSpPr>
          <p:pic>
            <p:nvPicPr>
              <p:cNvPr id="8" name="Picture 8" descr="pipe_cervelle"/>
              <p:cNvPicPr>
                <a:picLocks noChangeAspect="1" noChangeArrowheads="1"/>
              </p:cNvPicPr>
              <p:nvPr/>
            </p:nvPicPr>
            <p:blipFill>
              <a:blip r:embed="rId2" cstate="print"/>
              <a:srcRect/>
              <a:stretch>
                <a:fillRect/>
              </a:stretch>
            </p:blipFill>
            <p:spPr bwMode="auto">
              <a:xfrm>
                <a:off x="1056" y="768"/>
                <a:ext cx="3696" cy="3006"/>
              </a:xfrm>
              <a:prstGeom prst="rect">
                <a:avLst/>
              </a:prstGeom>
              <a:noFill/>
              <a:ln w="9525">
                <a:noFill/>
                <a:miter lim="800000"/>
                <a:headEnd/>
                <a:tailEnd/>
              </a:ln>
            </p:spPr>
          </p:pic>
          <p:grpSp>
            <p:nvGrpSpPr>
              <p:cNvPr id="7" name="Group 9"/>
              <p:cNvGrpSpPr>
                <a:grpSpLocks/>
              </p:cNvGrpSpPr>
              <p:nvPr/>
            </p:nvGrpSpPr>
            <p:grpSpPr bwMode="auto">
              <a:xfrm>
                <a:off x="3888" y="2496"/>
                <a:ext cx="624" cy="624"/>
                <a:chOff x="3888" y="2592"/>
                <a:chExt cx="624" cy="624"/>
              </a:xfrm>
            </p:grpSpPr>
            <p:sp>
              <p:nvSpPr>
                <p:cNvPr id="20" name="Oval 1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21" name="Line 1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22" name="Line 1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23" name="Freeform 1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sp>
            <p:nvSpPr>
              <p:cNvPr id="10" name="Freeform 14"/>
              <p:cNvSpPr>
                <a:spLocks/>
              </p:cNvSpPr>
              <p:nvPr/>
            </p:nvSpPr>
            <p:spPr bwMode="auto">
              <a:xfrm>
                <a:off x="1200" y="1968"/>
                <a:ext cx="2688" cy="824"/>
              </a:xfrm>
              <a:custGeom>
                <a:avLst/>
                <a:gdLst>
                  <a:gd name="T0" fmla="*/ 2688 w 2688"/>
                  <a:gd name="T1" fmla="*/ 289 h 1056"/>
                  <a:gd name="T2" fmla="*/ 2112 w 2688"/>
                  <a:gd name="T3" fmla="*/ 261 h 1056"/>
                  <a:gd name="T4" fmla="*/ 1584 w 2688"/>
                  <a:gd name="T5" fmla="*/ 26 h 1056"/>
                  <a:gd name="T6" fmla="*/ 0 w 2688"/>
                  <a:gd name="T7" fmla="*/ 109 h 1056"/>
                  <a:gd name="T8" fmla="*/ 0 60000 65536"/>
                  <a:gd name="T9" fmla="*/ 0 60000 65536"/>
                  <a:gd name="T10" fmla="*/ 0 60000 65536"/>
                  <a:gd name="T11" fmla="*/ 0 60000 65536"/>
                  <a:gd name="T12" fmla="*/ 0 w 2688"/>
                  <a:gd name="T13" fmla="*/ 0 h 1056"/>
                  <a:gd name="T14" fmla="*/ 2688 w 2688"/>
                  <a:gd name="T15" fmla="*/ 1056 h 1056"/>
                </a:gdLst>
                <a:ahLst/>
                <a:cxnLst>
                  <a:cxn ang="T8">
                    <a:pos x="T0" y="T1"/>
                  </a:cxn>
                  <a:cxn ang="T9">
                    <a:pos x="T2" y="T3"/>
                  </a:cxn>
                  <a:cxn ang="T10">
                    <a:pos x="T4" y="T5"/>
                  </a:cxn>
                  <a:cxn ang="T11">
                    <a:pos x="T6" y="T7"/>
                  </a:cxn>
                </a:cxnLst>
                <a:rect l="T12" t="T13" r="T14" b="T15"/>
                <a:pathLst>
                  <a:path w="2688" h="1056">
                    <a:moveTo>
                      <a:pt x="2688" y="1000"/>
                    </a:moveTo>
                    <a:cubicBezTo>
                      <a:pt x="2492" y="1028"/>
                      <a:pt x="2296" y="1056"/>
                      <a:pt x="2112" y="904"/>
                    </a:cubicBezTo>
                    <a:cubicBezTo>
                      <a:pt x="1928" y="752"/>
                      <a:pt x="1936" y="176"/>
                      <a:pt x="1584" y="88"/>
                    </a:cubicBezTo>
                    <a:cubicBezTo>
                      <a:pt x="1232" y="0"/>
                      <a:pt x="264" y="328"/>
                      <a:pt x="0" y="376"/>
                    </a:cubicBezTo>
                  </a:path>
                </a:pathLst>
              </a:custGeom>
              <a:noFill/>
              <a:ln w="28575" cmpd="sng">
                <a:solidFill>
                  <a:srgbClr val="FFFF00"/>
                </a:solidFill>
                <a:round/>
                <a:headEnd type="none" w="med" len="med"/>
                <a:tailEnd type="triangle" w="med" len="med"/>
              </a:ln>
            </p:spPr>
            <p:txBody>
              <a:bodyPr wrap="none" anchor="ctr"/>
              <a:lstStyle/>
              <a:p>
                <a:endParaRPr lang="en-US"/>
              </a:p>
            </p:txBody>
          </p:sp>
          <p:grpSp>
            <p:nvGrpSpPr>
              <p:cNvPr id="9" name="Group 15"/>
              <p:cNvGrpSpPr>
                <a:grpSpLocks/>
              </p:cNvGrpSpPr>
              <p:nvPr/>
            </p:nvGrpSpPr>
            <p:grpSpPr bwMode="auto">
              <a:xfrm>
                <a:off x="1248" y="1248"/>
                <a:ext cx="512" cy="1248"/>
                <a:chOff x="1248" y="1248"/>
                <a:chExt cx="512" cy="1248"/>
              </a:xfrm>
            </p:grpSpPr>
            <p:sp>
              <p:nvSpPr>
                <p:cNvPr id="18" name="Freeform 16"/>
                <p:cNvSpPr>
                  <a:spLocks/>
                </p:cNvSpPr>
                <p:nvPr/>
              </p:nvSpPr>
              <p:spPr bwMode="auto">
                <a:xfrm>
                  <a:off x="1344" y="2304"/>
                  <a:ext cx="336" cy="192"/>
                </a:xfrm>
                <a:custGeom>
                  <a:avLst/>
                  <a:gdLst>
                    <a:gd name="T0" fmla="*/ 0 w 336"/>
                    <a:gd name="T1" fmla="*/ 0 h 192"/>
                    <a:gd name="T2" fmla="*/ 240 w 336"/>
                    <a:gd name="T3" fmla="*/ 48 h 192"/>
                    <a:gd name="T4" fmla="*/ 336 w 336"/>
                    <a:gd name="T5" fmla="*/ 192 h 192"/>
                    <a:gd name="T6" fmla="*/ 0 60000 65536"/>
                    <a:gd name="T7" fmla="*/ 0 60000 65536"/>
                    <a:gd name="T8" fmla="*/ 0 60000 65536"/>
                    <a:gd name="T9" fmla="*/ 0 w 336"/>
                    <a:gd name="T10" fmla="*/ 0 h 192"/>
                    <a:gd name="T11" fmla="*/ 336 w 336"/>
                    <a:gd name="T12" fmla="*/ 192 h 192"/>
                  </a:gdLst>
                  <a:ahLst/>
                  <a:cxnLst>
                    <a:cxn ang="T6">
                      <a:pos x="T0" y="T1"/>
                    </a:cxn>
                    <a:cxn ang="T7">
                      <a:pos x="T2" y="T3"/>
                    </a:cxn>
                    <a:cxn ang="T8">
                      <a:pos x="T4" y="T5"/>
                    </a:cxn>
                  </a:cxnLst>
                  <a:rect l="T9" t="T10" r="T11" b="T12"/>
                  <a:pathLst>
                    <a:path w="336" h="192">
                      <a:moveTo>
                        <a:pt x="0" y="0"/>
                      </a:moveTo>
                      <a:cubicBezTo>
                        <a:pt x="92" y="8"/>
                        <a:pt x="184" y="16"/>
                        <a:pt x="240" y="48"/>
                      </a:cubicBezTo>
                      <a:cubicBezTo>
                        <a:pt x="296" y="80"/>
                        <a:pt x="316" y="136"/>
                        <a:pt x="336" y="192"/>
                      </a:cubicBezTo>
                    </a:path>
                  </a:pathLst>
                </a:custGeom>
                <a:noFill/>
                <a:ln w="28575" cmpd="sng">
                  <a:solidFill>
                    <a:srgbClr val="FFFF00"/>
                  </a:solidFill>
                  <a:round/>
                  <a:headEnd type="none" w="med" len="med"/>
                  <a:tailEnd type="triangle" w="med" len="med"/>
                </a:ln>
              </p:spPr>
              <p:txBody>
                <a:bodyPr wrap="none" anchor="ctr"/>
                <a:lstStyle/>
                <a:p>
                  <a:endParaRPr lang="en-US"/>
                </a:p>
              </p:txBody>
            </p:sp>
            <p:sp>
              <p:nvSpPr>
                <p:cNvPr id="19" name="Freeform 17"/>
                <p:cNvSpPr>
                  <a:spLocks/>
                </p:cNvSpPr>
                <p:nvPr/>
              </p:nvSpPr>
              <p:spPr bwMode="auto">
                <a:xfrm>
                  <a:off x="1248" y="1248"/>
                  <a:ext cx="512" cy="864"/>
                </a:xfrm>
                <a:custGeom>
                  <a:avLst/>
                  <a:gdLst>
                    <a:gd name="T0" fmla="*/ 0 w 512"/>
                    <a:gd name="T1" fmla="*/ 864 h 864"/>
                    <a:gd name="T2" fmla="*/ 432 w 512"/>
                    <a:gd name="T3" fmla="*/ 480 h 864"/>
                    <a:gd name="T4" fmla="*/ 480 w 512"/>
                    <a:gd name="T5" fmla="*/ 0 h 864"/>
                    <a:gd name="T6" fmla="*/ 0 60000 65536"/>
                    <a:gd name="T7" fmla="*/ 0 60000 65536"/>
                    <a:gd name="T8" fmla="*/ 0 60000 65536"/>
                    <a:gd name="T9" fmla="*/ 0 w 512"/>
                    <a:gd name="T10" fmla="*/ 0 h 864"/>
                    <a:gd name="T11" fmla="*/ 512 w 512"/>
                    <a:gd name="T12" fmla="*/ 864 h 864"/>
                  </a:gdLst>
                  <a:ahLst/>
                  <a:cxnLst>
                    <a:cxn ang="T6">
                      <a:pos x="T0" y="T1"/>
                    </a:cxn>
                    <a:cxn ang="T7">
                      <a:pos x="T2" y="T3"/>
                    </a:cxn>
                    <a:cxn ang="T8">
                      <a:pos x="T4" y="T5"/>
                    </a:cxn>
                  </a:cxnLst>
                  <a:rect l="T9" t="T10" r="T11" b="T12"/>
                  <a:pathLst>
                    <a:path w="512" h="864">
                      <a:moveTo>
                        <a:pt x="0" y="864"/>
                      </a:moveTo>
                      <a:cubicBezTo>
                        <a:pt x="176" y="744"/>
                        <a:pt x="352" y="624"/>
                        <a:pt x="432" y="480"/>
                      </a:cubicBezTo>
                      <a:cubicBezTo>
                        <a:pt x="512" y="336"/>
                        <a:pt x="496" y="168"/>
                        <a:pt x="480" y="0"/>
                      </a:cubicBezTo>
                    </a:path>
                  </a:pathLst>
                </a:custGeom>
                <a:noFill/>
                <a:ln w="28575" cmpd="sng">
                  <a:solidFill>
                    <a:srgbClr val="FFFF00"/>
                  </a:solidFill>
                  <a:round/>
                  <a:headEnd type="none" w="med" len="med"/>
                  <a:tailEnd type="triangle" w="med" len="med"/>
                </a:ln>
              </p:spPr>
              <p:txBody>
                <a:bodyPr wrap="none" anchor="ctr"/>
                <a:lstStyle/>
                <a:p>
                  <a:endParaRPr lang="en-US"/>
                </a:p>
              </p:txBody>
            </p:sp>
          </p:grpSp>
          <p:sp>
            <p:nvSpPr>
              <p:cNvPr id="12" name="Freeform 18"/>
              <p:cNvSpPr>
                <a:spLocks/>
              </p:cNvSpPr>
              <p:nvPr/>
            </p:nvSpPr>
            <p:spPr bwMode="auto">
              <a:xfrm>
                <a:off x="2736" y="2304"/>
                <a:ext cx="2592" cy="1336"/>
              </a:xfrm>
              <a:custGeom>
                <a:avLst/>
                <a:gdLst>
                  <a:gd name="T0" fmla="*/ 64 w 2592"/>
                  <a:gd name="T1" fmla="*/ 1240 h 1336"/>
                  <a:gd name="T2" fmla="*/ 112 w 2592"/>
                  <a:gd name="T3" fmla="*/ 712 h 1336"/>
                  <a:gd name="T4" fmla="*/ 736 w 2592"/>
                  <a:gd name="T5" fmla="*/ 472 h 1336"/>
                  <a:gd name="T6" fmla="*/ 1312 w 2592"/>
                  <a:gd name="T7" fmla="*/ 232 h 1336"/>
                  <a:gd name="T8" fmla="*/ 2320 w 2592"/>
                  <a:gd name="T9" fmla="*/ 136 h 1336"/>
                  <a:gd name="T10" fmla="*/ 2368 w 2592"/>
                  <a:gd name="T11" fmla="*/ 1048 h 1336"/>
                  <a:gd name="T12" fmla="*/ 976 w 2592"/>
                  <a:gd name="T13" fmla="*/ 1336 h 1336"/>
                  <a:gd name="T14" fmla="*/ 0 60000 65536"/>
                  <a:gd name="T15" fmla="*/ 0 60000 65536"/>
                  <a:gd name="T16" fmla="*/ 0 60000 65536"/>
                  <a:gd name="T17" fmla="*/ 0 60000 65536"/>
                  <a:gd name="T18" fmla="*/ 0 60000 65536"/>
                  <a:gd name="T19" fmla="*/ 0 60000 65536"/>
                  <a:gd name="T20" fmla="*/ 0 60000 65536"/>
                  <a:gd name="T21" fmla="*/ 0 w 2592"/>
                  <a:gd name="T22" fmla="*/ 0 h 1336"/>
                  <a:gd name="T23" fmla="*/ 2592 w 2592"/>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1336">
                    <a:moveTo>
                      <a:pt x="64" y="1240"/>
                    </a:moveTo>
                    <a:cubicBezTo>
                      <a:pt x="32" y="1040"/>
                      <a:pt x="0" y="840"/>
                      <a:pt x="112" y="712"/>
                    </a:cubicBezTo>
                    <a:cubicBezTo>
                      <a:pt x="224" y="584"/>
                      <a:pt x="536" y="552"/>
                      <a:pt x="736" y="472"/>
                    </a:cubicBezTo>
                    <a:cubicBezTo>
                      <a:pt x="936" y="392"/>
                      <a:pt x="1048" y="288"/>
                      <a:pt x="1312" y="232"/>
                    </a:cubicBezTo>
                    <a:cubicBezTo>
                      <a:pt x="1576" y="176"/>
                      <a:pt x="2144" y="0"/>
                      <a:pt x="2320" y="136"/>
                    </a:cubicBezTo>
                    <a:cubicBezTo>
                      <a:pt x="2496" y="272"/>
                      <a:pt x="2592" y="848"/>
                      <a:pt x="2368" y="1048"/>
                    </a:cubicBezTo>
                    <a:cubicBezTo>
                      <a:pt x="2144" y="1248"/>
                      <a:pt x="1560" y="1292"/>
                      <a:pt x="976" y="1336"/>
                    </a:cubicBezTo>
                  </a:path>
                </a:pathLst>
              </a:custGeom>
              <a:solidFill>
                <a:schemeClr val="bg1"/>
              </a:solidFill>
              <a:ln w="9525">
                <a:noFill/>
                <a:round/>
                <a:headEnd/>
                <a:tailEnd/>
              </a:ln>
            </p:spPr>
            <p:txBody>
              <a:bodyPr wrap="none" anchor="ctr"/>
              <a:lstStyle/>
              <a:p>
                <a:endParaRPr lang="en-US"/>
              </a:p>
            </p:txBody>
          </p:sp>
          <p:grpSp>
            <p:nvGrpSpPr>
              <p:cNvPr id="11" name="Group 19"/>
              <p:cNvGrpSpPr>
                <a:grpSpLocks/>
              </p:cNvGrpSpPr>
              <p:nvPr/>
            </p:nvGrpSpPr>
            <p:grpSpPr bwMode="auto">
              <a:xfrm>
                <a:off x="4024" y="2632"/>
                <a:ext cx="624" cy="624"/>
                <a:chOff x="3888" y="2592"/>
                <a:chExt cx="624" cy="624"/>
              </a:xfrm>
            </p:grpSpPr>
            <p:sp>
              <p:nvSpPr>
                <p:cNvPr id="14" name="Oval 2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15" name="Line 2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16" name="Line 2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17" name="Freeform 2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grpSp>
        <p:sp>
          <p:nvSpPr>
            <p:cNvPr id="24" name="Rectangle 24"/>
            <p:cNvSpPr>
              <a:spLocks noChangeArrowheads="1"/>
            </p:cNvSpPr>
            <p:nvPr/>
          </p:nvSpPr>
          <p:spPr bwMode="auto">
            <a:xfrm>
              <a:off x="8761856" y="7097290"/>
              <a:ext cx="9700851" cy="1148025"/>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25" name="Line 25"/>
            <p:cNvSpPr>
              <a:spLocks noChangeShapeType="1"/>
            </p:cNvSpPr>
            <p:nvPr/>
          </p:nvSpPr>
          <p:spPr bwMode="auto">
            <a:xfrm flipH="1" flipV="1">
              <a:off x="18036821" y="5055026"/>
              <a:ext cx="1357969" cy="255985"/>
            </a:xfrm>
            <a:prstGeom prst="line">
              <a:avLst/>
            </a:prstGeom>
            <a:noFill/>
            <a:ln w="38100">
              <a:solidFill>
                <a:srgbClr val="FF0000"/>
              </a:solidFill>
              <a:round/>
              <a:headEnd/>
              <a:tailEnd type="triangle" w="med" len="med"/>
            </a:ln>
          </p:spPr>
          <p:txBody>
            <a:bodyPr lIns="192911" tIns="96455" rIns="192911" bIns="96455"/>
            <a:lstStyle/>
            <a:p>
              <a:endParaRPr lang="en-US"/>
            </a:p>
          </p:txBody>
        </p:sp>
        <p:cxnSp>
          <p:nvCxnSpPr>
            <p:cNvPr id="30" name="Straight Connector 29"/>
            <p:cNvCxnSpPr/>
            <p:nvPr/>
          </p:nvCxnSpPr>
          <p:spPr bwMode="auto">
            <a:xfrm>
              <a:off x="18715686" y="6203754"/>
              <a:ext cx="2295911"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32" name="Straight Connector 31"/>
            <p:cNvCxnSpPr/>
            <p:nvPr/>
          </p:nvCxnSpPr>
          <p:spPr bwMode="auto">
            <a:xfrm>
              <a:off x="19055998"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3" name="Straight Connector 32"/>
            <p:cNvCxnSpPr/>
            <p:nvPr/>
          </p:nvCxnSpPr>
          <p:spPr bwMode="auto">
            <a:xfrm>
              <a:off x="19416123"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Straight Connector 33"/>
            <p:cNvCxnSpPr/>
            <p:nvPr/>
          </p:nvCxnSpPr>
          <p:spPr bwMode="auto">
            <a:xfrm>
              <a:off x="20417250"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cxnSp>
        <p:nvCxnSpPr>
          <p:cNvPr id="36" name="Straight Connector 35"/>
          <p:cNvCxnSpPr/>
          <p:nvPr/>
        </p:nvCxnSpPr>
        <p:spPr bwMode="auto">
          <a:xfrm>
            <a:off x="2124499" y="8883302"/>
            <a:ext cx="10719854" cy="127598"/>
          </a:xfrm>
          <a:prstGeom prst="line">
            <a:avLst/>
          </a:prstGeom>
          <a:solidFill>
            <a:schemeClr val="accent1"/>
          </a:solidFill>
          <a:ln w="76200" cap="flat" cmpd="sng" algn="ctr">
            <a:solidFill>
              <a:srgbClr val="FF0000"/>
            </a:solidFill>
            <a:prstDash val="solid"/>
            <a:round/>
            <a:headEnd type="none" w="med" len="med"/>
            <a:tailEnd type="none" w="med" len="med"/>
          </a:ln>
          <a:effectLst/>
        </p:spPr>
      </p:cxnSp>
      <p:sp>
        <p:nvSpPr>
          <p:cNvPr id="37" name="TextBox 36"/>
          <p:cNvSpPr txBox="1"/>
          <p:nvPr/>
        </p:nvSpPr>
        <p:spPr>
          <a:xfrm>
            <a:off x="13318545" y="9010900"/>
            <a:ext cx="8669100" cy="1241234"/>
          </a:xfrm>
          <a:prstGeom prst="rect">
            <a:avLst/>
          </a:prstGeom>
          <a:noFill/>
        </p:spPr>
        <p:txBody>
          <a:bodyPr wrap="none" lIns="192911" tIns="96455" rIns="192911" bIns="96455" rtlCol="0">
            <a:spAutoFit/>
          </a:bodyPr>
          <a:lstStyle/>
          <a:p>
            <a:r>
              <a:rPr lang="en-US" sz="6800" b="1" dirty="0">
                <a:solidFill>
                  <a:srgbClr val="FF0000"/>
                </a:solidFill>
              </a:rPr>
              <a:t>Model of ‘Encoding’</a:t>
            </a:r>
          </a:p>
        </p:txBody>
      </p:sp>
      <p:sp>
        <p:nvSpPr>
          <p:cNvPr id="38" name="Oval 26"/>
          <p:cNvSpPr>
            <a:spLocks noChangeArrowheads="1"/>
          </p:cNvSpPr>
          <p:nvPr/>
        </p:nvSpPr>
        <p:spPr bwMode="auto">
          <a:xfrm>
            <a:off x="3742099" y="5533855"/>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sp>
        <p:nvSpPr>
          <p:cNvPr id="39" name="Curved Up Arrow 38"/>
          <p:cNvSpPr/>
          <p:nvPr/>
        </p:nvSpPr>
        <p:spPr bwMode="auto">
          <a:xfrm>
            <a:off x="2295912" y="6714144"/>
            <a:ext cx="16897762" cy="4210718"/>
          </a:xfrm>
          <a:prstGeom prst="curvedUpArrow">
            <a:avLst/>
          </a:prstGeom>
          <a:solidFill>
            <a:srgbClr val="FF0000">
              <a:alpha val="25098"/>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4" name="TextBox 3"/>
          <p:cNvSpPr txBox="1"/>
          <p:nvPr/>
        </p:nvSpPr>
        <p:spPr>
          <a:xfrm>
            <a:off x="1785443" y="7734924"/>
            <a:ext cx="16239442" cy="3888113"/>
          </a:xfrm>
          <a:prstGeom prst="rect">
            <a:avLst/>
          </a:prstGeom>
          <a:noFill/>
        </p:spPr>
        <p:txBody>
          <a:bodyPr wrap="none" lIns="192911" tIns="96455" rIns="192911" bIns="96455" rtlCol="0">
            <a:spAutoFit/>
          </a:bodyPr>
          <a:lstStyle/>
          <a:p>
            <a:pPr marL="964555" indent="-964555">
              <a:buAutoNum type="alphaUcParenR"/>
            </a:pPr>
            <a:r>
              <a:rPr lang="en-US" sz="4800" dirty="0"/>
              <a:t>Predict spike times, given stimulus</a:t>
            </a:r>
          </a:p>
          <a:p>
            <a:pPr marL="964555" indent="-964555">
              <a:buAutoNum type="alphaUcParenR"/>
            </a:pPr>
            <a:r>
              <a:rPr lang="en-US" sz="4800" dirty="0"/>
              <a:t>Predict </a:t>
            </a:r>
            <a:r>
              <a:rPr lang="en-US" sz="4800" dirty="0" err="1"/>
              <a:t>subthreshold</a:t>
            </a:r>
            <a:r>
              <a:rPr lang="en-US" sz="4800" dirty="0"/>
              <a:t> voltage</a:t>
            </a:r>
          </a:p>
          <a:p>
            <a:pPr marL="964555" indent="-964555">
              <a:buAutoNum type="alphaUcParenR"/>
            </a:pPr>
            <a:r>
              <a:rPr lang="en-US" sz="4800" dirty="0"/>
              <a:t>Easy to interpret (not a ‘black box’)</a:t>
            </a:r>
          </a:p>
          <a:p>
            <a:pPr marL="964555" indent="-964555">
              <a:buAutoNum type="alphaUcParenR"/>
            </a:pPr>
            <a:r>
              <a:rPr lang="en-US" sz="4800" dirty="0"/>
              <a:t>Flexible enough to account for a variety of phenomena</a:t>
            </a:r>
          </a:p>
          <a:p>
            <a:pPr marL="964555" indent="-964555">
              <a:buAutoNum type="alphaUcParenR"/>
            </a:pPr>
            <a:r>
              <a:rPr lang="en-US" sz="4800" dirty="0"/>
              <a:t>Systematic procedure to ‘optimize’ parameters</a:t>
            </a:r>
          </a:p>
        </p:txBody>
      </p:sp>
      <p:sp>
        <p:nvSpPr>
          <p:cNvPr id="4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7.7 Model of ENCODING</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2" name="Straight Connector 4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8" grpId="0" animBg="1"/>
      <p:bldP spid="28" grpId="1" animBg="1"/>
      <p:bldP spid="37" grpId="0"/>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0205102" y="1237678"/>
            <a:ext cx="8669100" cy="1241234"/>
          </a:xfrm>
          <a:prstGeom prst="rect">
            <a:avLst/>
          </a:prstGeom>
          <a:noFill/>
        </p:spPr>
        <p:txBody>
          <a:bodyPr wrap="none" lIns="192911" tIns="96455" rIns="192911" bIns="96455" rtlCol="0">
            <a:spAutoFit/>
          </a:bodyPr>
          <a:lstStyle/>
          <a:p>
            <a:r>
              <a:rPr lang="en-US" sz="6800" b="1" dirty="0">
                <a:solidFill>
                  <a:srgbClr val="FF0000"/>
                </a:solidFill>
              </a:rPr>
              <a:t>Model of ‘Encoding’</a:t>
            </a:r>
          </a:p>
        </p:txBody>
      </p:sp>
      <p:grpSp>
        <p:nvGrpSpPr>
          <p:cNvPr id="2" name="Group 39"/>
          <p:cNvGrpSpPr/>
          <p:nvPr/>
        </p:nvGrpSpPr>
        <p:grpSpPr>
          <a:xfrm>
            <a:off x="1814576" y="1474624"/>
            <a:ext cx="8090622" cy="3826789"/>
            <a:chOff x="3742099" y="1738457"/>
            <a:chExt cx="15989690" cy="7429606"/>
          </a:xfrm>
        </p:grpSpPr>
        <p:sp>
          <p:nvSpPr>
            <p:cNvPr id="5" name="AutoShape 4"/>
            <p:cNvSpPr>
              <a:spLocks noChangeArrowheads="1"/>
            </p:cNvSpPr>
            <p:nvPr/>
          </p:nvSpPr>
          <p:spPr bwMode="auto">
            <a:xfrm rot="16200000" flipH="1">
              <a:off x="3198972" y="3111429"/>
              <a:ext cx="4402400" cy="3316145"/>
            </a:xfrm>
            <a:prstGeom prst="parallelogram">
              <a:avLst>
                <a:gd name="adj" fmla="val 44259"/>
              </a:avLst>
            </a:prstGeom>
            <a:solidFill>
              <a:schemeClr val="folHlink"/>
            </a:solidFill>
            <a:ln w="9525">
              <a:solidFill>
                <a:schemeClr val="tx1"/>
              </a:solidFill>
              <a:miter lim="800000"/>
              <a:headEnd/>
              <a:tailEnd/>
            </a:ln>
          </p:spPr>
          <p:txBody>
            <a:bodyPr wrap="none" lIns="192911" tIns="96455" rIns="192911" bIns="96455" anchor="ctr"/>
            <a:lstStyle/>
            <a:p>
              <a:endParaRPr lang="en-US"/>
            </a:p>
          </p:txBody>
        </p:sp>
        <p:sp>
          <p:nvSpPr>
            <p:cNvPr id="26" name="Oval 26"/>
            <p:cNvSpPr>
              <a:spLocks noChangeArrowheads="1"/>
            </p:cNvSpPr>
            <p:nvPr/>
          </p:nvSpPr>
          <p:spPr bwMode="auto">
            <a:xfrm>
              <a:off x="5186350" y="4586880"/>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sp>
          <p:nvSpPr>
            <p:cNvPr id="27" name="Oval 27"/>
            <p:cNvSpPr>
              <a:spLocks noChangeArrowheads="1"/>
            </p:cNvSpPr>
            <p:nvPr/>
          </p:nvSpPr>
          <p:spPr bwMode="auto">
            <a:xfrm>
              <a:off x="5017541" y="4457479"/>
              <a:ext cx="682736" cy="767960"/>
            </a:xfrm>
            <a:prstGeom prst="ellipse">
              <a:avLst/>
            </a:prstGeom>
            <a:noFill/>
            <a:ln w="38100">
              <a:solidFill>
                <a:srgbClr val="FF0000"/>
              </a:solidFill>
              <a:round/>
              <a:headEnd/>
              <a:tailEnd/>
            </a:ln>
          </p:spPr>
          <p:txBody>
            <a:bodyPr wrap="none" lIns="192911" tIns="96455" rIns="192911" bIns="96455" anchor="ctr"/>
            <a:lstStyle/>
            <a:p>
              <a:endParaRPr lang="en-US"/>
            </a:p>
          </p:txBody>
        </p:sp>
        <p:sp>
          <p:nvSpPr>
            <p:cNvPr id="28" name="Oval 28"/>
            <p:cNvSpPr>
              <a:spLocks noChangeArrowheads="1"/>
            </p:cNvSpPr>
            <p:nvPr/>
          </p:nvSpPr>
          <p:spPr bwMode="auto">
            <a:xfrm>
              <a:off x="4165998" y="4969453"/>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grpSp>
          <p:nvGrpSpPr>
            <p:cNvPr id="3" name="Group 39"/>
            <p:cNvGrpSpPr/>
            <p:nvPr/>
          </p:nvGrpSpPr>
          <p:grpSpPr>
            <a:xfrm>
              <a:off x="7484426" y="1738457"/>
              <a:ext cx="12247363" cy="6506858"/>
              <a:chOff x="7484426" y="1738457"/>
              <a:chExt cx="13527171" cy="6506858"/>
            </a:xfrm>
          </p:grpSpPr>
          <p:grpSp>
            <p:nvGrpSpPr>
              <p:cNvPr id="4" name="Group 7"/>
              <p:cNvGrpSpPr>
                <a:grpSpLocks/>
              </p:cNvGrpSpPr>
              <p:nvPr/>
            </p:nvGrpSpPr>
            <p:grpSpPr bwMode="auto">
              <a:xfrm flipH="1">
                <a:off x="7484426" y="1738457"/>
                <a:ext cx="10886260" cy="6340582"/>
                <a:chOff x="1056" y="768"/>
                <a:chExt cx="4272" cy="3006"/>
              </a:xfrm>
            </p:grpSpPr>
            <p:pic>
              <p:nvPicPr>
                <p:cNvPr id="8" name="Picture 8" descr="pipe_cervelle"/>
                <p:cNvPicPr>
                  <a:picLocks noChangeAspect="1" noChangeArrowheads="1"/>
                </p:cNvPicPr>
                <p:nvPr/>
              </p:nvPicPr>
              <p:blipFill>
                <a:blip r:embed="rId2" cstate="print"/>
                <a:srcRect/>
                <a:stretch>
                  <a:fillRect/>
                </a:stretch>
              </p:blipFill>
              <p:spPr bwMode="auto">
                <a:xfrm>
                  <a:off x="1056" y="768"/>
                  <a:ext cx="3696" cy="3006"/>
                </a:xfrm>
                <a:prstGeom prst="rect">
                  <a:avLst/>
                </a:prstGeom>
                <a:noFill/>
                <a:ln w="9525">
                  <a:noFill/>
                  <a:miter lim="800000"/>
                  <a:headEnd/>
                  <a:tailEnd/>
                </a:ln>
              </p:spPr>
            </p:pic>
            <p:grpSp>
              <p:nvGrpSpPr>
                <p:cNvPr id="6" name="Group 9"/>
                <p:cNvGrpSpPr>
                  <a:grpSpLocks/>
                </p:cNvGrpSpPr>
                <p:nvPr/>
              </p:nvGrpSpPr>
              <p:grpSpPr bwMode="auto">
                <a:xfrm>
                  <a:off x="3888" y="2496"/>
                  <a:ext cx="624" cy="624"/>
                  <a:chOff x="3888" y="2592"/>
                  <a:chExt cx="624" cy="624"/>
                </a:xfrm>
              </p:grpSpPr>
              <p:sp>
                <p:nvSpPr>
                  <p:cNvPr id="20" name="Oval 1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21" name="Line 1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22" name="Line 1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23" name="Freeform 1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sp>
              <p:nvSpPr>
                <p:cNvPr id="10" name="Freeform 14"/>
                <p:cNvSpPr>
                  <a:spLocks/>
                </p:cNvSpPr>
                <p:nvPr/>
              </p:nvSpPr>
              <p:spPr bwMode="auto">
                <a:xfrm>
                  <a:off x="1200" y="1968"/>
                  <a:ext cx="2688" cy="824"/>
                </a:xfrm>
                <a:custGeom>
                  <a:avLst/>
                  <a:gdLst>
                    <a:gd name="T0" fmla="*/ 2688 w 2688"/>
                    <a:gd name="T1" fmla="*/ 289 h 1056"/>
                    <a:gd name="T2" fmla="*/ 2112 w 2688"/>
                    <a:gd name="T3" fmla="*/ 261 h 1056"/>
                    <a:gd name="T4" fmla="*/ 1584 w 2688"/>
                    <a:gd name="T5" fmla="*/ 26 h 1056"/>
                    <a:gd name="T6" fmla="*/ 0 w 2688"/>
                    <a:gd name="T7" fmla="*/ 109 h 1056"/>
                    <a:gd name="T8" fmla="*/ 0 60000 65536"/>
                    <a:gd name="T9" fmla="*/ 0 60000 65536"/>
                    <a:gd name="T10" fmla="*/ 0 60000 65536"/>
                    <a:gd name="T11" fmla="*/ 0 60000 65536"/>
                    <a:gd name="T12" fmla="*/ 0 w 2688"/>
                    <a:gd name="T13" fmla="*/ 0 h 1056"/>
                    <a:gd name="T14" fmla="*/ 2688 w 2688"/>
                    <a:gd name="T15" fmla="*/ 1056 h 1056"/>
                  </a:gdLst>
                  <a:ahLst/>
                  <a:cxnLst>
                    <a:cxn ang="T8">
                      <a:pos x="T0" y="T1"/>
                    </a:cxn>
                    <a:cxn ang="T9">
                      <a:pos x="T2" y="T3"/>
                    </a:cxn>
                    <a:cxn ang="T10">
                      <a:pos x="T4" y="T5"/>
                    </a:cxn>
                    <a:cxn ang="T11">
                      <a:pos x="T6" y="T7"/>
                    </a:cxn>
                  </a:cxnLst>
                  <a:rect l="T12" t="T13" r="T14" b="T15"/>
                  <a:pathLst>
                    <a:path w="2688" h="1056">
                      <a:moveTo>
                        <a:pt x="2688" y="1000"/>
                      </a:moveTo>
                      <a:cubicBezTo>
                        <a:pt x="2492" y="1028"/>
                        <a:pt x="2296" y="1056"/>
                        <a:pt x="2112" y="904"/>
                      </a:cubicBezTo>
                      <a:cubicBezTo>
                        <a:pt x="1928" y="752"/>
                        <a:pt x="1936" y="176"/>
                        <a:pt x="1584" y="88"/>
                      </a:cubicBezTo>
                      <a:cubicBezTo>
                        <a:pt x="1232" y="0"/>
                        <a:pt x="264" y="328"/>
                        <a:pt x="0" y="376"/>
                      </a:cubicBezTo>
                    </a:path>
                  </a:pathLst>
                </a:custGeom>
                <a:noFill/>
                <a:ln w="28575" cmpd="sng">
                  <a:solidFill>
                    <a:srgbClr val="FFFF00"/>
                  </a:solidFill>
                  <a:round/>
                  <a:headEnd type="none" w="med" len="med"/>
                  <a:tailEnd type="triangle" w="med" len="med"/>
                </a:ln>
              </p:spPr>
              <p:txBody>
                <a:bodyPr wrap="none" anchor="ctr"/>
                <a:lstStyle/>
                <a:p>
                  <a:endParaRPr lang="en-US"/>
                </a:p>
              </p:txBody>
            </p:sp>
            <p:grpSp>
              <p:nvGrpSpPr>
                <p:cNvPr id="7" name="Group 15"/>
                <p:cNvGrpSpPr>
                  <a:grpSpLocks/>
                </p:cNvGrpSpPr>
                <p:nvPr/>
              </p:nvGrpSpPr>
              <p:grpSpPr bwMode="auto">
                <a:xfrm>
                  <a:off x="1248" y="1248"/>
                  <a:ext cx="512" cy="1248"/>
                  <a:chOff x="1248" y="1248"/>
                  <a:chExt cx="512" cy="1248"/>
                </a:xfrm>
              </p:grpSpPr>
              <p:sp>
                <p:nvSpPr>
                  <p:cNvPr id="18" name="Freeform 16"/>
                  <p:cNvSpPr>
                    <a:spLocks/>
                  </p:cNvSpPr>
                  <p:nvPr/>
                </p:nvSpPr>
                <p:spPr bwMode="auto">
                  <a:xfrm>
                    <a:off x="1344" y="2304"/>
                    <a:ext cx="336" cy="192"/>
                  </a:xfrm>
                  <a:custGeom>
                    <a:avLst/>
                    <a:gdLst>
                      <a:gd name="T0" fmla="*/ 0 w 336"/>
                      <a:gd name="T1" fmla="*/ 0 h 192"/>
                      <a:gd name="T2" fmla="*/ 240 w 336"/>
                      <a:gd name="T3" fmla="*/ 48 h 192"/>
                      <a:gd name="T4" fmla="*/ 336 w 336"/>
                      <a:gd name="T5" fmla="*/ 192 h 192"/>
                      <a:gd name="T6" fmla="*/ 0 60000 65536"/>
                      <a:gd name="T7" fmla="*/ 0 60000 65536"/>
                      <a:gd name="T8" fmla="*/ 0 60000 65536"/>
                      <a:gd name="T9" fmla="*/ 0 w 336"/>
                      <a:gd name="T10" fmla="*/ 0 h 192"/>
                      <a:gd name="T11" fmla="*/ 336 w 336"/>
                      <a:gd name="T12" fmla="*/ 192 h 192"/>
                    </a:gdLst>
                    <a:ahLst/>
                    <a:cxnLst>
                      <a:cxn ang="T6">
                        <a:pos x="T0" y="T1"/>
                      </a:cxn>
                      <a:cxn ang="T7">
                        <a:pos x="T2" y="T3"/>
                      </a:cxn>
                      <a:cxn ang="T8">
                        <a:pos x="T4" y="T5"/>
                      </a:cxn>
                    </a:cxnLst>
                    <a:rect l="T9" t="T10" r="T11" b="T12"/>
                    <a:pathLst>
                      <a:path w="336" h="192">
                        <a:moveTo>
                          <a:pt x="0" y="0"/>
                        </a:moveTo>
                        <a:cubicBezTo>
                          <a:pt x="92" y="8"/>
                          <a:pt x="184" y="16"/>
                          <a:pt x="240" y="48"/>
                        </a:cubicBezTo>
                        <a:cubicBezTo>
                          <a:pt x="296" y="80"/>
                          <a:pt x="316" y="136"/>
                          <a:pt x="336" y="192"/>
                        </a:cubicBezTo>
                      </a:path>
                    </a:pathLst>
                  </a:custGeom>
                  <a:noFill/>
                  <a:ln w="28575" cmpd="sng">
                    <a:solidFill>
                      <a:srgbClr val="FFFF00"/>
                    </a:solidFill>
                    <a:round/>
                    <a:headEnd type="none" w="med" len="med"/>
                    <a:tailEnd type="triangle" w="med" len="med"/>
                  </a:ln>
                </p:spPr>
                <p:txBody>
                  <a:bodyPr wrap="none" anchor="ctr"/>
                  <a:lstStyle/>
                  <a:p>
                    <a:endParaRPr lang="en-US"/>
                  </a:p>
                </p:txBody>
              </p:sp>
              <p:sp>
                <p:nvSpPr>
                  <p:cNvPr id="19" name="Freeform 17"/>
                  <p:cNvSpPr>
                    <a:spLocks/>
                  </p:cNvSpPr>
                  <p:nvPr/>
                </p:nvSpPr>
                <p:spPr bwMode="auto">
                  <a:xfrm>
                    <a:off x="1248" y="1248"/>
                    <a:ext cx="512" cy="864"/>
                  </a:xfrm>
                  <a:custGeom>
                    <a:avLst/>
                    <a:gdLst>
                      <a:gd name="T0" fmla="*/ 0 w 512"/>
                      <a:gd name="T1" fmla="*/ 864 h 864"/>
                      <a:gd name="T2" fmla="*/ 432 w 512"/>
                      <a:gd name="T3" fmla="*/ 480 h 864"/>
                      <a:gd name="T4" fmla="*/ 480 w 512"/>
                      <a:gd name="T5" fmla="*/ 0 h 864"/>
                      <a:gd name="T6" fmla="*/ 0 60000 65536"/>
                      <a:gd name="T7" fmla="*/ 0 60000 65536"/>
                      <a:gd name="T8" fmla="*/ 0 60000 65536"/>
                      <a:gd name="T9" fmla="*/ 0 w 512"/>
                      <a:gd name="T10" fmla="*/ 0 h 864"/>
                      <a:gd name="T11" fmla="*/ 512 w 512"/>
                      <a:gd name="T12" fmla="*/ 864 h 864"/>
                    </a:gdLst>
                    <a:ahLst/>
                    <a:cxnLst>
                      <a:cxn ang="T6">
                        <a:pos x="T0" y="T1"/>
                      </a:cxn>
                      <a:cxn ang="T7">
                        <a:pos x="T2" y="T3"/>
                      </a:cxn>
                      <a:cxn ang="T8">
                        <a:pos x="T4" y="T5"/>
                      </a:cxn>
                    </a:cxnLst>
                    <a:rect l="T9" t="T10" r="T11" b="T12"/>
                    <a:pathLst>
                      <a:path w="512" h="864">
                        <a:moveTo>
                          <a:pt x="0" y="864"/>
                        </a:moveTo>
                        <a:cubicBezTo>
                          <a:pt x="176" y="744"/>
                          <a:pt x="352" y="624"/>
                          <a:pt x="432" y="480"/>
                        </a:cubicBezTo>
                        <a:cubicBezTo>
                          <a:pt x="512" y="336"/>
                          <a:pt x="496" y="168"/>
                          <a:pt x="480" y="0"/>
                        </a:cubicBezTo>
                      </a:path>
                    </a:pathLst>
                  </a:custGeom>
                  <a:noFill/>
                  <a:ln w="28575" cmpd="sng">
                    <a:solidFill>
                      <a:srgbClr val="FFFF00"/>
                    </a:solidFill>
                    <a:round/>
                    <a:headEnd type="none" w="med" len="med"/>
                    <a:tailEnd type="triangle" w="med" len="med"/>
                  </a:ln>
                </p:spPr>
                <p:txBody>
                  <a:bodyPr wrap="none" anchor="ctr"/>
                  <a:lstStyle/>
                  <a:p>
                    <a:endParaRPr lang="en-US"/>
                  </a:p>
                </p:txBody>
              </p:sp>
            </p:grpSp>
            <p:sp>
              <p:nvSpPr>
                <p:cNvPr id="12" name="Freeform 18"/>
                <p:cNvSpPr>
                  <a:spLocks/>
                </p:cNvSpPr>
                <p:nvPr/>
              </p:nvSpPr>
              <p:spPr bwMode="auto">
                <a:xfrm>
                  <a:off x="2736" y="2304"/>
                  <a:ext cx="2592" cy="1336"/>
                </a:xfrm>
                <a:custGeom>
                  <a:avLst/>
                  <a:gdLst>
                    <a:gd name="T0" fmla="*/ 64 w 2592"/>
                    <a:gd name="T1" fmla="*/ 1240 h 1336"/>
                    <a:gd name="T2" fmla="*/ 112 w 2592"/>
                    <a:gd name="T3" fmla="*/ 712 h 1336"/>
                    <a:gd name="T4" fmla="*/ 736 w 2592"/>
                    <a:gd name="T5" fmla="*/ 472 h 1336"/>
                    <a:gd name="T6" fmla="*/ 1312 w 2592"/>
                    <a:gd name="T7" fmla="*/ 232 h 1336"/>
                    <a:gd name="T8" fmla="*/ 2320 w 2592"/>
                    <a:gd name="T9" fmla="*/ 136 h 1336"/>
                    <a:gd name="T10" fmla="*/ 2368 w 2592"/>
                    <a:gd name="T11" fmla="*/ 1048 h 1336"/>
                    <a:gd name="T12" fmla="*/ 976 w 2592"/>
                    <a:gd name="T13" fmla="*/ 1336 h 1336"/>
                    <a:gd name="T14" fmla="*/ 0 60000 65536"/>
                    <a:gd name="T15" fmla="*/ 0 60000 65536"/>
                    <a:gd name="T16" fmla="*/ 0 60000 65536"/>
                    <a:gd name="T17" fmla="*/ 0 60000 65536"/>
                    <a:gd name="T18" fmla="*/ 0 60000 65536"/>
                    <a:gd name="T19" fmla="*/ 0 60000 65536"/>
                    <a:gd name="T20" fmla="*/ 0 60000 65536"/>
                    <a:gd name="T21" fmla="*/ 0 w 2592"/>
                    <a:gd name="T22" fmla="*/ 0 h 1336"/>
                    <a:gd name="T23" fmla="*/ 2592 w 2592"/>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1336">
                      <a:moveTo>
                        <a:pt x="64" y="1240"/>
                      </a:moveTo>
                      <a:cubicBezTo>
                        <a:pt x="32" y="1040"/>
                        <a:pt x="0" y="840"/>
                        <a:pt x="112" y="712"/>
                      </a:cubicBezTo>
                      <a:cubicBezTo>
                        <a:pt x="224" y="584"/>
                        <a:pt x="536" y="552"/>
                        <a:pt x="736" y="472"/>
                      </a:cubicBezTo>
                      <a:cubicBezTo>
                        <a:pt x="936" y="392"/>
                        <a:pt x="1048" y="288"/>
                        <a:pt x="1312" y="232"/>
                      </a:cubicBezTo>
                      <a:cubicBezTo>
                        <a:pt x="1576" y="176"/>
                        <a:pt x="2144" y="0"/>
                        <a:pt x="2320" y="136"/>
                      </a:cubicBezTo>
                      <a:cubicBezTo>
                        <a:pt x="2496" y="272"/>
                        <a:pt x="2592" y="848"/>
                        <a:pt x="2368" y="1048"/>
                      </a:cubicBezTo>
                      <a:cubicBezTo>
                        <a:pt x="2144" y="1248"/>
                        <a:pt x="1560" y="1292"/>
                        <a:pt x="976" y="1336"/>
                      </a:cubicBezTo>
                    </a:path>
                  </a:pathLst>
                </a:custGeom>
                <a:solidFill>
                  <a:schemeClr val="bg1"/>
                </a:solidFill>
                <a:ln w="9525">
                  <a:noFill/>
                  <a:round/>
                  <a:headEnd/>
                  <a:tailEnd/>
                </a:ln>
              </p:spPr>
              <p:txBody>
                <a:bodyPr wrap="none" anchor="ctr"/>
                <a:lstStyle/>
                <a:p>
                  <a:endParaRPr lang="en-US"/>
                </a:p>
              </p:txBody>
            </p:sp>
            <p:grpSp>
              <p:nvGrpSpPr>
                <p:cNvPr id="9" name="Group 19"/>
                <p:cNvGrpSpPr>
                  <a:grpSpLocks/>
                </p:cNvGrpSpPr>
                <p:nvPr/>
              </p:nvGrpSpPr>
              <p:grpSpPr bwMode="auto">
                <a:xfrm>
                  <a:off x="4024" y="2632"/>
                  <a:ext cx="624" cy="624"/>
                  <a:chOff x="3888" y="2592"/>
                  <a:chExt cx="624" cy="624"/>
                </a:xfrm>
              </p:grpSpPr>
              <p:sp>
                <p:nvSpPr>
                  <p:cNvPr id="14" name="Oval 2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15" name="Line 2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16" name="Line 2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17" name="Freeform 2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grpSp>
          <p:sp>
            <p:nvSpPr>
              <p:cNvPr id="24" name="Rectangle 24"/>
              <p:cNvSpPr>
                <a:spLocks noChangeArrowheads="1"/>
              </p:cNvSpPr>
              <p:nvPr/>
            </p:nvSpPr>
            <p:spPr bwMode="auto">
              <a:xfrm>
                <a:off x="8761856" y="7097290"/>
                <a:ext cx="9700851" cy="1148025"/>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25" name="Line 25"/>
              <p:cNvSpPr>
                <a:spLocks noChangeShapeType="1"/>
              </p:cNvSpPr>
              <p:nvPr/>
            </p:nvSpPr>
            <p:spPr bwMode="auto">
              <a:xfrm flipH="1" flipV="1">
                <a:off x="18036821" y="5055026"/>
                <a:ext cx="1357969" cy="255985"/>
              </a:xfrm>
              <a:prstGeom prst="line">
                <a:avLst/>
              </a:prstGeom>
              <a:noFill/>
              <a:ln w="38100">
                <a:solidFill>
                  <a:srgbClr val="FF0000"/>
                </a:solidFill>
                <a:round/>
                <a:headEnd/>
                <a:tailEnd type="triangle" w="med" len="med"/>
              </a:ln>
            </p:spPr>
            <p:txBody>
              <a:bodyPr lIns="192911" tIns="96455" rIns="192911" bIns="96455"/>
              <a:lstStyle/>
              <a:p>
                <a:endParaRPr lang="en-US"/>
              </a:p>
            </p:txBody>
          </p:sp>
          <p:cxnSp>
            <p:nvCxnSpPr>
              <p:cNvPr id="30" name="Straight Connector 29"/>
              <p:cNvCxnSpPr/>
              <p:nvPr/>
            </p:nvCxnSpPr>
            <p:spPr bwMode="auto">
              <a:xfrm>
                <a:off x="18715686" y="6203754"/>
                <a:ext cx="2295911"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32" name="Straight Connector 31"/>
              <p:cNvCxnSpPr/>
              <p:nvPr/>
            </p:nvCxnSpPr>
            <p:spPr bwMode="auto">
              <a:xfrm>
                <a:off x="19055998"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3" name="Straight Connector 32"/>
              <p:cNvCxnSpPr/>
              <p:nvPr/>
            </p:nvCxnSpPr>
            <p:spPr bwMode="auto">
              <a:xfrm>
                <a:off x="19416123"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Straight Connector 33"/>
              <p:cNvCxnSpPr/>
              <p:nvPr/>
            </p:nvCxnSpPr>
            <p:spPr bwMode="auto">
              <a:xfrm>
                <a:off x="20417250"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38" name="Oval 26"/>
            <p:cNvSpPr>
              <a:spLocks noChangeArrowheads="1"/>
            </p:cNvSpPr>
            <p:nvPr/>
          </p:nvSpPr>
          <p:spPr bwMode="auto">
            <a:xfrm>
              <a:off x="6125637" y="5351233"/>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sp>
          <p:nvSpPr>
            <p:cNvPr id="39" name="Curved Up Arrow 38"/>
            <p:cNvSpPr/>
            <p:nvPr/>
          </p:nvSpPr>
          <p:spPr bwMode="auto">
            <a:xfrm>
              <a:off x="6125636" y="6714144"/>
              <a:ext cx="13068037" cy="2453919"/>
            </a:xfrm>
            <a:prstGeom prst="curvedUpArrow">
              <a:avLst/>
            </a:prstGeom>
            <a:solidFill>
              <a:srgbClr val="FF0000">
                <a:alpha val="25098"/>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sp>
        <p:nvSpPr>
          <p:cNvPr id="4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7.7 ENCODING and Decoding</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2" name="Straight Connector 4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0205102" y="2478912"/>
            <a:ext cx="11367214" cy="3600986"/>
          </a:xfrm>
          <a:prstGeom prst="rect">
            <a:avLst/>
          </a:prstGeom>
          <a:noFill/>
        </p:spPr>
        <p:txBody>
          <a:bodyPr wrap="none" rtlCol="0">
            <a:spAutoFit/>
          </a:bodyPr>
          <a:lstStyle/>
          <a:p>
            <a:r>
              <a:rPr lang="en-US" b="1" dirty="0"/>
              <a:t>Generalized Linear Model (GLM)</a:t>
            </a:r>
          </a:p>
          <a:p>
            <a:r>
              <a:rPr lang="en-US" dirty="0"/>
              <a:t>    - flexible model</a:t>
            </a:r>
          </a:p>
          <a:p>
            <a:r>
              <a:rPr lang="en-US" dirty="0"/>
              <a:t>    - systematic optimization</a:t>
            </a:r>
          </a:p>
          <a:p>
            <a:r>
              <a:rPr lang="en-US" dirty="0"/>
              <a:t>               of parameters </a:t>
            </a:r>
          </a:p>
        </p:txBody>
      </p:sp>
      <p:grpSp>
        <p:nvGrpSpPr>
          <p:cNvPr id="11" name="Group 74"/>
          <p:cNvGrpSpPr/>
          <p:nvPr/>
        </p:nvGrpSpPr>
        <p:grpSpPr>
          <a:xfrm>
            <a:off x="2114480" y="6621063"/>
            <a:ext cx="8090622" cy="3826789"/>
            <a:chOff x="3742099" y="1738457"/>
            <a:chExt cx="15989690" cy="7429606"/>
          </a:xfrm>
        </p:grpSpPr>
        <p:sp>
          <p:nvSpPr>
            <p:cNvPr id="76" name="AutoShape 4"/>
            <p:cNvSpPr>
              <a:spLocks noChangeArrowheads="1"/>
            </p:cNvSpPr>
            <p:nvPr/>
          </p:nvSpPr>
          <p:spPr bwMode="auto">
            <a:xfrm rot="16200000" flipH="1">
              <a:off x="3198972" y="3111429"/>
              <a:ext cx="4402400" cy="3316145"/>
            </a:xfrm>
            <a:prstGeom prst="parallelogram">
              <a:avLst>
                <a:gd name="adj" fmla="val 44259"/>
              </a:avLst>
            </a:prstGeom>
            <a:solidFill>
              <a:schemeClr val="folHlink"/>
            </a:solidFill>
            <a:ln w="9525">
              <a:solidFill>
                <a:schemeClr val="tx1"/>
              </a:solidFill>
              <a:miter lim="800000"/>
              <a:headEnd/>
              <a:tailEnd/>
            </a:ln>
          </p:spPr>
          <p:txBody>
            <a:bodyPr wrap="none" lIns="192911" tIns="96455" rIns="192911" bIns="96455" anchor="ctr"/>
            <a:lstStyle/>
            <a:p>
              <a:endParaRPr lang="en-US"/>
            </a:p>
          </p:txBody>
        </p:sp>
        <p:sp>
          <p:nvSpPr>
            <p:cNvPr id="77" name="Oval 26"/>
            <p:cNvSpPr>
              <a:spLocks noChangeArrowheads="1"/>
            </p:cNvSpPr>
            <p:nvPr/>
          </p:nvSpPr>
          <p:spPr bwMode="auto">
            <a:xfrm>
              <a:off x="5186350" y="4586880"/>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sp>
          <p:nvSpPr>
            <p:cNvPr id="78" name="Oval 27"/>
            <p:cNvSpPr>
              <a:spLocks noChangeArrowheads="1"/>
            </p:cNvSpPr>
            <p:nvPr/>
          </p:nvSpPr>
          <p:spPr bwMode="auto">
            <a:xfrm>
              <a:off x="5017541" y="4457479"/>
              <a:ext cx="682736" cy="767960"/>
            </a:xfrm>
            <a:prstGeom prst="ellipse">
              <a:avLst/>
            </a:prstGeom>
            <a:noFill/>
            <a:ln w="38100">
              <a:solidFill>
                <a:srgbClr val="FF0000"/>
              </a:solidFill>
              <a:round/>
              <a:headEnd/>
              <a:tailEnd/>
            </a:ln>
          </p:spPr>
          <p:txBody>
            <a:bodyPr wrap="none" lIns="192911" tIns="96455" rIns="192911" bIns="96455" anchor="ctr"/>
            <a:lstStyle/>
            <a:p>
              <a:endParaRPr lang="en-US"/>
            </a:p>
          </p:txBody>
        </p:sp>
        <p:sp>
          <p:nvSpPr>
            <p:cNvPr id="79" name="Oval 28"/>
            <p:cNvSpPr>
              <a:spLocks noChangeArrowheads="1"/>
            </p:cNvSpPr>
            <p:nvPr/>
          </p:nvSpPr>
          <p:spPr bwMode="auto">
            <a:xfrm>
              <a:off x="4165998" y="4969453"/>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grpSp>
          <p:nvGrpSpPr>
            <p:cNvPr id="13" name="Group 39"/>
            <p:cNvGrpSpPr/>
            <p:nvPr/>
          </p:nvGrpSpPr>
          <p:grpSpPr>
            <a:xfrm>
              <a:off x="7484426" y="1738457"/>
              <a:ext cx="12247363" cy="6506858"/>
              <a:chOff x="7484426" y="1738457"/>
              <a:chExt cx="13527171" cy="6506858"/>
            </a:xfrm>
          </p:grpSpPr>
          <p:grpSp>
            <p:nvGrpSpPr>
              <p:cNvPr id="29" name="Group 7"/>
              <p:cNvGrpSpPr>
                <a:grpSpLocks/>
              </p:cNvGrpSpPr>
              <p:nvPr/>
            </p:nvGrpSpPr>
            <p:grpSpPr bwMode="auto">
              <a:xfrm flipH="1">
                <a:off x="7484426" y="1738457"/>
                <a:ext cx="10886260" cy="6340582"/>
                <a:chOff x="1056" y="768"/>
                <a:chExt cx="4272" cy="3006"/>
              </a:xfrm>
            </p:grpSpPr>
            <p:pic>
              <p:nvPicPr>
                <p:cNvPr id="90" name="Picture 8" descr="pipe_cervelle"/>
                <p:cNvPicPr>
                  <a:picLocks noChangeAspect="1" noChangeArrowheads="1"/>
                </p:cNvPicPr>
                <p:nvPr/>
              </p:nvPicPr>
              <p:blipFill>
                <a:blip r:embed="rId2" cstate="print"/>
                <a:srcRect/>
                <a:stretch>
                  <a:fillRect/>
                </a:stretch>
              </p:blipFill>
              <p:spPr bwMode="auto">
                <a:xfrm>
                  <a:off x="1056" y="768"/>
                  <a:ext cx="3696" cy="3006"/>
                </a:xfrm>
                <a:prstGeom prst="rect">
                  <a:avLst/>
                </a:prstGeom>
                <a:noFill/>
                <a:ln w="9525">
                  <a:noFill/>
                  <a:miter lim="800000"/>
                  <a:headEnd/>
                  <a:tailEnd/>
                </a:ln>
              </p:spPr>
            </p:pic>
            <p:grpSp>
              <p:nvGrpSpPr>
                <p:cNvPr id="31" name="Group 9"/>
                <p:cNvGrpSpPr>
                  <a:grpSpLocks/>
                </p:cNvGrpSpPr>
                <p:nvPr/>
              </p:nvGrpSpPr>
              <p:grpSpPr bwMode="auto">
                <a:xfrm>
                  <a:off x="3888" y="2496"/>
                  <a:ext cx="624" cy="624"/>
                  <a:chOff x="3888" y="2592"/>
                  <a:chExt cx="624" cy="624"/>
                </a:xfrm>
              </p:grpSpPr>
              <p:sp>
                <p:nvSpPr>
                  <p:cNvPr id="102" name="Oval 1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103" name="Line 1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104" name="Line 1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105" name="Freeform 1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sp>
              <p:nvSpPr>
                <p:cNvPr id="92" name="Freeform 14"/>
                <p:cNvSpPr>
                  <a:spLocks/>
                </p:cNvSpPr>
                <p:nvPr/>
              </p:nvSpPr>
              <p:spPr bwMode="auto">
                <a:xfrm>
                  <a:off x="1200" y="1968"/>
                  <a:ext cx="2688" cy="824"/>
                </a:xfrm>
                <a:custGeom>
                  <a:avLst/>
                  <a:gdLst>
                    <a:gd name="T0" fmla="*/ 2688 w 2688"/>
                    <a:gd name="T1" fmla="*/ 289 h 1056"/>
                    <a:gd name="T2" fmla="*/ 2112 w 2688"/>
                    <a:gd name="T3" fmla="*/ 261 h 1056"/>
                    <a:gd name="T4" fmla="*/ 1584 w 2688"/>
                    <a:gd name="T5" fmla="*/ 26 h 1056"/>
                    <a:gd name="T6" fmla="*/ 0 w 2688"/>
                    <a:gd name="T7" fmla="*/ 109 h 1056"/>
                    <a:gd name="T8" fmla="*/ 0 60000 65536"/>
                    <a:gd name="T9" fmla="*/ 0 60000 65536"/>
                    <a:gd name="T10" fmla="*/ 0 60000 65536"/>
                    <a:gd name="T11" fmla="*/ 0 60000 65536"/>
                    <a:gd name="T12" fmla="*/ 0 w 2688"/>
                    <a:gd name="T13" fmla="*/ 0 h 1056"/>
                    <a:gd name="T14" fmla="*/ 2688 w 2688"/>
                    <a:gd name="T15" fmla="*/ 1056 h 1056"/>
                  </a:gdLst>
                  <a:ahLst/>
                  <a:cxnLst>
                    <a:cxn ang="T8">
                      <a:pos x="T0" y="T1"/>
                    </a:cxn>
                    <a:cxn ang="T9">
                      <a:pos x="T2" y="T3"/>
                    </a:cxn>
                    <a:cxn ang="T10">
                      <a:pos x="T4" y="T5"/>
                    </a:cxn>
                    <a:cxn ang="T11">
                      <a:pos x="T6" y="T7"/>
                    </a:cxn>
                  </a:cxnLst>
                  <a:rect l="T12" t="T13" r="T14" b="T15"/>
                  <a:pathLst>
                    <a:path w="2688" h="1056">
                      <a:moveTo>
                        <a:pt x="2688" y="1000"/>
                      </a:moveTo>
                      <a:cubicBezTo>
                        <a:pt x="2492" y="1028"/>
                        <a:pt x="2296" y="1056"/>
                        <a:pt x="2112" y="904"/>
                      </a:cubicBezTo>
                      <a:cubicBezTo>
                        <a:pt x="1928" y="752"/>
                        <a:pt x="1936" y="176"/>
                        <a:pt x="1584" y="88"/>
                      </a:cubicBezTo>
                      <a:cubicBezTo>
                        <a:pt x="1232" y="0"/>
                        <a:pt x="264" y="328"/>
                        <a:pt x="0" y="376"/>
                      </a:cubicBezTo>
                    </a:path>
                  </a:pathLst>
                </a:custGeom>
                <a:noFill/>
                <a:ln w="28575" cmpd="sng">
                  <a:solidFill>
                    <a:srgbClr val="FFFF00"/>
                  </a:solidFill>
                  <a:round/>
                  <a:headEnd type="none" w="med" len="med"/>
                  <a:tailEnd type="triangle" w="med" len="med"/>
                </a:ln>
              </p:spPr>
              <p:txBody>
                <a:bodyPr wrap="none" anchor="ctr"/>
                <a:lstStyle/>
                <a:p>
                  <a:endParaRPr lang="en-US"/>
                </a:p>
              </p:txBody>
            </p:sp>
            <p:grpSp>
              <p:nvGrpSpPr>
                <p:cNvPr id="35" name="Group 15"/>
                <p:cNvGrpSpPr>
                  <a:grpSpLocks/>
                </p:cNvGrpSpPr>
                <p:nvPr/>
              </p:nvGrpSpPr>
              <p:grpSpPr bwMode="auto">
                <a:xfrm>
                  <a:off x="1248" y="1248"/>
                  <a:ext cx="512" cy="1248"/>
                  <a:chOff x="1248" y="1248"/>
                  <a:chExt cx="512" cy="1248"/>
                </a:xfrm>
              </p:grpSpPr>
              <p:sp>
                <p:nvSpPr>
                  <p:cNvPr id="100" name="Freeform 16"/>
                  <p:cNvSpPr>
                    <a:spLocks/>
                  </p:cNvSpPr>
                  <p:nvPr/>
                </p:nvSpPr>
                <p:spPr bwMode="auto">
                  <a:xfrm>
                    <a:off x="1344" y="2304"/>
                    <a:ext cx="336" cy="192"/>
                  </a:xfrm>
                  <a:custGeom>
                    <a:avLst/>
                    <a:gdLst>
                      <a:gd name="T0" fmla="*/ 0 w 336"/>
                      <a:gd name="T1" fmla="*/ 0 h 192"/>
                      <a:gd name="T2" fmla="*/ 240 w 336"/>
                      <a:gd name="T3" fmla="*/ 48 h 192"/>
                      <a:gd name="T4" fmla="*/ 336 w 336"/>
                      <a:gd name="T5" fmla="*/ 192 h 192"/>
                      <a:gd name="T6" fmla="*/ 0 60000 65536"/>
                      <a:gd name="T7" fmla="*/ 0 60000 65536"/>
                      <a:gd name="T8" fmla="*/ 0 60000 65536"/>
                      <a:gd name="T9" fmla="*/ 0 w 336"/>
                      <a:gd name="T10" fmla="*/ 0 h 192"/>
                      <a:gd name="T11" fmla="*/ 336 w 336"/>
                      <a:gd name="T12" fmla="*/ 192 h 192"/>
                    </a:gdLst>
                    <a:ahLst/>
                    <a:cxnLst>
                      <a:cxn ang="T6">
                        <a:pos x="T0" y="T1"/>
                      </a:cxn>
                      <a:cxn ang="T7">
                        <a:pos x="T2" y="T3"/>
                      </a:cxn>
                      <a:cxn ang="T8">
                        <a:pos x="T4" y="T5"/>
                      </a:cxn>
                    </a:cxnLst>
                    <a:rect l="T9" t="T10" r="T11" b="T12"/>
                    <a:pathLst>
                      <a:path w="336" h="192">
                        <a:moveTo>
                          <a:pt x="0" y="0"/>
                        </a:moveTo>
                        <a:cubicBezTo>
                          <a:pt x="92" y="8"/>
                          <a:pt x="184" y="16"/>
                          <a:pt x="240" y="48"/>
                        </a:cubicBezTo>
                        <a:cubicBezTo>
                          <a:pt x="296" y="80"/>
                          <a:pt x="316" y="136"/>
                          <a:pt x="336" y="192"/>
                        </a:cubicBezTo>
                      </a:path>
                    </a:pathLst>
                  </a:custGeom>
                  <a:noFill/>
                  <a:ln w="28575" cmpd="sng">
                    <a:solidFill>
                      <a:srgbClr val="FFFF00"/>
                    </a:solidFill>
                    <a:round/>
                    <a:headEnd type="none" w="med" len="med"/>
                    <a:tailEnd type="triangle" w="med" len="med"/>
                  </a:ln>
                </p:spPr>
                <p:txBody>
                  <a:bodyPr wrap="none" anchor="ctr"/>
                  <a:lstStyle/>
                  <a:p>
                    <a:endParaRPr lang="en-US"/>
                  </a:p>
                </p:txBody>
              </p:sp>
              <p:sp>
                <p:nvSpPr>
                  <p:cNvPr id="101" name="Freeform 17"/>
                  <p:cNvSpPr>
                    <a:spLocks/>
                  </p:cNvSpPr>
                  <p:nvPr/>
                </p:nvSpPr>
                <p:spPr bwMode="auto">
                  <a:xfrm>
                    <a:off x="1248" y="1248"/>
                    <a:ext cx="512" cy="864"/>
                  </a:xfrm>
                  <a:custGeom>
                    <a:avLst/>
                    <a:gdLst>
                      <a:gd name="T0" fmla="*/ 0 w 512"/>
                      <a:gd name="T1" fmla="*/ 864 h 864"/>
                      <a:gd name="T2" fmla="*/ 432 w 512"/>
                      <a:gd name="T3" fmla="*/ 480 h 864"/>
                      <a:gd name="T4" fmla="*/ 480 w 512"/>
                      <a:gd name="T5" fmla="*/ 0 h 864"/>
                      <a:gd name="T6" fmla="*/ 0 60000 65536"/>
                      <a:gd name="T7" fmla="*/ 0 60000 65536"/>
                      <a:gd name="T8" fmla="*/ 0 60000 65536"/>
                      <a:gd name="T9" fmla="*/ 0 w 512"/>
                      <a:gd name="T10" fmla="*/ 0 h 864"/>
                      <a:gd name="T11" fmla="*/ 512 w 512"/>
                      <a:gd name="T12" fmla="*/ 864 h 864"/>
                    </a:gdLst>
                    <a:ahLst/>
                    <a:cxnLst>
                      <a:cxn ang="T6">
                        <a:pos x="T0" y="T1"/>
                      </a:cxn>
                      <a:cxn ang="T7">
                        <a:pos x="T2" y="T3"/>
                      </a:cxn>
                      <a:cxn ang="T8">
                        <a:pos x="T4" y="T5"/>
                      </a:cxn>
                    </a:cxnLst>
                    <a:rect l="T9" t="T10" r="T11" b="T12"/>
                    <a:pathLst>
                      <a:path w="512" h="864">
                        <a:moveTo>
                          <a:pt x="0" y="864"/>
                        </a:moveTo>
                        <a:cubicBezTo>
                          <a:pt x="176" y="744"/>
                          <a:pt x="352" y="624"/>
                          <a:pt x="432" y="480"/>
                        </a:cubicBezTo>
                        <a:cubicBezTo>
                          <a:pt x="512" y="336"/>
                          <a:pt x="496" y="168"/>
                          <a:pt x="480" y="0"/>
                        </a:cubicBezTo>
                      </a:path>
                    </a:pathLst>
                  </a:custGeom>
                  <a:noFill/>
                  <a:ln w="28575" cmpd="sng">
                    <a:solidFill>
                      <a:srgbClr val="FFFF00"/>
                    </a:solidFill>
                    <a:round/>
                    <a:headEnd type="none" w="med" len="med"/>
                    <a:tailEnd type="triangle" w="med" len="med"/>
                  </a:ln>
                </p:spPr>
                <p:txBody>
                  <a:bodyPr wrap="none" anchor="ctr"/>
                  <a:lstStyle/>
                  <a:p>
                    <a:endParaRPr lang="en-US"/>
                  </a:p>
                </p:txBody>
              </p:sp>
            </p:grpSp>
            <p:sp>
              <p:nvSpPr>
                <p:cNvPr id="94" name="Freeform 18"/>
                <p:cNvSpPr>
                  <a:spLocks/>
                </p:cNvSpPr>
                <p:nvPr/>
              </p:nvSpPr>
              <p:spPr bwMode="auto">
                <a:xfrm>
                  <a:off x="2736" y="2304"/>
                  <a:ext cx="2592" cy="1336"/>
                </a:xfrm>
                <a:custGeom>
                  <a:avLst/>
                  <a:gdLst>
                    <a:gd name="T0" fmla="*/ 64 w 2592"/>
                    <a:gd name="T1" fmla="*/ 1240 h 1336"/>
                    <a:gd name="T2" fmla="*/ 112 w 2592"/>
                    <a:gd name="T3" fmla="*/ 712 h 1336"/>
                    <a:gd name="T4" fmla="*/ 736 w 2592"/>
                    <a:gd name="T5" fmla="*/ 472 h 1336"/>
                    <a:gd name="T6" fmla="*/ 1312 w 2592"/>
                    <a:gd name="T7" fmla="*/ 232 h 1336"/>
                    <a:gd name="T8" fmla="*/ 2320 w 2592"/>
                    <a:gd name="T9" fmla="*/ 136 h 1336"/>
                    <a:gd name="T10" fmla="*/ 2368 w 2592"/>
                    <a:gd name="T11" fmla="*/ 1048 h 1336"/>
                    <a:gd name="T12" fmla="*/ 976 w 2592"/>
                    <a:gd name="T13" fmla="*/ 1336 h 1336"/>
                    <a:gd name="T14" fmla="*/ 0 60000 65536"/>
                    <a:gd name="T15" fmla="*/ 0 60000 65536"/>
                    <a:gd name="T16" fmla="*/ 0 60000 65536"/>
                    <a:gd name="T17" fmla="*/ 0 60000 65536"/>
                    <a:gd name="T18" fmla="*/ 0 60000 65536"/>
                    <a:gd name="T19" fmla="*/ 0 60000 65536"/>
                    <a:gd name="T20" fmla="*/ 0 60000 65536"/>
                    <a:gd name="T21" fmla="*/ 0 w 2592"/>
                    <a:gd name="T22" fmla="*/ 0 h 1336"/>
                    <a:gd name="T23" fmla="*/ 2592 w 2592"/>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1336">
                      <a:moveTo>
                        <a:pt x="64" y="1240"/>
                      </a:moveTo>
                      <a:cubicBezTo>
                        <a:pt x="32" y="1040"/>
                        <a:pt x="0" y="840"/>
                        <a:pt x="112" y="712"/>
                      </a:cubicBezTo>
                      <a:cubicBezTo>
                        <a:pt x="224" y="584"/>
                        <a:pt x="536" y="552"/>
                        <a:pt x="736" y="472"/>
                      </a:cubicBezTo>
                      <a:cubicBezTo>
                        <a:pt x="936" y="392"/>
                        <a:pt x="1048" y="288"/>
                        <a:pt x="1312" y="232"/>
                      </a:cubicBezTo>
                      <a:cubicBezTo>
                        <a:pt x="1576" y="176"/>
                        <a:pt x="2144" y="0"/>
                        <a:pt x="2320" y="136"/>
                      </a:cubicBezTo>
                      <a:cubicBezTo>
                        <a:pt x="2496" y="272"/>
                        <a:pt x="2592" y="848"/>
                        <a:pt x="2368" y="1048"/>
                      </a:cubicBezTo>
                      <a:cubicBezTo>
                        <a:pt x="2144" y="1248"/>
                        <a:pt x="1560" y="1292"/>
                        <a:pt x="976" y="1336"/>
                      </a:cubicBezTo>
                    </a:path>
                  </a:pathLst>
                </a:custGeom>
                <a:solidFill>
                  <a:schemeClr val="bg1"/>
                </a:solidFill>
                <a:ln w="9525">
                  <a:noFill/>
                  <a:round/>
                  <a:headEnd/>
                  <a:tailEnd/>
                </a:ln>
              </p:spPr>
              <p:txBody>
                <a:bodyPr wrap="none" anchor="ctr"/>
                <a:lstStyle/>
                <a:p>
                  <a:endParaRPr lang="en-US"/>
                </a:p>
              </p:txBody>
            </p:sp>
            <p:grpSp>
              <p:nvGrpSpPr>
                <p:cNvPr id="36" name="Group 19"/>
                <p:cNvGrpSpPr>
                  <a:grpSpLocks/>
                </p:cNvGrpSpPr>
                <p:nvPr/>
              </p:nvGrpSpPr>
              <p:grpSpPr bwMode="auto">
                <a:xfrm>
                  <a:off x="4024" y="2632"/>
                  <a:ext cx="624" cy="624"/>
                  <a:chOff x="3888" y="2592"/>
                  <a:chExt cx="624" cy="624"/>
                </a:xfrm>
              </p:grpSpPr>
              <p:sp>
                <p:nvSpPr>
                  <p:cNvPr id="96" name="Oval 2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97" name="Line 2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98" name="Line 2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99" name="Freeform 2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grpSp>
          <p:sp>
            <p:nvSpPr>
              <p:cNvPr id="84" name="Rectangle 24"/>
              <p:cNvSpPr>
                <a:spLocks noChangeArrowheads="1"/>
              </p:cNvSpPr>
              <p:nvPr/>
            </p:nvSpPr>
            <p:spPr bwMode="auto">
              <a:xfrm>
                <a:off x="8761856" y="7097290"/>
                <a:ext cx="9700851" cy="1148025"/>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85" name="Line 25"/>
              <p:cNvSpPr>
                <a:spLocks noChangeShapeType="1"/>
              </p:cNvSpPr>
              <p:nvPr/>
            </p:nvSpPr>
            <p:spPr bwMode="auto">
              <a:xfrm flipH="1" flipV="1">
                <a:off x="18036821" y="5055026"/>
                <a:ext cx="1357969" cy="255985"/>
              </a:xfrm>
              <a:prstGeom prst="line">
                <a:avLst/>
              </a:prstGeom>
              <a:noFill/>
              <a:ln w="38100">
                <a:solidFill>
                  <a:srgbClr val="FF0000"/>
                </a:solidFill>
                <a:round/>
                <a:headEnd/>
                <a:tailEnd type="triangle" w="med" len="med"/>
              </a:ln>
            </p:spPr>
            <p:txBody>
              <a:bodyPr lIns="192911" tIns="96455" rIns="192911" bIns="96455"/>
              <a:lstStyle/>
              <a:p>
                <a:endParaRPr lang="en-US"/>
              </a:p>
            </p:txBody>
          </p:sp>
          <p:cxnSp>
            <p:nvCxnSpPr>
              <p:cNvPr id="86" name="Straight Connector 85"/>
              <p:cNvCxnSpPr/>
              <p:nvPr/>
            </p:nvCxnSpPr>
            <p:spPr bwMode="auto">
              <a:xfrm>
                <a:off x="18715686" y="6203754"/>
                <a:ext cx="2295911"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87" name="Straight Connector 86"/>
              <p:cNvCxnSpPr/>
              <p:nvPr/>
            </p:nvCxnSpPr>
            <p:spPr bwMode="auto">
              <a:xfrm>
                <a:off x="19055998"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88" name="Straight Connector 87"/>
              <p:cNvCxnSpPr/>
              <p:nvPr/>
            </p:nvCxnSpPr>
            <p:spPr bwMode="auto">
              <a:xfrm>
                <a:off x="19416123"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89" name="Straight Connector 88"/>
              <p:cNvCxnSpPr/>
              <p:nvPr/>
            </p:nvCxnSpPr>
            <p:spPr bwMode="auto">
              <a:xfrm>
                <a:off x="20417250"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81" name="Oval 26"/>
            <p:cNvSpPr>
              <a:spLocks noChangeArrowheads="1"/>
            </p:cNvSpPr>
            <p:nvPr/>
          </p:nvSpPr>
          <p:spPr bwMode="auto">
            <a:xfrm>
              <a:off x="6125637" y="5351233"/>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sp>
          <p:nvSpPr>
            <p:cNvPr id="82" name="Curved Up Arrow 81"/>
            <p:cNvSpPr/>
            <p:nvPr/>
          </p:nvSpPr>
          <p:spPr bwMode="auto">
            <a:xfrm flipH="1">
              <a:off x="6125637" y="6714145"/>
              <a:ext cx="13068037" cy="2453918"/>
            </a:xfrm>
            <a:prstGeom prst="curvedUpArrow">
              <a:avLst/>
            </a:prstGeom>
            <a:solidFill>
              <a:srgbClr val="FF0000">
                <a:alpha val="25098"/>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grpSp>
      <p:sp>
        <p:nvSpPr>
          <p:cNvPr id="106" name="TextBox 105"/>
          <p:cNvSpPr txBox="1"/>
          <p:nvPr/>
        </p:nvSpPr>
        <p:spPr>
          <a:xfrm>
            <a:off x="10205102" y="6208196"/>
            <a:ext cx="8670703" cy="1241234"/>
          </a:xfrm>
          <a:prstGeom prst="rect">
            <a:avLst/>
          </a:prstGeom>
          <a:noFill/>
        </p:spPr>
        <p:txBody>
          <a:bodyPr wrap="none" lIns="192911" tIns="96455" rIns="192911" bIns="96455" rtlCol="0">
            <a:spAutoFit/>
          </a:bodyPr>
          <a:lstStyle/>
          <a:p>
            <a:r>
              <a:rPr lang="en-US" sz="6800" b="1" dirty="0">
                <a:solidFill>
                  <a:srgbClr val="FF0000"/>
                </a:solidFill>
              </a:rPr>
              <a:t>Model of ‘Decoding’</a:t>
            </a:r>
          </a:p>
        </p:txBody>
      </p:sp>
      <p:sp>
        <p:nvSpPr>
          <p:cNvPr id="107" name="TextBox 106"/>
          <p:cNvSpPr txBox="1"/>
          <p:nvPr/>
        </p:nvSpPr>
        <p:spPr>
          <a:xfrm>
            <a:off x="10205102" y="7449430"/>
            <a:ext cx="9007594" cy="3600986"/>
          </a:xfrm>
          <a:prstGeom prst="rect">
            <a:avLst/>
          </a:prstGeom>
          <a:noFill/>
        </p:spPr>
        <p:txBody>
          <a:bodyPr wrap="none" rtlCol="0">
            <a:spAutoFit/>
          </a:bodyPr>
          <a:lstStyle/>
          <a:p>
            <a:r>
              <a:rPr lang="en-US" b="1" dirty="0"/>
              <a:t>The same GLM works!</a:t>
            </a:r>
          </a:p>
          <a:p>
            <a:r>
              <a:rPr lang="en-US" dirty="0"/>
              <a:t>    - flexible model</a:t>
            </a:r>
          </a:p>
          <a:p>
            <a:r>
              <a:rPr lang="en-US" dirty="0"/>
              <a:t>    - systematic optimization</a:t>
            </a:r>
          </a:p>
          <a:p>
            <a:r>
              <a:rPr lang="en-US" dirty="0"/>
              <a:t>             of parameters </a:t>
            </a:r>
          </a:p>
        </p:txBody>
      </p:sp>
      <p:cxnSp>
        <p:nvCxnSpPr>
          <p:cNvPr id="109" name="Straight Connector 108"/>
          <p:cNvCxnSpPr/>
          <p:nvPr/>
        </p:nvCxnSpPr>
        <p:spPr>
          <a:xfrm>
            <a:off x="697827" y="6256322"/>
            <a:ext cx="20357436" cy="0"/>
          </a:xfrm>
          <a:prstGeom prst="line">
            <a:avLst/>
          </a:prstGeom>
          <a:ln w="57150"/>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auto">
          <a:xfrm rot="16200000" flipH="1">
            <a:off x="815434" y="3396953"/>
            <a:ext cx="4402400" cy="3316145"/>
          </a:xfrm>
          <a:prstGeom prst="parallelogram">
            <a:avLst>
              <a:gd name="adj" fmla="val 44259"/>
            </a:avLst>
          </a:prstGeom>
          <a:solidFill>
            <a:schemeClr val="folHlink"/>
          </a:solidFill>
          <a:ln w="9525">
            <a:solidFill>
              <a:schemeClr val="tx1"/>
            </a:solidFill>
            <a:miter lim="800000"/>
            <a:headEnd/>
            <a:tailEnd/>
          </a:ln>
        </p:spPr>
        <p:txBody>
          <a:bodyPr wrap="none" lIns="192911" tIns="96455" rIns="192911" bIns="96455" anchor="ctr"/>
          <a:lstStyle/>
          <a:p>
            <a:endParaRPr lang="en-US"/>
          </a:p>
        </p:txBody>
      </p:sp>
      <p:sp>
        <p:nvSpPr>
          <p:cNvPr id="26" name="Oval 26"/>
          <p:cNvSpPr>
            <a:spLocks noChangeArrowheads="1"/>
          </p:cNvSpPr>
          <p:nvPr/>
        </p:nvSpPr>
        <p:spPr bwMode="auto">
          <a:xfrm>
            <a:off x="2802812" y="4769502"/>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sp>
        <p:nvSpPr>
          <p:cNvPr id="27" name="Oval 27"/>
          <p:cNvSpPr>
            <a:spLocks noChangeArrowheads="1"/>
          </p:cNvSpPr>
          <p:nvPr/>
        </p:nvSpPr>
        <p:spPr bwMode="auto">
          <a:xfrm>
            <a:off x="2634003" y="4640101"/>
            <a:ext cx="682736" cy="767960"/>
          </a:xfrm>
          <a:prstGeom prst="ellipse">
            <a:avLst/>
          </a:prstGeom>
          <a:noFill/>
          <a:ln w="38100">
            <a:solidFill>
              <a:srgbClr val="FF0000"/>
            </a:solidFill>
            <a:round/>
            <a:headEnd/>
            <a:tailEnd/>
          </a:ln>
        </p:spPr>
        <p:txBody>
          <a:bodyPr wrap="none" lIns="192911" tIns="96455" rIns="192911" bIns="96455" anchor="ctr"/>
          <a:lstStyle/>
          <a:p>
            <a:endParaRPr lang="en-US"/>
          </a:p>
        </p:txBody>
      </p:sp>
      <p:sp>
        <p:nvSpPr>
          <p:cNvPr id="28" name="Oval 28"/>
          <p:cNvSpPr>
            <a:spLocks noChangeArrowheads="1"/>
          </p:cNvSpPr>
          <p:nvPr/>
        </p:nvSpPr>
        <p:spPr bwMode="auto">
          <a:xfrm>
            <a:off x="1782460" y="5152075"/>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grpSp>
        <p:nvGrpSpPr>
          <p:cNvPr id="2" name="Group 39"/>
          <p:cNvGrpSpPr/>
          <p:nvPr/>
        </p:nvGrpSpPr>
        <p:grpSpPr>
          <a:xfrm>
            <a:off x="7484426" y="1738457"/>
            <a:ext cx="12247363" cy="6506858"/>
            <a:chOff x="7484426" y="1738457"/>
            <a:chExt cx="13527171" cy="6506858"/>
          </a:xfrm>
        </p:grpSpPr>
        <p:sp>
          <p:nvSpPr>
            <p:cNvPr id="6" name="Text Box 6"/>
            <p:cNvSpPr txBox="1">
              <a:spLocks noChangeArrowheads="1"/>
            </p:cNvSpPr>
            <p:nvPr/>
          </p:nvSpPr>
          <p:spPr bwMode="auto">
            <a:xfrm>
              <a:off x="18678292" y="3012763"/>
              <a:ext cx="2244265" cy="1764454"/>
            </a:xfrm>
            <a:prstGeom prst="rect">
              <a:avLst/>
            </a:prstGeom>
            <a:noFill/>
            <a:ln w="9525">
              <a:noFill/>
              <a:miter lim="800000"/>
              <a:headEnd/>
              <a:tailEnd/>
            </a:ln>
          </p:spPr>
          <p:txBody>
            <a:bodyPr wrap="none" lIns="192911" tIns="96455" rIns="192911" bIns="96455">
              <a:spAutoFit/>
            </a:bodyPr>
            <a:lstStyle/>
            <a:p>
              <a:r>
                <a:rPr lang="en-US" sz="5100" dirty="0"/>
                <a:t>visual </a:t>
              </a:r>
            </a:p>
            <a:p>
              <a:r>
                <a:rPr lang="en-US" sz="5100" dirty="0"/>
                <a:t>cortex</a:t>
              </a:r>
              <a:endParaRPr lang="en-US" sz="3800" dirty="0"/>
            </a:p>
          </p:txBody>
        </p:sp>
        <p:grpSp>
          <p:nvGrpSpPr>
            <p:cNvPr id="3" name="Group 7"/>
            <p:cNvGrpSpPr>
              <a:grpSpLocks/>
            </p:cNvGrpSpPr>
            <p:nvPr/>
          </p:nvGrpSpPr>
          <p:grpSpPr bwMode="auto">
            <a:xfrm flipH="1">
              <a:off x="7484426" y="1738457"/>
              <a:ext cx="10886260" cy="6340582"/>
              <a:chOff x="1056" y="768"/>
              <a:chExt cx="4272" cy="3006"/>
            </a:xfrm>
          </p:grpSpPr>
          <p:pic>
            <p:nvPicPr>
              <p:cNvPr id="8" name="Picture 8" descr="pipe_cervelle"/>
              <p:cNvPicPr>
                <a:picLocks noChangeAspect="1" noChangeArrowheads="1"/>
              </p:cNvPicPr>
              <p:nvPr/>
            </p:nvPicPr>
            <p:blipFill>
              <a:blip r:embed="rId2" cstate="print"/>
              <a:srcRect/>
              <a:stretch>
                <a:fillRect/>
              </a:stretch>
            </p:blipFill>
            <p:spPr bwMode="auto">
              <a:xfrm>
                <a:off x="1056" y="768"/>
                <a:ext cx="3696" cy="3006"/>
              </a:xfrm>
              <a:prstGeom prst="rect">
                <a:avLst/>
              </a:prstGeom>
              <a:noFill/>
              <a:ln w="9525">
                <a:noFill/>
                <a:miter lim="800000"/>
                <a:headEnd/>
                <a:tailEnd/>
              </a:ln>
            </p:spPr>
          </p:pic>
          <p:grpSp>
            <p:nvGrpSpPr>
              <p:cNvPr id="4" name="Group 9"/>
              <p:cNvGrpSpPr>
                <a:grpSpLocks/>
              </p:cNvGrpSpPr>
              <p:nvPr/>
            </p:nvGrpSpPr>
            <p:grpSpPr bwMode="auto">
              <a:xfrm>
                <a:off x="3888" y="2496"/>
                <a:ext cx="624" cy="624"/>
                <a:chOff x="3888" y="2592"/>
                <a:chExt cx="624" cy="624"/>
              </a:xfrm>
            </p:grpSpPr>
            <p:sp>
              <p:nvSpPr>
                <p:cNvPr id="20" name="Oval 1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21" name="Line 1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22" name="Line 1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23" name="Freeform 1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sp>
            <p:nvSpPr>
              <p:cNvPr id="10" name="Freeform 14"/>
              <p:cNvSpPr>
                <a:spLocks/>
              </p:cNvSpPr>
              <p:nvPr/>
            </p:nvSpPr>
            <p:spPr bwMode="auto">
              <a:xfrm>
                <a:off x="1200" y="1968"/>
                <a:ext cx="2688" cy="824"/>
              </a:xfrm>
              <a:custGeom>
                <a:avLst/>
                <a:gdLst>
                  <a:gd name="T0" fmla="*/ 2688 w 2688"/>
                  <a:gd name="T1" fmla="*/ 289 h 1056"/>
                  <a:gd name="T2" fmla="*/ 2112 w 2688"/>
                  <a:gd name="T3" fmla="*/ 261 h 1056"/>
                  <a:gd name="T4" fmla="*/ 1584 w 2688"/>
                  <a:gd name="T5" fmla="*/ 26 h 1056"/>
                  <a:gd name="T6" fmla="*/ 0 w 2688"/>
                  <a:gd name="T7" fmla="*/ 109 h 1056"/>
                  <a:gd name="T8" fmla="*/ 0 60000 65536"/>
                  <a:gd name="T9" fmla="*/ 0 60000 65536"/>
                  <a:gd name="T10" fmla="*/ 0 60000 65536"/>
                  <a:gd name="T11" fmla="*/ 0 60000 65536"/>
                  <a:gd name="T12" fmla="*/ 0 w 2688"/>
                  <a:gd name="T13" fmla="*/ 0 h 1056"/>
                  <a:gd name="T14" fmla="*/ 2688 w 2688"/>
                  <a:gd name="T15" fmla="*/ 1056 h 1056"/>
                </a:gdLst>
                <a:ahLst/>
                <a:cxnLst>
                  <a:cxn ang="T8">
                    <a:pos x="T0" y="T1"/>
                  </a:cxn>
                  <a:cxn ang="T9">
                    <a:pos x="T2" y="T3"/>
                  </a:cxn>
                  <a:cxn ang="T10">
                    <a:pos x="T4" y="T5"/>
                  </a:cxn>
                  <a:cxn ang="T11">
                    <a:pos x="T6" y="T7"/>
                  </a:cxn>
                </a:cxnLst>
                <a:rect l="T12" t="T13" r="T14" b="T15"/>
                <a:pathLst>
                  <a:path w="2688" h="1056">
                    <a:moveTo>
                      <a:pt x="2688" y="1000"/>
                    </a:moveTo>
                    <a:cubicBezTo>
                      <a:pt x="2492" y="1028"/>
                      <a:pt x="2296" y="1056"/>
                      <a:pt x="2112" y="904"/>
                    </a:cubicBezTo>
                    <a:cubicBezTo>
                      <a:pt x="1928" y="752"/>
                      <a:pt x="1936" y="176"/>
                      <a:pt x="1584" y="88"/>
                    </a:cubicBezTo>
                    <a:cubicBezTo>
                      <a:pt x="1232" y="0"/>
                      <a:pt x="264" y="328"/>
                      <a:pt x="0" y="376"/>
                    </a:cubicBezTo>
                  </a:path>
                </a:pathLst>
              </a:custGeom>
              <a:noFill/>
              <a:ln w="28575" cmpd="sng">
                <a:solidFill>
                  <a:srgbClr val="FFFF00"/>
                </a:solidFill>
                <a:round/>
                <a:headEnd type="none" w="med" len="med"/>
                <a:tailEnd type="triangle" w="med" len="med"/>
              </a:ln>
            </p:spPr>
            <p:txBody>
              <a:bodyPr wrap="none" anchor="ctr"/>
              <a:lstStyle/>
              <a:p>
                <a:endParaRPr lang="en-US"/>
              </a:p>
            </p:txBody>
          </p:sp>
          <p:grpSp>
            <p:nvGrpSpPr>
              <p:cNvPr id="7" name="Group 15"/>
              <p:cNvGrpSpPr>
                <a:grpSpLocks/>
              </p:cNvGrpSpPr>
              <p:nvPr/>
            </p:nvGrpSpPr>
            <p:grpSpPr bwMode="auto">
              <a:xfrm>
                <a:off x="1248" y="1248"/>
                <a:ext cx="512" cy="1248"/>
                <a:chOff x="1248" y="1248"/>
                <a:chExt cx="512" cy="1248"/>
              </a:xfrm>
            </p:grpSpPr>
            <p:sp>
              <p:nvSpPr>
                <p:cNvPr id="18" name="Freeform 16"/>
                <p:cNvSpPr>
                  <a:spLocks/>
                </p:cNvSpPr>
                <p:nvPr/>
              </p:nvSpPr>
              <p:spPr bwMode="auto">
                <a:xfrm>
                  <a:off x="1344" y="2304"/>
                  <a:ext cx="336" cy="192"/>
                </a:xfrm>
                <a:custGeom>
                  <a:avLst/>
                  <a:gdLst>
                    <a:gd name="T0" fmla="*/ 0 w 336"/>
                    <a:gd name="T1" fmla="*/ 0 h 192"/>
                    <a:gd name="T2" fmla="*/ 240 w 336"/>
                    <a:gd name="T3" fmla="*/ 48 h 192"/>
                    <a:gd name="T4" fmla="*/ 336 w 336"/>
                    <a:gd name="T5" fmla="*/ 192 h 192"/>
                    <a:gd name="T6" fmla="*/ 0 60000 65536"/>
                    <a:gd name="T7" fmla="*/ 0 60000 65536"/>
                    <a:gd name="T8" fmla="*/ 0 60000 65536"/>
                    <a:gd name="T9" fmla="*/ 0 w 336"/>
                    <a:gd name="T10" fmla="*/ 0 h 192"/>
                    <a:gd name="T11" fmla="*/ 336 w 336"/>
                    <a:gd name="T12" fmla="*/ 192 h 192"/>
                  </a:gdLst>
                  <a:ahLst/>
                  <a:cxnLst>
                    <a:cxn ang="T6">
                      <a:pos x="T0" y="T1"/>
                    </a:cxn>
                    <a:cxn ang="T7">
                      <a:pos x="T2" y="T3"/>
                    </a:cxn>
                    <a:cxn ang="T8">
                      <a:pos x="T4" y="T5"/>
                    </a:cxn>
                  </a:cxnLst>
                  <a:rect l="T9" t="T10" r="T11" b="T12"/>
                  <a:pathLst>
                    <a:path w="336" h="192">
                      <a:moveTo>
                        <a:pt x="0" y="0"/>
                      </a:moveTo>
                      <a:cubicBezTo>
                        <a:pt x="92" y="8"/>
                        <a:pt x="184" y="16"/>
                        <a:pt x="240" y="48"/>
                      </a:cubicBezTo>
                      <a:cubicBezTo>
                        <a:pt x="296" y="80"/>
                        <a:pt x="316" y="136"/>
                        <a:pt x="336" y="192"/>
                      </a:cubicBezTo>
                    </a:path>
                  </a:pathLst>
                </a:custGeom>
                <a:noFill/>
                <a:ln w="28575" cmpd="sng">
                  <a:solidFill>
                    <a:srgbClr val="FFFF00"/>
                  </a:solidFill>
                  <a:round/>
                  <a:headEnd type="none" w="med" len="med"/>
                  <a:tailEnd type="triangle" w="med" len="med"/>
                </a:ln>
              </p:spPr>
              <p:txBody>
                <a:bodyPr wrap="none" anchor="ctr"/>
                <a:lstStyle/>
                <a:p>
                  <a:endParaRPr lang="en-US"/>
                </a:p>
              </p:txBody>
            </p:sp>
            <p:sp>
              <p:nvSpPr>
                <p:cNvPr id="19" name="Freeform 17"/>
                <p:cNvSpPr>
                  <a:spLocks/>
                </p:cNvSpPr>
                <p:nvPr/>
              </p:nvSpPr>
              <p:spPr bwMode="auto">
                <a:xfrm>
                  <a:off x="1248" y="1248"/>
                  <a:ext cx="512" cy="864"/>
                </a:xfrm>
                <a:custGeom>
                  <a:avLst/>
                  <a:gdLst>
                    <a:gd name="T0" fmla="*/ 0 w 512"/>
                    <a:gd name="T1" fmla="*/ 864 h 864"/>
                    <a:gd name="T2" fmla="*/ 432 w 512"/>
                    <a:gd name="T3" fmla="*/ 480 h 864"/>
                    <a:gd name="T4" fmla="*/ 480 w 512"/>
                    <a:gd name="T5" fmla="*/ 0 h 864"/>
                    <a:gd name="T6" fmla="*/ 0 60000 65536"/>
                    <a:gd name="T7" fmla="*/ 0 60000 65536"/>
                    <a:gd name="T8" fmla="*/ 0 60000 65536"/>
                    <a:gd name="T9" fmla="*/ 0 w 512"/>
                    <a:gd name="T10" fmla="*/ 0 h 864"/>
                    <a:gd name="T11" fmla="*/ 512 w 512"/>
                    <a:gd name="T12" fmla="*/ 864 h 864"/>
                  </a:gdLst>
                  <a:ahLst/>
                  <a:cxnLst>
                    <a:cxn ang="T6">
                      <a:pos x="T0" y="T1"/>
                    </a:cxn>
                    <a:cxn ang="T7">
                      <a:pos x="T2" y="T3"/>
                    </a:cxn>
                    <a:cxn ang="T8">
                      <a:pos x="T4" y="T5"/>
                    </a:cxn>
                  </a:cxnLst>
                  <a:rect l="T9" t="T10" r="T11" b="T12"/>
                  <a:pathLst>
                    <a:path w="512" h="864">
                      <a:moveTo>
                        <a:pt x="0" y="864"/>
                      </a:moveTo>
                      <a:cubicBezTo>
                        <a:pt x="176" y="744"/>
                        <a:pt x="352" y="624"/>
                        <a:pt x="432" y="480"/>
                      </a:cubicBezTo>
                      <a:cubicBezTo>
                        <a:pt x="512" y="336"/>
                        <a:pt x="496" y="168"/>
                        <a:pt x="480" y="0"/>
                      </a:cubicBezTo>
                    </a:path>
                  </a:pathLst>
                </a:custGeom>
                <a:noFill/>
                <a:ln w="28575" cmpd="sng">
                  <a:solidFill>
                    <a:srgbClr val="FFFF00"/>
                  </a:solidFill>
                  <a:round/>
                  <a:headEnd type="none" w="med" len="med"/>
                  <a:tailEnd type="triangle" w="med" len="med"/>
                </a:ln>
              </p:spPr>
              <p:txBody>
                <a:bodyPr wrap="none" anchor="ctr"/>
                <a:lstStyle/>
                <a:p>
                  <a:endParaRPr lang="en-US"/>
                </a:p>
              </p:txBody>
            </p:sp>
          </p:grpSp>
          <p:sp>
            <p:nvSpPr>
              <p:cNvPr id="12" name="Freeform 18"/>
              <p:cNvSpPr>
                <a:spLocks/>
              </p:cNvSpPr>
              <p:nvPr/>
            </p:nvSpPr>
            <p:spPr bwMode="auto">
              <a:xfrm>
                <a:off x="2736" y="2304"/>
                <a:ext cx="2592" cy="1336"/>
              </a:xfrm>
              <a:custGeom>
                <a:avLst/>
                <a:gdLst>
                  <a:gd name="T0" fmla="*/ 64 w 2592"/>
                  <a:gd name="T1" fmla="*/ 1240 h 1336"/>
                  <a:gd name="T2" fmla="*/ 112 w 2592"/>
                  <a:gd name="T3" fmla="*/ 712 h 1336"/>
                  <a:gd name="T4" fmla="*/ 736 w 2592"/>
                  <a:gd name="T5" fmla="*/ 472 h 1336"/>
                  <a:gd name="T6" fmla="*/ 1312 w 2592"/>
                  <a:gd name="T7" fmla="*/ 232 h 1336"/>
                  <a:gd name="T8" fmla="*/ 2320 w 2592"/>
                  <a:gd name="T9" fmla="*/ 136 h 1336"/>
                  <a:gd name="T10" fmla="*/ 2368 w 2592"/>
                  <a:gd name="T11" fmla="*/ 1048 h 1336"/>
                  <a:gd name="T12" fmla="*/ 976 w 2592"/>
                  <a:gd name="T13" fmla="*/ 1336 h 1336"/>
                  <a:gd name="T14" fmla="*/ 0 60000 65536"/>
                  <a:gd name="T15" fmla="*/ 0 60000 65536"/>
                  <a:gd name="T16" fmla="*/ 0 60000 65536"/>
                  <a:gd name="T17" fmla="*/ 0 60000 65536"/>
                  <a:gd name="T18" fmla="*/ 0 60000 65536"/>
                  <a:gd name="T19" fmla="*/ 0 60000 65536"/>
                  <a:gd name="T20" fmla="*/ 0 60000 65536"/>
                  <a:gd name="T21" fmla="*/ 0 w 2592"/>
                  <a:gd name="T22" fmla="*/ 0 h 1336"/>
                  <a:gd name="T23" fmla="*/ 2592 w 2592"/>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1336">
                    <a:moveTo>
                      <a:pt x="64" y="1240"/>
                    </a:moveTo>
                    <a:cubicBezTo>
                      <a:pt x="32" y="1040"/>
                      <a:pt x="0" y="840"/>
                      <a:pt x="112" y="712"/>
                    </a:cubicBezTo>
                    <a:cubicBezTo>
                      <a:pt x="224" y="584"/>
                      <a:pt x="536" y="552"/>
                      <a:pt x="736" y="472"/>
                    </a:cubicBezTo>
                    <a:cubicBezTo>
                      <a:pt x="936" y="392"/>
                      <a:pt x="1048" y="288"/>
                      <a:pt x="1312" y="232"/>
                    </a:cubicBezTo>
                    <a:cubicBezTo>
                      <a:pt x="1576" y="176"/>
                      <a:pt x="2144" y="0"/>
                      <a:pt x="2320" y="136"/>
                    </a:cubicBezTo>
                    <a:cubicBezTo>
                      <a:pt x="2496" y="272"/>
                      <a:pt x="2592" y="848"/>
                      <a:pt x="2368" y="1048"/>
                    </a:cubicBezTo>
                    <a:cubicBezTo>
                      <a:pt x="2144" y="1248"/>
                      <a:pt x="1560" y="1292"/>
                      <a:pt x="976" y="1336"/>
                    </a:cubicBezTo>
                  </a:path>
                </a:pathLst>
              </a:custGeom>
              <a:solidFill>
                <a:schemeClr val="bg1"/>
              </a:solidFill>
              <a:ln w="9525">
                <a:noFill/>
                <a:round/>
                <a:headEnd/>
                <a:tailEnd/>
              </a:ln>
            </p:spPr>
            <p:txBody>
              <a:bodyPr wrap="none" anchor="ctr"/>
              <a:lstStyle/>
              <a:p>
                <a:endParaRPr lang="en-US"/>
              </a:p>
            </p:txBody>
          </p:sp>
          <p:grpSp>
            <p:nvGrpSpPr>
              <p:cNvPr id="9" name="Group 19"/>
              <p:cNvGrpSpPr>
                <a:grpSpLocks/>
              </p:cNvGrpSpPr>
              <p:nvPr/>
            </p:nvGrpSpPr>
            <p:grpSpPr bwMode="auto">
              <a:xfrm>
                <a:off x="4024" y="2632"/>
                <a:ext cx="624" cy="624"/>
                <a:chOff x="3888" y="2592"/>
                <a:chExt cx="624" cy="624"/>
              </a:xfrm>
            </p:grpSpPr>
            <p:sp>
              <p:nvSpPr>
                <p:cNvPr id="14" name="Oval 2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15" name="Line 2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16" name="Line 2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17" name="Freeform 2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grpSp>
        <p:sp>
          <p:nvSpPr>
            <p:cNvPr id="24" name="Rectangle 24"/>
            <p:cNvSpPr>
              <a:spLocks noChangeArrowheads="1"/>
            </p:cNvSpPr>
            <p:nvPr/>
          </p:nvSpPr>
          <p:spPr bwMode="auto">
            <a:xfrm>
              <a:off x="8761856" y="7097290"/>
              <a:ext cx="9700851" cy="1148025"/>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25" name="Line 25"/>
            <p:cNvSpPr>
              <a:spLocks noChangeShapeType="1"/>
            </p:cNvSpPr>
            <p:nvPr/>
          </p:nvSpPr>
          <p:spPr bwMode="auto">
            <a:xfrm flipH="1" flipV="1">
              <a:off x="18036821" y="5055026"/>
              <a:ext cx="1357969" cy="255985"/>
            </a:xfrm>
            <a:prstGeom prst="line">
              <a:avLst/>
            </a:prstGeom>
            <a:noFill/>
            <a:ln w="38100">
              <a:solidFill>
                <a:srgbClr val="FF0000"/>
              </a:solidFill>
              <a:round/>
              <a:headEnd/>
              <a:tailEnd type="triangle" w="med" len="med"/>
            </a:ln>
          </p:spPr>
          <p:txBody>
            <a:bodyPr lIns="192911" tIns="96455" rIns="192911" bIns="96455"/>
            <a:lstStyle/>
            <a:p>
              <a:endParaRPr lang="en-US"/>
            </a:p>
          </p:txBody>
        </p:sp>
        <p:cxnSp>
          <p:nvCxnSpPr>
            <p:cNvPr id="30" name="Straight Connector 29"/>
            <p:cNvCxnSpPr/>
            <p:nvPr/>
          </p:nvCxnSpPr>
          <p:spPr bwMode="auto">
            <a:xfrm>
              <a:off x="18715686" y="6203754"/>
              <a:ext cx="2295911"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32" name="Straight Connector 31"/>
            <p:cNvCxnSpPr/>
            <p:nvPr/>
          </p:nvCxnSpPr>
          <p:spPr bwMode="auto">
            <a:xfrm>
              <a:off x="19055998"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3" name="Straight Connector 32"/>
            <p:cNvCxnSpPr/>
            <p:nvPr/>
          </p:nvCxnSpPr>
          <p:spPr bwMode="auto">
            <a:xfrm>
              <a:off x="19416123"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Straight Connector 33"/>
            <p:cNvCxnSpPr/>
            <p:nvPr/>
          </p:nvCxnSpPr>
          <p:spPr bwMode="auto">
            <a:xfrm>
              <a:off x="20417250" y="5693364"/>
              <a:ext cx="0" cy="510390"/>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37" name="TextBox 36"/>
          <p:cNvSpPr txBox="1"/>
          <p:nvPr/>
        </p:nvSpPr>
        <p:spPr>
          <a:xfrm>
            <a:off x="7484426" y="7796391"/>
            <a:ext cx="9146795" cy="1856787"/>
          </a:xfrm>
          <a:prstGeom prst="rect">
            <a:avLst/>
          </a:prstGeom>
          <a:noFill/>
        </p:spPr>
        <p:txBody>
          <a:bodyPr wrap="none" lIns="192911" tIns="96455" rIns="192911" bIns="96455" rtlCol="0">
            <a:spAutoFit/>
          </a:bodyPr>
          <a:lstStyle/>
          <a:p>
            <a:r>
              <a:rPr lang="en-US" sz="5400" b="1" dirty="0">
                <a:solidFill>
                  <a:srgbClr val="FF0000"/>
                </a:solidFill>
              </a:rPr>
              <a:t>Model of ‘Decoding’:</a:t>
            </a:r>
          </a:p>
          <a:p>
            <a:r>
              <a:rPr lang="en-US" sz="5400" b="1" dirty="0">
                <a:solidFill>
                  <a:srgbClr val="FF0000"/>
                </a:solidFill>
              </a:rPr>
              <a:t> </a:t>
            </a:r>
            <a:r>
              <a:rPr lang="en-US" sz="4400" dirty="0">
                <a:solidFill>
                  <a:srgbClr val="FF0000"/>
                </a:solidFill>
              </a:rPr>
              <a:t>predict stimulus, given spike times</a:t>
            </a:r>
            <a:endParaRPr lang="en-US" sz="5400" dirty="0">
              <a:solidFill>
                <a:srgbClr val="FF0000"/>
              </a:solidFill>
            </a:endParaRPr>
          </a:p>
        </p:txBody>
      </p:sp>
      <p:sp>
        <p:nvSpPr>
          <p:cNvPr id="38" name="Oval 26"/>
          <p:cNvSpPr>
            <a:spLocks noChangeArrowheads="1"/>
          </p:cNvSpPr>
          <p:nvPr/>
        </p:nvSpPr>
        <p:spPr bwMode="auto">
          <a:xfrm>
            <a:off x="3742099" y="5533855"/>
            <a:ext cx="168807" cy="255987"/>
          </a:xfrm>
          <a:prstGeom prst="ellipse">
            <a:avLst/>
          </a:prstGeom>
          <a:solidFill>
            <a:schemeClr val="bg1"/>
          </a:solidFill>
          <a:ln w="9525">
            <a:noFill/>
            <a:round/>
            <a:headEnd/>
            <a:tailEnd/>
          </a:ln>
        </p:spPr>
        <p:txBody>
          <a:bodyPr wrap="none" lIns="192911" tIns="96455" rIns="192911" bIns="96455" anchor="ctr"/>
          <a:lstStyle/>
          <a:p>
            <a:pPr algn="ctr"/>
            <a:endParaRPr lang="fr-FR" sz="5100" dirty="0"/>
          </a:p>
        </p:txBody>
      </p:sp>
      <p:sp>
        <p:nvSpPr>
          <p:cNvPr id="39" name="Curved Up Arrow 38"/>
          <p:cNvSpPr/>
          <p:nvPr/>
        </p:nvSpPr>
        <p:spPr bwMode="auto">
          <a:xfrm flipH="1">
            <a:off x="3910906" y="6986417"/>
            <a:ext cx="16897762" cy="4210718"/>
          </a:xfrm>
          <a:prstGeom prst="curvedUpArrow">
            <a:avLst/>
          </a:prstGeom>
          <a:solidFill>
            <a:srgbClr val="FF0000">
              <a:alpha val="25098"/>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41"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7.7 Model of DECODING</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2" name="Straight Connector 4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08737" y="1738457"/>
            <a:ext cx="5549917" cy="969496"/>
          </a:xfrm>
          <a:prstGeom prst="rect">
            <a:avLst/>
          </a:prstGeom>
          <a:noFill/>
        </p:spPr>
        <p:txBody>
          <a:bodyPr wrap="none" rtlCol="0">
            <a:spAutoFit/>
          </a:bodyPr>
          <a:lstStyle/>
          <a:p>
            <a:r>
              <a:rPr lang="en-US" dirty="0">
                <a:solidFill>
                  <a:srgbClr val="FF0000"/>
                </a:solidFill>
              </a:rPr>
              <a:t>Predict stimulus!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flipH="1">
            <a:off x="3570828" y="3838668"/>
            <a:ext cx="10886260" cy="6340582"/>
            <a:chOff x="1056" y="768"/>
            <a:chExt cx="4272" cy="3006"/>
          </a:xfrm>
        </p:grpSpPr>
        <p:pic>
          <p:nvPicPr>
            <p:cNvPr id="8" name="Picture 8" descr="pipe_cervelle"/>
            <p:cNvPicPr>
              <a:picLocks noChangeAspect="1" noChangeArrowheads="1"/>
            </p:cNvPicPr>
            <p:nvPr/>
          </p:nvPicPr>
          <p:blipFill>
            <a:blip r:embed="rId2" cstate="print"/>
            <a:srcRect/>
            <a:stretch>
              <a:fillRect/>
            </a:stretch>
          </p:blipFill>
          <p:spPr bwMode="auto">
            <a:xfrm>
              <a:off x="1056" y="768"/>
              <a:ext cx="3696" cy="3006"/>
            </a:xfrm>
            <a:prstGeom prst="rect">
              <a:avLst/>
            </a:prstGeom>
            <a:noFill/>
            <a:ln w="9525">
              <a:noFill/>
              <a:miter lim="800000"/>
              <a:headEnd/>
              <a:tailEnd/>
            </a:ln>
          </p:spPr>
        </p:pic>
        <p:grpSp>
          <p:nvGrpSpPr>
            <p:cNvPr id="3" name="Group 9"/>
            <p:cNvGrpSpPr>
              <a:grpSpLocks/>
            </p:cNvGrpSpPr>
            <p:nvPr/>
          </p:nvGrpSpPr>
          <p:grpSpPr bwMode="auto">
            <a:xfrm>
              <a:off x="3888" y="2496"/>
              <a:ext cx="624" cy="624"/>
              <a:chOff x="3888" y="2592"/>
              <a:chExt cx="624" cy="624"/>
            </a:xfrm>
          </p:grpSpPr>
          <p:sp>
            <p:nvSpPr>
              <p:cNvPr id="20" name="Oval 1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21" name="Line 1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22" name="Line 1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23" name="Freeform 1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sp>
          <p:nvSpPr>
            <p:cNvPr id="10" name="Freeform 14"/>
            <p:cNvSpPr>
              <a:spLocks/>
            </p:cNvSpPr>
            <p:nvPr/>
          </p:nvSpPr>
          <p:spPr bwMode="auto">
            <a:xfrm>
              <a:off x="1200" y="1968"/>
              <a:ext cx="2688" cy="824"/>
            </a:xfrm>
            <a:custGeom>
              <a:avLst/>
              <a:gdLst>
                <a:gd name="T0" fmla="*/ 2688 w 2688"/>
                <a:gd name="T1" fmla="*/ 289 h 1056"/>
                <a:gd name="T2" fmla="*/ 2112 w 2688"/>
                <a:gd name="T3" fmla="*/ 261 h 1056"/>
                <a:gd name="T4" fmla="*/ 1584 w 2688"/>
                <a:gd name="T5" fmla="*/ 26 h 1056"/>
                <a:gd name="T6" fmla="*/ 0 w 2688"/>
                <a:gd name="T7" fmla="*/ 109 h 1056"/>
                <a:gd name="T8" fmla="*/ 0 60000 65536"/>
                <a:gd name="T9" fmla="*/ 0 60000 65536"/>
                <a:gd name="T10" fmla="*/ 0 60000 65536"/>
                <a:gd name="T11" fmla="*/ 0 60000 65536"/>
                <a:gd name="T12" fmla="*/ 0 w 2688"/>
                <a:gd name="T13" fmla="*/ 0 h 1056"/>
                <a:gd name="T14" fmla="*/ 2688 w 2688"/>
                <a:gd name="T15" fmla="*/ 1056 h 1056"/>
              </a:gdLst>
              <a:ahLst/>
              <a:cxnLst>
                <a:cxn ang="T8">
                  <a:pos x="T0" y="T1"/>
                </a:cxn>
                <a:cxn ang="T9">
                  <a:pos x="T2" y="T3"/>
                </a:cxn>
                <a:cxn ang="T10">
                  <a:pos x="T4" y="T5"/>
                </a:cxn>
                <a:cxn ang="T11">
                  <a:pos x="T6" y="T7"/>
                </a:cxn>
              </a:cxnLst>
              <a:rect l="T12" t="T13" r="T14" b="T15"/>
              <a:pathLst>
                <a:path w="2688" h="1056">
                  <a:moveTo>
                    <a:pt x="2688" y="1000"/>
                  </a:moveTo>
                  <a:cubicBezTo>
                    <a:pt x="2492" y="1028"/>
                    <a:pt x="2296" y="1056"/>
                    <a:pt x="2112" y="904"/>
                  </a:cubicBezTo>
                  <a:cubicBezTo>
                    <a:pt x="1928" y="752"/>
                    <a:pt x="1936" y="176"/>
                    <a:pt x="1584" y="88"/>
                  </a:cubicBezTo>
                  <a:cubicBezTo>
                    <a:pt x="1232" y="0"/>
                    <a:pt x="264" y="328"/>
                    <a:pt x="0" y="376"/>
                  </a:cubicBezTo>
                </a:path>
              </a:pathLst>
            </a:custGeom>
            <a:noFill/>
            <a:ln w="28575" cmpd="sng">
              <a:solidFill>
                <a:srgbClr val="FFFF00"/>
              </a:solidFill>
              <a:round/>
              <a:headEnd type="none" w="med" len="med"/>
              <a:tailEnd type="triangle" w="med" len="med"/>
            </a:ln>
          </p:spPr>
          <p:txBody>
            <a:bodyPr wrap="none" anchor="ctr"/>
            <a:lstStyle/>
            <a:p>
              <a:endParaRPr lang="en-US"/>
            </a:p>
          </p:txBody>
        </p:sp>
        <p:grpSp>
          <p:nvGrpSpPr>
            <p:cNvPr id="5" name="Group 15"/>
            <p:cNvGrpSpPr>
              <a:grpSpLocks/>
            </p:cNvGrpSpPr>
            <p:nvPr/>
          </p:nvGrpSpPr>
          <p:grpSpPr bwMode="auto">
            <a:xfrm>
              <a:off x="1248" y="1248"/>
              <a:ext cx="512" cy="1248"/>
              <a:chOff x="1248" y="1248"/>
              <a:chExt cx="512" cy="1248"/>
            </a:xfrm>
          </p:grpSpPr>
          <p:sp>
            <p:nvSpPr>
              <p:cNvPr id="18" name="Freeform 16"/>
              <p:cNvSpPr>
                <a:spLocks/>
              </p:cNvSpPr>
              <p:nvPr/>
            </p:nvSpPr>
            <p:spPr bwMode="auto">
              <a:xfrm>
                <a:off x="1344" y="2304"/>
                <a:ext cx="336" cy="192"/>
              </a:xfrm>
              <a:custGeom>
                <a:avLst/>
                <a:gdLst>
                  <a:gd name="T0" fmla="*/ 0 w 336"/>
                  <a:gd name="T1" fmla="*/ 0 h 192"/>
                  <a:gd name="T2" fmla="*/ 240 w 336"/>
                  <a:gd name="T3" fmla="*/ 48 h 192"/>
                  <a:gd name="T4" fmla="*/ 336 w 336"/>
                  <a:gd name="T5" fmla="*/ 192 h 192"/>
                  <a:gd name="T6" fmla="*/ 0 60000 65536"/>
                  <a:gd name="T7" fmla="*/ 0 60000 65536"/>
                  <a:gd name="T8" fmla="*/ 0 60000 65536"/>
                  <a:gd name="T9" fmla="*/ 0 w 336"/>
                  <a:gd name="T10" fmla="*/ 0 h 192"/>
                  <a:gd name="T11" fmla="*/ 336 w 336"/>
                  <a:gd name="T12" fmla="*/ 192 h 192"/>
                </a:gdLst>
                <a:ahLst/>
                <a:cxnLst>
                  <a:cxn ang="T6">
                    <a:pos x="T0" y="T1"/>
                  </a:cxn>
                  <a:cxn ang="T7">
                    <a:pos x="T2" y="T3"/>
                  </a:cxn>
                  <a:cxn ang="T8">
                    <a:pos x="T4" y="T5"/>
                  </a:cxn>
                </a:cxnLst>
                <a:rect l="T9" t="T10" r="T11" b="T12"/>
                <a:pathLst>
                  <a:path w="336" h="192">
                    <a:moveTo>
                      <a:pt x="0" y="0"/>
                    </a:moveTo>
                    <a:cubicBezTo>
                      <a:pt x="92" y="8"/>
                      <a:pt x="184" y="16"/>
                      <a:pt x="240" y="48"/>
                    </a:cubicBezTo>
                    <a:cubicBezTo>
                      <a:pt x="296" y="80"/>
                      <a:pt x="316" y="136"/>
                      <a:pt x="336" y="192"/>
                    </a:cubicBezTo>
                  </a:path>
                </a:pathLst>
              </a:custGeom>
              <a:noFill/>
              <a:ln w="28575" cmpd="sng">
                <a:solidFill>
                  <a:srgbClr val="FFFF00"/>
                </a:solidFill>
                <a:round/>
                <a:headEnd type="none" w="med" len="med"/>
                <a:tailEnd type="triangle" w="med" len="med"/>
              </a:ln>
            </p:spPr>
            <p:txBody>
              <a:bodyPr wrap="none" anchor="ctr"/>
              <a:lstStyle/>
              <a:p>
                <a:endParaRPr lang="en-US"/>
              </a:p>
            </p:txBody>
          </p:sp>
          <p:sp>
            <p:nvSpPr>
              <p:cNvPr id="19" name="Freeform 17"/>
              <p:cNvSpPr>
                <a:spLocks/>
              </p:cNvSpPr>
              <p:nvPr/>
            </p:nvSpPr>
            <p:spPr bwMode="auto">
              <a:xfrm>
                <a:off x="1248" y="1248"/>
                <a:ext cx="512" cy="864"/>
              </a:xfrm>
              <a:custGeom>
                <a:avLst/>
                <a:gdLst>
                  <a:gd name="T0" fmla="*/ 0 w 512"/>
                  <a:gd name="T1" fmla="*/ 864 h 864"/>
                  <a:gd name="T2" fmla="*/ 432 w 512"/>
                  <a:gd name="T3" fmla="*/ 480 h 864"/>
                  <a:gd name="T4" fmla="*/ 480 w 512"/>
                  <a:gd name="T5" fmla="*/ 0 h 864"/>
                  <a:gd name="T6" fmla="*/ 0 60000 65536"/>
                  <a:gd name="T7" fmla="*/ 0 60000 65536"/>
                  <a:gd name="T8" fmla="*/ 0 60000 65536"/>
                  <a:gd name="T9" fmla="*/ 0 w 512"/>
                  <a:gd name="T10" fmla="*/ 0 h 864"/>
                  <a:gd name="T11" fmla="*/ 512 w 512"/>
                  <a:gd name="T12" fmla="*/ 864 h 864"/>
                </a:gdLst>
                <a:ahLst/>
                <a:cxnLst>
                  <a:cxn ang="T6">
                    <a:pos x="T0" y="T1"/>
                  </a:cxn>
                  <a:cxn ang="T7">
                    <a:pos x="T2" y="T3"/>
                  </a:cxn>
                  <a:cxn ang="T8">
                    <a:pos x="T4" y="T5"/>
                  </a:cxn>
                </a:cxnLst>
                <a:rect l="T9" t="T10" r="T11" b="T12"/>
                <a:pathLst>
                  <a:path w="512" h="864">
                    <a:moveTo>
                      <a:pt x="0" y="864"/>
                    </a:moveTo>
                    <a:cubicBezTo>
                      <a:pt x="176" y="744"/>
                      <a:pt x="352" y="624"/>
                      <a:pt x="432" y="480"/>
                    </a:cubicBezTo>
                    <a:cubicBezTo>
                      <a:pt x="512" y="336"/>
                      <a:pt x="496" y="168"/>
                      <a:pt x="480" y="0"/>
                    </a:cubicBezTo>
                  </a:path>
                </a:pathLst>
              </a:custGeom>
              <a:noFill/>
              <a:ln w="28575" cmpd="sng">
                <a:solidFill>
                  <a:srgbClr val="FFFF00"/>
                </a:solidFill>
                <a:round/>
                <a:headEnd type="none" w="med" len="med"/>
                <a:tailEnd type="triangle" w="med" len="med"/>
              </a:ln>
            </p:spPr>
            <p:txBody>
              <a:bodyPr wrap="none" anchor="ctr"/>
              <a:lstStyle/>
              <a:p>
                <a:endParaRPr lang="en-US"/>
              </a:p>
            </p:txBody>
          </p:sp>
        </p:grpSp>
        <p:sp>
          <p:nvSpPr>
            <p:cNvPr id="12" name="Freeform 18"/>
            <p:cNvSpPr>
              <a:spLocks/>
            </p:cNvSpPr>
            <p:nvPr/>
          </p:nvSpPr>
          <p:spPr bwMode="auto">
            <a:xfrm>
              <a:off x="2736" y="2304"/>
              <a:ext cx="2592" cy="1336"/>
            </a:xfrm>
            <a:custGeom>
              <a:avLst/>
              <a:gdLst>
                <a:gd name="T0" fmla="*/ 64 w 2592"/>
                <a:gd name="T1" fmla="*/ 1240 h 1336"/>
                <a:gd name="T2" fmla="*/ 112 w 2592"/>
                <a:gd name="T3" fmla="*/ 712 h 1336"/>
                <a:gd name="T4" fmla="*/ 736 w 2592"/>
                <a:gd name="T5" fmla="*/ 472 h 1336"/>
                <a:gd name="T6" fmla="*/ 1312 w 2592"/>
                <a:gd name="T7" fmla="*/ 232 h 1336"/>
                <a:gd name="T8" fmla="*/ 2320 w 2592"/>
                <a:gd name="T9" fmla="*/ 136 h 1336"/>
                <a:gd name="T10" fmla="*/ 2368 w 2592"/>
                <a:gd name="T11" fmla="*/ 1048 h 1336"/>
                <a:gd name="T12" fmla="*/ 976 w 2592"/>
                <a:gd name="T13" fmla="*/ 1336 h 1336"/>
                <a:gd name="T14" fmla="*/ 0 60000 65536"/>
                <a:gd name="T15" fmla="*/ 0 60000 65536"/>
                <a:gd name="T16" fmla="*/ 0 60000 65536"/>
                <a:gd name="T17" fmla="*/ 0 60000 65536"/>
                <a:gd name="T18" fmla="*/ 0 60000 65536"/>
                <a:gd name="T19" fmla="*/ 0 60000 65536"/>
                <a:gd name="T20" fmla="*/ 0 60000 65536"/>
                <a:gd name="T21" fmla="*/ 0 w 2592"/>
                <a:gd name="T22" fmla="*/ 0 h 1336"/>
                <a:gd name="T23" fmla="*/ 2592 w 2592"/>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1336">
                  <a:moveTo>
                    <a:pt x="64" y="1240"/>
                  </a:moveTo>
                  <a:cubicBezTo>
                    <a:pt x="32" y="1040"/>
                    <a:pt x="0" y="840"/>
                    <a:pt x="112" y="712"/>
                  </a:cubicBezTo>
                  <a:cubicBezTo>
                    <a:pt x="224" y="584"/>
                    <a:pt x="536" y="552"/>
                    <a:pt x="736" y="472"/>
                  </a:cubicBezTo>
                  <a:cubicBezTo>
                    <a:pt x="936" y="392"/>
                    <a:pt x="1048" y="288"/>
                    <a:pt x="1312" y="232"/>
                  </a:cubicBezTo>
                  <a:cubicBezTo>
                    <a:pt x="1576" y="176"/>
                    <a:pt x="2144" y="0"/>
                    <a:pt x="2320" y="136"/>
                  </a:cubicBezTo>
                  <a:cubicBezTo>
                    <a:pt x="2496" y="272"/>
                    <a:pt x="2592" y="848"/>
                    <a:pt x="2368" y="1048"/>
                  </a:cubicBezTo>
                  <a:cubicBezTo>
                    <a:pt x="2144" y="1248"/>
                    <a:pt x="1560" y="1292"/>
                    <a:pt x="976" y="1336"/>
                  </a:cubicBezTo>
                </a:path>
              </a:pathLst>
            </a:custGeom>
            <a:solidFill>
              <a:schemeClr val="bg1"/>
            </a:solidFill>
            <a:ln w="9525">
              <a:noFill/>
              <a:round/>
              <a:headEnd/>
              <a:tailEnd/>
            </a:ln>
          </p:spPr>
          <p:txBody>
            <a:bodyPr wrap="none" anchor="ctr"/>
            <a:lstStyle/>
            <a:p>
              <a:endParaRPr lang="en-US"/>
            </a:p>
          </p:txBody>
        </p:sp>
        <p:grpSp>
          <p:nvGrpSpPr>
            <p:cNvPr id="7" name="Group 19"/>
            <p:cNvGrpSpPr>
              <a:grpSpLocks/>
            </p:cNvGrpSpPr>
            <p:nvPr/>
          </p:nvGrpSpPr>
          <p:grpSpPr bwMode="auto">
            <a:xfrm>
              <a:off x="4024" y="2632"/>
              <a:ext cx="624" cy="624"/>
              <a:chOff x="3888" y="2592"/>
              <a:chExt cx="624" cy="624"/>
            </a:xfrm>
          </p:grpSpPr>
          <p:sp>
            <p:nvSpPr>
              <p:cNvPr id="14" name="Oval 20"/>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15" name="Line 21"/>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16" name="Line 22"/>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17" name="Freeform 23"/>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cmpd="sng">
                <a:solidFill>
                  <a:schemeClr val="accent2"/>
                </a:solidFill>
                <a:round/>
                <a:headEnd/>
                <a:tailEnd/>
              </a:ln>
            </p:spPr>
            <p:txBody>
              <a:bodyPr wrap="none" anchor="ctr"/>
              <a:lstStyle/>
              <a:p>
                <a:endParaRPr lang="en-US"/>
              </a:p>
            </p:txBody>
          </p:sp>
        </p:grpSp>
      </p:grpSp>
      <p:sp>
        <p:nvSpPr>
          <p:cNvPr id="24" name="Rectangle 24"/>
          <p:cNvSpPr>
            <a:spLocks noChangeArrowheads="1"/>
          </p:cNvSpPr>
          <p:nvPr/>
        </p:nvSpPr>
        <p:spPr bwMode="auto">
          <a:xfrm>
            <a:off x="4848258" y="9197501"/>
            <a:ext cx="9700851" cy="1148025"/>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25" name="Line 25"/>
          <p:cNvSpPr>
            <a:spLocks noChangeShapeType="1"/>
          </p:cNvSpPr>
          <p:nvPr/>
        </p:nvSpPr>
        <p:spPr bwMode="auto">
          <a:xfrm flipH="1">
            <a:off x="9272324" y="2886220"/>
            <a:ext cx="170156" cy="1334275"/>
          </a:xfrm>
          <a:prstGeom prst="line">
            <a:avLst/>
          </a:prstGeom>
          <a:noFill/>
          <a:ln w="38100">
            <a:solidFill>
              <a:srgbClr val="FF0000"/>
            </a:solidFill>
            <a:round/>
            <a:headEnd/>
            <a:tailEnd type="triangle" w="med" len="med"/>
          </a:ln>
        </p:spPr>
        <p:txBody>
          <a:bodyPr lIns="192911" tIns="96455" rIns="192911" bIns="96455"/>
          <a:lstStyle/>
          <a:p>
            <a:endParaRPr lang="en-US"/>
          </a:p>
        </p:txBody>
      </p:sp>
      <p:grpSp>
        <p:nvGrpSpPr>
          <p:cNvPr id="9" name="Group 41"/>
          <p:cNvGrpSpPr/>
          <p:nvPr/>
        </p:nvGrpSpPr>
        <p:grpSpPr>
          <a:xfrm>
            <a:off x="9272324" y="2120634"/>
            <a:ext cx="2295911" cy="510390"/>
            <a:chOff x="6264053" y="4254187"/>
            <a:chExt cx="971600" cy="288032"/>
          </a:xfrm>
        </p:grpSpPr>
        <p:cxnSp>
          <p:nvCxnSpPr>
            <p:cNvPr id="30" name="Straight Connector 29"/>
            <p:cNvCxnSpPr/>
            <p:nvPr/>
          </p:nvCxnSpPr>
          <p:spPr bwMode="auto">
            <a:xfrm>
              <a:off x="6264053" y="4542219"/>
              <a:ext cx="971600"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32" name="Straight Connector 31"/>
            <p:cNvCxnSpPr/>
            <p:nvPr/>
          </p:nvCxnSpPr>
          <p:spPr bwMode="auto">
            <a:xfrm>
              <a:off x="6408069" y="4254187"/>
              <a:ext cx="0" cy="28803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3" name="Straight Connector 32"/>
            <p:cNvCxnSpPr/>
            <p:nvPr/>
          </p:nvCxnSpPr>
          <p:spPr bwMode="auto">
            <a:xfrm>
              <a:off x="6560469" y="4254187"/>
              <a:ext cx="0" cy="28803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Straight Connector 33"/>
            <p:cNvCxnSpPr/>
            <p:nvPr/>
          </p:nvCxnSpPr>
          <p:spPr bwMode="auto">
            <a:xfrm>
              <a:off x="6984133" y="4254187"/>
              <a:ext cx="0" cy="288032"/>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37" name="TextBox 36"/>
          <p:cNvSpPr txBox="1"/>
          <p:nvPr/>
        </p:nvSpPr>
        <p:spPr>
          <a:xfrm>
            <a:off x="16648308" y="7891575"/>
            <a:ext cx="4320153" cy="2041453"/>
          </a:xfrm>
          <a:prstGeom prst="rect">
            <a:avLst/>
          </a:prstGeom>
          <a:noFill/>
        </p:spPr>
        <p:txBody>
          <a:bodyPr wrap="none" lIns="192911" tIns="96455" rIns="192911" bIns="96455" rtlCol="0">
            <a:spAutoFit/>
          </a:bodyPr>
          <a:lstStyle/>
          <a:p>
            <a:r>
              <a:rPr lang="en-US" sz="6000" b="1" dirty="0">
                <a:solidFill>
                  <a:srgbClr val="FF0000"/>
                </a:solidFill>
              </a:rPr>
              <a:t>Model of </a:t>
            </a:r>
          </a:p>
          <a:p>
            <a:r>
              <a:rPr lang="en-US" sz="6000" b="1" dirty="0">
                <a:solidFill>
                  <a:srgbClr val="FF0000"/>
                </a:solidFill>
              </a:rPr>
              <a:t>‘Decoding’</a:t>
            </a:r>
          </a:p>
        </p:txBody>
      </p:sp>
      <p:sp>
        <p:nvSpPr>
          <p:cNvPr id="39" name="Curved Up Arrow 38"/>
          <p:cNvSpPr/>
          <p:nvPr/>
        </p:nvSpPr>
        <p:spPr bwMode="auto">
          <a:xfrm rot="16200000" flipH="1">
            <a:off x="10506650" y="5140138"/>
            <a:ext cx="8931826" cy="3913597"/>
          </a:xfrm>
          <a:prstGeom prst="curvedUpArrow">
            <a:avLst/>
          </a:prstGeom>
          <a:solidFill>
            <a:srgbClr val="FF0000">
              <a:alpha val="25098"/>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4" name="TextBox 3"/>
          <p:cNvSpPr txBox="1"/>
          <p:nvPr/>
        </p:nvSpPr>
        <p:spPr>
          <a:xfrm>
            <a:off x="3487007" y="9452344"/>
            <a:ext cx="11732439" cy="1949120"/>
          </a:xfrm>
          <a:prstGeom prst="rect">
            <a:avLst/>
          </a:prstGeom>
          <a:noFill/>
        </p:spPr>
        <p:txBody>
          <a:bodyPr wrap="none" lIns="192911" tIns="96455" rIns="192911" bIns="96455" rtlCol="0">
            <a:spAutoFit/>
          </a:bodyPr>
          <a:lstStyle/>
          <a:p>
            <a:pPr marL="964555" indent="-964555"/>
            <a:r>
              <a:rPr lang="en-US" b="1" dirty="0"/>
              <a:t>Predict intended arm movement,</a:t>
            </a:r>
          </a:p>
          <a:p>
            <a:pPr marL="964555" indent="-964555"/>
            <a:r>
              <a:rPr lang="en-US" b="1" dirty="0"/>
              <a:t>   given Spike Times</a:t>
            </a:r>
          </a:p>
        </p:txBody>
      </p:sp>
      <p:sp>
        <p:nvSpPr>
          <p:cNvPr id="40" name="TextBox 39"/>
          <p:cNvSpPr txBox="1"/>
          <p:nvPr/>
        </p:nvSpPr>
        <p:spPr>
          <a:xfrm>
            <a:off x="594347" y="879400"/>
            <a:ext cx="12889807" cy="1241234"/>
          </a:xfrm>
          <a:prstGeom prst="rect">
            <a:avLst/>
          </a:prstGeom>
          <a:noFill/>
        </p:spPr>
        <p:txBody>
          <a:bodyPr wrap="none" lIns="192911" tIns="96455" rIns="192911" bIns="96455" rtlCol="0">
            <a:spAutoFit/>
          </a:bodyPr>
          <a:lstStyle/>
          <a:p>
            <a:r>
              <a:rPr lang="en-US" sz="6800" b="1" dirty="0"/>
              <a:t>Application: </a:t>
            </a:r>
            <a:r>
              <a:rPr lang="en-US" sz="6800" b="1" dirty="0" err="1"/>
              <a:t>Neuroprosthetics</a:t>
            </a:r>
            <a:endParaRPr lang="en-US" sz="6800" b="1" dirty="0"/>
          </a:p>
        </p:txBody>
      </p:sp>
      <p:sp>
        <p:nvSpPr>
          <p:cNvPr id="41" name="Text Box 6"/>
          <p:cNvSpPr txBox="1">
            <a:spLocks noChangeArrowheads="1"/>
          </p:cNvSpPr>
          <p:nvPr/>
        </p:nvSpPr>
        <p:spPr bwMode="auto">
          <a:xfrm>
            <a:off x="5937884" y="2120634"/>
            <a:ext cx="2604940" cy="1856787"/>
          </a:xfrm>
          <a:prstGeom prst="rect">
            <a:avLst/>
          </a:prstGeom>
          <a:noFill/>
          <a:ln w="9525">
            <a:noFill/>
            <a:miter lim="800000"/>
            <a:headEnd/>
            <a:tailEnd/>
          </a:ln>
        </p:spPr>
        <p:txBody>
          <a:bodyPr wrap="none" lIns="192911" tIns="96455" rIns="192911" bIns="96455">
            <a:spAutoFit/>
          </a:bodyPr>
          <a:lstStyle/>
          <a:p>
            <a:r>
              <a:rPr lang="en-US" i="0" dirty="0"/>
              <a:t>frontal</a:t>
            </a:r>
            <a:r>
              <a:rPr lang="en-US" sz="5100" dirty="0"/>
              <a:t> </a:t>
            </a:r>
          </a:p>
          <a:p>
            <a:r>
              <a:rPr lang="en-US" sz="5100" dirty="0"/>
              <a:t>cortex</a:t>
            </a:r>
            <a:endParaRPr lang="en-US" sz="3800" dirty="0"/>
          </a:p>
        </p:txBody>
      </p:sp>
      <p:grpSp>
        <p:nvGrpSpPr>
          <p:cNvPr id="11" name="Group 42"/>
          <p:cNvGrpSpPr/>
          <p:nvPr/>
        </p:nvGrpSpPr>
        <p:grpSpPr>
          <a:xfrm>
            <a:off x="3997475" y="2886219"/>
            <a:ext cx="2295911" cy="510390"/>
            <a:chOff x="6264053" y="4254187"/>
            <a:chExt cx="971600" cy="288032"/>
          </a:xfrm>
        </p:grpSpPr>
        <p:cxnSp>
          <p:nvCxnSpPr>
            <p:cNvPr id="44" name="Straight Connector 43"/>
            <p:cNvCxnSpPr/>
            <p:nvPr/>
          </p:nvCxnSpPr>
          <p:spPr bwMode="auto">
            <a:xfrm>
              <a:off x="6264053" y="4542219"/>
              <a:ext cx="971600"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45" name="Straight Connector 44"/>
            <p:cNvCxnSpPr/>
            <p:nvPr/>
          </p:nvCxnSpPr>
          <p:spPr bwMode="auto">
            <a:xfrm>
              <a:off x="6408069" y="4254187"/>
              <a:ext cx="0" cy="28803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6" name="Straight Connector 45"/>
            <p:cNvCxnSpPr/>
            <p:nvPr/>
          </p:nvCxnSpPr>
          <p:spPr bwMode="auto">
            <a:xfrm>
              <a:off x="6560469" y="4254187"/>
              <a:ext cx="0" cy="28803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7" name="Straight Connector 46"/>
            <p:cNvCxnSpPr/>
            <p:nvPr/>
          </p:nvCxnSpPr>
          <p:spPr bwMode="auto">
            <a:xfrm>
              <a:off x="6984133" y="4254187"/>
              <a:ext cx="0" cy="288032"/>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48" name="Line 25"/>
          <p:cNvSpPr>
            <a:spLocks noChangeShapeType="1"/>
          </p:cNvSpPr>
          <p:nvPr/>
        </p:nvSpPr>
        <p:spPr bwMode="auto">
          <a:xfrm>
            <a:off x="5528883" y="3524207"/>
            <a:ext cx="850782" cy="1334275"/>
          </a:xfrm>
          <a:prstGeom prst="line">
            <a:avLst/>
          </a:prstGeom>
          <a:noFill/>
          <a:ln w="38100">
            <a:solidFill>
              <a:srgbClr val="FF0000"/>
            </a:solidFill>
            <a:round/>
            <a:headEnd/>
            <a:tailEnd type="triangle" w="med" len="med"/>
          </a:ln>
        </p:spPr>
        <p:txBody>
          <a:bodyPr lIns="192911" tIns="96455" rIns="192911" bIns="96455"/>
          <a:lstStyle/>
          <a:p>
            <a:endParaRPr lang="en-US"/>
          </a:p>
        </p:txBody>
      </p:sp>
      <p:sp>
        <p:nvSpPr>
          <p:cNvPr id="38"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7.7 Helping Humans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42" name="Straight Connector 41"/>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6050126" y="2120634"/>
            <a:ext cx="4902304" cy="3600986"/>
          </a:xfrm>
          <a:prstGeom prst="rect">
            <a:avLst/>
          </a:prstGeom>
          <a:solidFill>
            <a:srgbClr val="FFFF00"/>
          </a:solidFill>
        </p:spPr>
        <p:txBody>
          <a:bodyPr wrap="none" rtlCol="0">
            <a:spAutoFit/>
          </a:bodyPr>
          <a:lstStyle/>
          <a:p>
            <a:r>
              <a:rPr lang="en-US" dirty="0"/>
              <a:t>Many groups</a:t>
            </a:r>
          </a:p>
          <a:p>
            <a:r>
              <a:rPr lang="en-US" dirty="0"/>
              <a:t>world wide</a:t>
            </a:r>
          </a:p>
          <a:p>
            <a:r>
              <a:rPr lang="en-US" dirty="0"/>
              <a:t>   work on this </a:t>
            </a:r>
          </a:p>
          <a:p>
            <a:r>
              <a:rPr lang="en-US" dirty="0"/>
              <a:t>      problem!</a:t>
            </a:r>
          </a:p>
        </p:txBody>
      </p:sp>
      <p:sp>
        <p:nvSpPr>
          <p:cNvPr id="6" name="Text Box 6"/>
          <p:cNvSpPr txBox="1">
            <a:spLocks noChangeArrowheads="1"/>
          </p:cNvSpPr>
          <p:nvPr/>
        </p:nvSpPr>
        <p:spPr bwMode="auto">
          <a:xfrm>
            <a:off x="9272325" y="2562078"/>
            <a:ext cx="2340445" cy="1810621"/>
          </a:xfrm>
          <a:prstGeom prst="rect">
            <a:avLst/>
          </a:prstGeom>
          <a:noFill/>
          <a:ln w="9525">
            <a:noFill/>
            <a:miter lim="800000"/>
            <a:headEnd/>
            <a:tailEnd/>
          </a:ln>
        </p:spPr>
        <p:txBody>
          <a:bodyPr wrap="none" lIns="192911" tIns="96455" rIns="192911" bIns="96455">
            <a:spAutoFit/>
          </a:bodyPr>
          <a:lstStyle/>
          <a:p>
            <a:r>
              <a:rPr lang="en-US" sz="5400" i="0" dirty="0"/>
              <a:t>motor</a:t>
            </a:r>
            <a:r>
              <a:rPr lang="en-US" sz="4800" dirty="0"/>
              <a:t> </a:t>
            </a:r>
          </a:p>
          <a:p>
            <a:r>
              <a:rPr lang="en-US" sz="4800" dirty="0"/>
              <a:t>cortex</a:t>
            </a: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130" name="Picture 2"/>
          <p:cNvPicPr>
            <a:picLocks noChangeAspect="1" noChangeArrowheads="1"/>
          </p:cNvPicPr>
          <p:nvPr/>
        </p:nvPicPr>
        <p:blipFill>
          <a:blip r:embed="rId2" cstate="print"/>
          <a:srcRect/>
          <a:stretch>
            <a:fillRect/>
          </a:stretch>
        </p:blipFill>
        <p:spPr bwMode="auto">
          <a:xfrm>
            <a:off x="1785994" y="2863516"/>
            <a:ext cx="17743879" cy="8219689"/>
          </a:xfrm>
          <a:prstGeom prst="rect">
            <a:avLst/>
          </a:prstGeom>
          <a:noFill/>
          <a:ln w="9525">
            <a:noFill/>
            <a:miter lim="800000"/>
            <a:headEnd/>
            <a:tailEnd/>
          </a:ln>
        </p:spPr>
      </p:pic>
      <p:sp>
        <p:nvSpPr>
          <p:cNvPr id="3" name="TextBox 2"/>
          <p:cNvSpPr txBox="1"/>
          <p:nvPr/>
        </p:nvSpPr>
        <p:spPr>
          <a:xfrm>
            <a:off x="594348" y="1134595"/>
            <a:ext cx="12889807" cy="1241234"/>
          </a:xfrm>
          <a:prstGeom prst="rect">
            <a:avLst/>
          </a:prstGeom>
          <a:noFill/>
        </p:spPr>
        <p:txBody>
          <a:bodyPr wrap="none" lIns="192911" tIns="96455" rIns="192911" bIns="96455" rtlCol="0">
            <a:spAutoFit/>
          </a:bodyPr>
          <a:lstStyle/>
          <a:p>
            <a:r>
              <a:rPr lang="en-US" sz="6800" b="1" dirty="0"/>
              <a:t>Application: </a:t>
            </a:r>
            <a:r>
              <a:rPr lang="en-US" sz="6800" b="1" dirty="0" err="1"/>
              <a:t>Neuroprosthetics</a:t>
            </a:r>
            <a:endParaRPr lang="en-US" sz="6800" b="1" dirty="0"/>
          </a:p>
        </p:txBody>
      </p:sp>
      <p:sp>
        <p:nvSpPr>
          <p:cNvPr id="4" name="TextBox 3"/>
          <p:cNvSpPr txBox="1"/>
          <p:nvPr/>
        </p:nvSpPr>
        <p:spPr>
          <a:xfrm>
            <a:off x="594348" y="3524207"/>
            <a:ext cx="4780215" cy="1071957"/>
          </a:xfrm>
          <a:prstGeom prst="rect">
            <a:avLst/>
          </a:prstGeom>
          <a:noFill/>
        </p:spPr>
        <p:txBody>
          <a:bodyPr wrap="none" lIns="192911" tIns="96455" rIns="192911" bIns="96455" rtlCol="0">
            <a:spAutoFit/>
          </a:bodyPr>
          <a:lstStyle/>
          <a:p>
            <a:r>
              <a:rPr lang="en-US" dirty="0"/>
              <a:t>Hand velocity</a:t>
            </a:r>
          </a:p>
        </p:txBody>
      </p:sp>
      <p:sp>
        <p:nvSpPr>
          <p:cNvPr id="5" name="TextBox 4"/>
          <p:cNvSpPr txBox="1"/>
          <p:nvPr/>
        </p:nvSpPr>
        <p:spPr>
          <a:xfrm>
            <a:off x="6890135" y="2375829"/>
            <a:ext cx="12639738" cy="1102735"/>
          </a:xfrm>
          <a:prstGeom prst="rect">
            <a:avLst/>
          </a:prstGeom>
          <a:noFill/>
        </p:spPr>
        <p:txBody>
          <a:bodyPr wrap="none" lIns="192911" tIns="96455" rIns="192911" bIns="96455" rtlCol="0">
            <a:spAutoFit/>
          </a:bodyPr>
          <a:lstStyle/>
          <a:p>
            <a:r>
              <a:rPr lang="en-US" sz="5900" dirty="0"/>
              <a:t>Decode the intended arm movement</a:t>
            </a:r>
          </a:p>
        </p:txBody>
      </p:sp>
      <p:sp>
        <p:nvSpPr>
          <p:cNvPr id="6"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7.7 Basic </a:t>
            </a:r>
            <a:r>
              <a:rPr lang="en-US" sz="6000" dirty="0" err="1">
                <a:solidFill>
                  <a:srgbClr val="FF0000"/>
                </a:solidFill>
                <a:latin typeface="Impact" charset="0"/>
                <a:ea typeface="ＭＳ Ｐゴシック" charset="0"/>
                <a:cs typeface="Impact" charset="0"/>
              </a:rPr>
              <a:t>neuroprosthetics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7" name="Straight Connector 6"/>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4787" name="Object 4"/>
          <p:cNvGraphicFramePr>
            <a:graphicFrameLocks noChangeAspect="1"/>
          </p:cNvGraphicFramePr>
          <p:nvPr/>
        </p:nvGraphicFramePr>
        <p:xfrm>
          <a:off x="7892689" y="1441802"/>
          <a:ext cx="6112042" cy="1665317"/>
        </p:xfrm>
        <a:graphic>
          <a:graphicData uri="http://schemas.openxmlformats.org/presentationml/2006/ole">
            <mc:AlternateContent xmlns:mc="http://schemas.openxmlformats.org/markup-compatibility/2006">
              <mc:Choice xmlns:v="urn:schemas-microsoft-com:vml" Requires="v">
                <p:oleObj spid="_x0000_s170018" name="Equation" r:id="rId3" imgW="1257120" imgH="393480" progId="Equation.DSMT4">
                  <p:embed/>
                </p:oleObj>
              </mc:Choice>
              <mc:Fallback>
                <p:oleObj name="Equation" r:id="rId3" imgW="125712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2689" y="1441802"/>
                        <a:ext cx="6112042"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697827" y="4644779"/>
            <a:ext cx="12408906" cy="1071957"/>
          </a:xfrm>
          <a:prstGeom prst="rect">
            <a:avLst/>
          </a:prstGeom>
          <a:noFill/>
        </p:spPr>
        <p:txBody>
          <a:bodyPr wrap="none" lIns="192911" tIns="96455" rIns="192911" bIns="96455" rtlCol="0">
            <a:spAutoFit/>
          </a:bodyPr>
          <a:lstStyle/>
          <a:p>
            <a:r>
              <a:rPr lang="en-US" dirty="0"/>
              <a:t>Best choice of </a:t>
            </a:r>
            <a:r>
              <a:rPr lang="en-US" b="1" i="1" dirty="0"/>
              <a:t>f</a:t>
            </a:r>
            <a:r>
              <a:rPr lang="en-US" b="1" dirty="0"/>
              <a:t> </a:t>
            </a:r>
            <a:r>
              <a:rPr lang="en-US" dirty="0"/>
              <a:t>: linear + exponential</a:t>
            </a:r>
          </a:p>
        </p:txBody>
      </p:sp>
      <p:cxnSp>
        <p:nvCxnSpPr>
          <p:cNvPr id="7" name="Straight Arrow Connector 6"/>
          <p:cNvCxnSpPr/>
          <p:nvPr/>
        </p:nvCxnSpPr>
        <p:spPr bwMode="auto">
          <a:xfrm flipV="1">
            <a:off x="6232358" y="2896554"/>
            <a:ext cx="3657598" cy="1846004"/>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graphicFrame>
        <p:nvGraphicFramePr>
          <p:cNvPr id="8" name="Object 7"/>
          <p:cNvGraphicFramePr>
            <a:graphicFrameLocks noChangeAspect="1"/>
          </p:cNvGraphicFramePr>
          <p:nvPr/>
        </p:nvGraphicFramePr>
        <p:xfrm>
          <a:off x="9212190" y="3211387"/>
          <a:ext cx="7992959" cy="967684"/>
        </p:xfrm>
        <a:graphic>
          <a:graphicData uri="http://schemas.openxmlformats.org/presentationml/2006/ole">
            <mc:AlternateContent xmlns:mc="http://schemas.openxmlformats.org/markup-compatibility/2006">
              <mc:Choice xmlns:v="urn:schemas-microsoft-com:vml" Requires="v">
                <p:oleObj spid="_x0000_s170019" name="Equation" r:id="rId5" imgW="1968480" imgH="228600" progId="Equation.DSMT4">
                  <p:embed/>
                </p:oleObj>
              </mc:Choice>
              <mc:Fallback>
                <p:oleObj name="Equation" r:id="rId5" imgW="1968480" imgH="2286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2190" y="3211387"/>
                        <a:ext cx="7992959" cy="9676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6608624" y="1824596"/>
            <a:ext cx="1284065" cy="1071957"/>
          </a:xfrm>
          <a:prstGeom prst="rect">
            <a:avLst/>
          </a:prstGeom>
          <a:noFill/>
        </p:spPr>
        <p:txBody>
          <a:bodyPr wrap="none" lIns="192911" tIns="96455" rIns="192911" bIns="96455" rtlCol="0">
            <a:spAutoFit/>
          </a:bodyPr>
          <a:lstStyle/>
          <a:p>
            <a:r>
              <a:rPr lang="en-US" dirty="0"/>
              <a:t>(1)</a:t>
            </a:r>
          </a:p>
        </p:txBody>
      </p:sp>
      <p:sp>
        <p:nvSpPr>
          <p:cNvPr id="13" name="TextBox 12"/>
          <p:cNvSpPr txBox="1"/>
          <p:nvPr/>
        </p:nvSpPr>
        <p:spPr>
          <a:xfrm>
            <a:off x="6719979" y="3211388"/>
            <a:ext cx="1284065" cy="1071957"/>
          </a:xfrm>
          <a:prstGeom prst="rect">
            <a:avLst/>
          </a:prstGeom>
          <a:noFill/>
        </p:spPr>
        <p:txBody>
          <a:bodyPr wrap="none" lIns="192911" tIns="96455" rIns="192911" bIns="96455" rtlCol="0">
            <a:spAutoFit/>
          </a:bodyPr>
          <a:lstStyle/>
          <a:p>
            <a:r>
              <a:rPr lang="en-US" dirty="0"/>
              <a:t>(2)</a:t>
            </a:r>
          </a:p>
        </p:txBody>
      </p:sp>
      <p:graphicFrame>
        <p:nvGraphicFramePr>
          <p:cNvPr id="379908" name="Object 4"/>
          <p:cNvGraphicFramePr>
            <a:graphicFrameLocks noChangeAspect="1"/>
          </p:cNvGraphicFramePr>
          <p:nvPr/>
        </p:nvGraphicFramePr>
        <p:xfrm>
          <a:off x="8081230" y="5565766"/>
          <a:ext cx="9521725" cy="1665317"/>
        </p:xfrm>
        <a:graphic>
          <a:graphicData uri="http://schemas.openxmlformats.org/presentationml/2006/ole">
            <mc:AlternateContent xmlns:mc="http://schemas.openxmlformats.org/markup-compatibility/2006">
              <mc:Choice xmlns:v="urn:schemas-microsoft-com:vml" Requires="v">
                <p:oleObj spid="_x0000_s170020" name="Equation" r:id="rId7" imgW="2019240" imgH="393480" progId="Equation.DSMT4">
                  <p:embed/>
                </p:oleObj>
              </mc:Choice>
              <mc:Fallback>
                <p:oleObj name="Equation" r:id="rId7" imgW="2019240" imgH="39348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1230" y="5565766"/>
                        <a:ext cx="9521725"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4"/>
          <p:cNvGrpSpPr/>
          <p:nvPr/>
        </p:nvGrpSpPr>
        <p:grpSpPr>
          <a:xfrm>
            <a:off x="764505" y="7015640"/>
            <a:ext cx="14488800" cy="4564698"/>
            <a:chOff x="323528" y="3959185"/>
            <a:chExt cx="6131473" cy="2576028"/>
          </a:xfrm>
        </p:grpSpPr>
        <p:sp>
          <p:nvSpPr>
            <p:cNvPr id="10" name="TextBox 9"/>
            <p:cNvSpPr txBox="1"/>
            <p:nvPr/>
          </p:nvSpPr>
          <p:spPr>
            <a:xfrm>
              <a:off x="323528" y="3959185"/>
              <a:ext cx="5283581" cy="642652"/>
            </a:xfrm>
            <a:prstGeom prst="rect">
              <a:avLst/>
            </a:prstGeom>
            <a:noFill/>
          </p:spPr>
          <p:txBody>
            <a:bodyPr wrap="none" rtlCol="0">
              <a:spAutoFit/>
            </a:bodyPr>
            <a:lstStyle/>
            <a:p>
              <a:r>
                <a:rPr lang="en-US" dirty="0"/>
                <a:t>BUT: </a:t>
              </a:r>
              <a:r>
                <a:rPr lang="en-US" sz="6800" b="1" dirty="0"/>
                <a:t>Limitations – need to add</a:t>
              </a:r>
            </a:p>
          </p:txBody>
        </p:sp>
        <p:sp>
          <p:nvSpPr>
            <p:cNvPr id="11" name="TextBox 10"/>
            <p:cNvSpPr txBox="1"/>
            <p:nvPr/>
          </p:nvSpPr>
          <p:spPr>
            <a:xfrm>
              <a:off x="971600" y="4607257"/>
              <a:ext cx="5483401" cy="1927956"/>
            </a:xfrm>
            <a:prstGeom prst="rect">
              <a:avLst/>
            </a:prstGeom>
            <a:noFill/>
          </p:spPr>
          <p:txBody>
            <a:bodyPr wrap="none" rtlCol="0">
              <a:spAutoFit/>
            </a:bodyPr>
            <a:lstStyle/>
            <a:p>
              <a:pPr>
                <a:buFontTx/>
                <a:buChar char="-"/>
              </a:pPr>
              <a:r>
                <a:rPr lang="en-US" sz="5400" dirty="0"/>
                <a:t>Adaptation on slower  time scales</a:t>
              </a:r>
            </a:p>
            <a:p>
              <a:pPr>
                <a:buFontTx/>
                <a:buChar char="-"/>
              </a:pPr>
              <a:r>
                <a:rPr lang="en-US" sz="5400" dirty="0"/>
                <a:t>Possibility for a diversity of firing patterns</a:t>
              </a:r>
            </a:p>
            <a:p>
              <a:pPr>
                <a:buFontTx/>
                <a:buChar char="-"/>
              </a:pPr>
              <a:r>
                <a:rPr lang="en-US" sz="5400" dirty="0"/>
                <a:t>Increased threshold      after each spike</a:t>
              </a:r>
            </a:p>
            <a:p>
              <a:pPr>
                <a:buFontTx/>
                <a:buChar char="-"/>
              </a:pPr>
              <a:r>
                <a:rPr lang="en-US" sz="5400" dirty="0"/>
                <a:t>Noise</a:t>
              </a:r>
            </a:p>
          </p:txBody>
        </p:sp>
        <p:graphicFrame>
          <p:nvGraphicFramePr>
            <p:cNvPr id="379909" name="Object 5"/>
            <p:cNvGraphicFramePr>
              <a:graphicFrameLocks noChangeAspect="1"/>
            </p:cNvGraphicFramePr>
            <p:nvPr/>
          </p:nvGraphicFramePr>
          <p:xfrm>
            <a:off x="3730057" y="5509042"/>
            <a:ext cx="455244" cy="576068"/>
          </p:xfrm>
          <a:graphic>
            <a:graphicData uri="http://schemas.openxmlformats.org/presentationml/2006/ole">
              <mc:AlternateContent xmlns:mc="http://schemas.openxmlformats.org/markup-compatibility/2006">
                <mc:Choice xmlns:v="urn:schemas-microsoft-com:vml" Requires="v">
                  <p:oleObj spid="_x0000_s170021" name="Equation" r:id="rId9" imgW="139680" imgH="177480" progId="Equation.DSMT4">
                    <p:embed/>
                  </p:oleObj>
                </mc:Choice>
                <mc:Fallback>
                  <p:oleObj name="Equation" r:id="rId9" imgW="139680" imgH="17748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0057" y="5509042"/>
                          <a:ext cx="455244" cy="5760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Review</a:t>
            </a:r>
            <a:r>
              <a:rPr lang="en-US" sz="6600" dirty="0">
                <a:solidFill>
                  <a:srgbClr val="FF0000"/>
                </a:solidFill>
                <a:latin typeface="Impact" charset="0"/>
                <a:ea typeface="ＭＳ Ｐゴシック" charset="0"/>
                <a:cs typeface="Impact" charset="0"/>
              </a:rPr>
              <a:t>: </a:t>
            </a:r>
            <a:r>
              <a:rPr lang="en-US" sz="6000" dirty="0">
                <a:solidFill>
                  <a:srgbClr val="FF0000"/>
                </a:solidFill>
                <a:latin typeface="Impact" charset="0"/>
                <a:ea typeface="ＭＳ Ｐゴシック" charset="0"/>
                <a:cs typeface="Impact" charset="0"/>
              </a:rPr>
              <a:t>Nonlinear Integrate-and-fire</a:t>
            </a:r>
            <a:endParaRPr kumimoji="0" lang="en-US" sz="72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 name="Straight Connector 14"/>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99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4611" y="1391854"/>
            <a:ext cx="15824546" cy="2010676"/>
          </a:xfrm>
          <a:prstGeom prst="rect">
            <a:avLst/>
          </a:prstGeom>
          <a:noFill/>
        </p:spPr>
        <p:txBody>
          <a:bodyPr wrap="square" lIns="192911" tIns="96455" rIns="192911" bIns="96455" rtlCol="0">
            <a:spAutoFit/>
          </a:bodyPr>
          <a:lstStyle/>
          <a:p>
            <a:r>
              <a:rPr lang="en-US" sz="5900" b="1" dirty="0"/>
              <a:t>Mathematical models </a:t>
            </a:r>
          </a:p>
          <a:p>
            <a:r>
              <a:rPr lang="en-US" sz="5900" b="1" dirty="0"/>
              <a:t>   for neuroscience</a:t>
            </a:r>
          </a:p>
        </p:txBody>
      </p:sp>
      <p:cxnSp>
        <p:nvCxnSpPr>
          <p:cNvPr id="4" name="Straight Arrow Connector 3"/>
          <p:cNvCxnSpPr/>
          <p:nvPr/>
        </p:nvCxnSpPr>
        <p:spPr bwMode="auto">
          <a:xfrm>
            <a:off x="14341642" y="3402530"/>
            <a:ext cx="0" cy="2424353"/>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sp>
        <p:nvSpPr>
          <p:cNvPr id="5" name="TextBox 4"/>
          <p:cNvSpPr txBox="1"/>
          <p:nvPr/>
        </p:nvSpPr>
        <p:spPr>
          <a:xfrm>
            <a:off x="12388844" y="5909332"/>
            <a:ext cx="5968040" cy="1364345"/>
          </a:xfrm>
          <a:prstGeom prst="rect">
            <a:avLst/>
          </a:prstGeom>
          <a:noFill/>
        </p:spPr>
        <p:txBody>
          <a:bodyPr wrap="none" lIns="192911" tIns="96455" rIns="192911" bIns="96455" rtlCol="0">
            <a:spAutoFit/>
          </a:bodyPr>
          <a:lstStyle/>
          <a:p>
            <a:r>
              <a:rPr lang="en-US" sz="7600" dirty="0">
                <a:solidFill>
                  <a:srgbClr val="FF0000"/>
                </a:solidFill>
              </a:rPr>
              <a:t>help humans</a:t>
            </a:r>
          </a:p>
        </p:txBody>
      </p:sp>
      <p:sp>
        <p:nvSpPr>
          <p:cNvPr id="6" name="TextBox 5"/>
          <p:cNvSpPr txBox="1"/>
          <p:nvPr/>
        </p:nvSpPr>
        <p:spPr>
          <a:xfrm>
            <a:off x="12388844" y="7916779"/>
            <a:ext cx="7540586" cy="2533896"/>
          </a:xfrm>
          <a:prstGeom prst="rect">
            <a:avLst/>
          </a:prstGeom>
          <a:solidFill>
            <a:srgbClr val="FFFF00"/>
          </a:solidFill>
          <a:ln w="76200">
            <a:solidFill>
              <a:srgbClr val="FF0000"/>
            </a:solidFill>
          </a:ln>
        </p:spPr>
        <p:txBody>
          <a:bodyPr wrap="none" lIns="192911" tIns="96455" rIns="192911" bIns="96455" rtlCol="0">
            <a:spAutoFit/>
          </a:bodyPr>
          <a:lstStyle/>
          <a:p>
            <a:r>
              <a:rPr lang="en-US" sz="15200" dirty="0"/>
              <a:t>The end</a:t>
            </a:r>
          </a:p>
        </p:txBody>
      </p:sp>
      <p:sp>
        <p:nvSpPr>
          <p:cNvPr id="7" name="Title 3"/>
          <p:cNvSpPr txBox="1">
            <a:spLocks/>
          </p:cNvSpPr>
          <p:nvPr/>
        </p:nvSpPr>
        <p:spPr>
          <a:xfrm>
            <a:off x="697827" y="-3877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000" dirty="0">
                <a:solidFill>
                  <a:srgbClr val="FF0000"/>
                </a:solidFill>
                <a:latin typeface="Impact" charset="0"/>
                <a:ea typeface="ＭＳ Ｐゴシック" charset="0"/>
                <a:cs typeface="Impact" charset="0"/>
              </a:rPr>
              <a:t> 7.7  Why mathematical models?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8" name="Straight Connector 7"/>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1333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sz="5400" dirty="0">
                <a:latin typeface="Impact" charset="0"/>
                <a:cs typeface="Impact" charset="0"/>
              </a:rPr>
              <a:t>Neuronal Dynamics </a:t>
            </a:r>
            <a:r>
              <a:rPr lang="en-US" sz="5400" dirty="0">
                <a:solidFill>
                  <a:srgbClr val="FF0000"/>
                </a:solidFill>
                <a:latin typeface="Impact" charset="0"/>
                <a:cs typeface="Impact" charset="0"/>
              </a:rPr>
              <a:t>week 7</a:t>
            </a:r>
            <a:r>
              <a:rPr lang="en-US" sz="5400" dirty="0">
                <a:latin typeface="Impact" charset="0"/>
                <a:cs typeface="Impact" charset="0"/>
              </a:rPr>
              <a:t>– </a:t>
            </a:r>
            <a:r>
              <a:rPr lang="en-US" sz="5400" dirty="0">
                <a:solidFill>
                  <a:srgbClr val="FF0000"/>
                </a:solidFill>
                <a:latin typeface="Impact" charset="0"/>
                <a:cs typeface="Impact" charset="0"/>
              </a:rPr>
              <a:t>Suggested Reading/selected references</a:t>
            </a:r>
          </a:p>
        </p:txBody>
      </p:sp>
      <p:sp>
        <p:nvSpPr>
          <p:cNvPr id="3" name="TextBox 2"/>
          <p:cNvSpPr txBox="1"/>
          <p:nvPr/>
        </p:nvSpPr>
        <p:spPr>
          <a:xfrm>
            <a:off x="385011" y="1219200"/>
            <a:ext cx="20159686" cy="1077218"/>
          </a:xfrm>
          <a:prstGeom prst="rect">
            <a:avLst/>
          </a:prstGeom>
          <a:noFill/>
        </p:spPr>
        <p:txBody>
          <a:bodyPr wrap="none" rtlCol="0">
            <a:spAutoFit/>
          </a:bodyPr>
          <a:lstStyle/>
          <a:p>
            <a:r>
              <a:rPr lang="en-US" sz="3200" b="1" dirty="0"/>
              <a:t>Reading</a:t>
            </a:r>
            <a:r>
              <a:rPr lang="en-US" sz="3200" dirty="0"/>
              <a:t>: W. Gerstner, W.M. </a:t>
            </a:r>
            <a:r>
              <a:rPr lang="en-US" sz="3200" dirty="0" err="1"/>
              <a:t>Kistler</a:t>
            </a:r>
            <a:r>
              <a:rPr lang="en-US" sz="3200" dirty="0"/>
              <a:t>, R. </a:t>
            </a:r>
            <a:r>
              <a:rPr lang="en-US" sz="3200" dirty="0" err="1"/>
              <a:t>Naud</a:t>
            </a:r>
            <a:r>
              <a:rPr lang="en-US" sz="3200" dirty="0"/>
              <a:t> and L. </a:t>
            </a:r>
            <a:r>
              <a:rPr lang="en-US" sz="3200" dirty="0" err="1"/>
              <a:t>Paninski</a:t>
            </a:r>
            <a:r>
              <a:rPr lang="en-US" sz="3200" dirty="0"/>
              <a:t>,</a:t>
            </a:r>
          </a:p>
          <a:p>
            <a:r>
              <a:rPr lang="en-US" sz="3200" i="1" dirty="0"/>
              <a:t>Neuronal Dynamics: from single neurons to networks and  models of cognition.</a:t>
            </a:r>
            <a:r>
              <a:rPr lang="en-US" sz="3200" dirty="0"/>
              <a:t> Ch. 6,10,11</a:t>
            </a:r>
            <a:r>
              <a:rPr lang="en-US" sz="3200" i="1" dirty="0"/>
              <a:t>:  </a:t>
            </a:r>
            <a:r>
              <a:rPr lang="en-US" sz="3200" dirty="0"/>
              <a:t>Cambridge, 2014</a:t>
            </a:r>
          </a:p>
        </p:txBody>
      </p:sp>
      <p:sp>
        <p:nvSpPr>
          <p:cNvPr id="5" name="TextBox 4"/>
          <p:cNvSpPr txBox="1"/>
          <p:nvPr/>
        </p:nvSpPr>
        <p:spPr>
          <a:xfrm>
            <a:off x="-1" y="5459476"/>
            <a:ext cx="21607463" cy="7602081"/>
          </a:xfrm>
          <a:prstGeom prst="rect">
            <a:avLst/>
          </a:prstGeom>
          <a:noFill/>
        </p:spPr>
        <p:txBody>
          <a:bodyPr wrap="square" rtlCol="0">
            <a:spAutoFit/>
          </a:bodyPr>
          <a:lstStyle/>
          <a:p>
            <a:r>
              <a:rPr lang="fr-FR" sz="4000" dirty="0"/>
              <a:t>-</a:t>
            </a:r>
            <a:r>
              <a:rPr lang="en-US" sz="2800" dirty="0" err="1"/>
              <a:t>Brillinger</a:t>
            </a:r>
            <a:r>
              <a:rPr lang="en-US" sz="2800" dirty="0"/>
              <a:t>, D. R. (1988). Maximum likelihood analysis of spike trains of interacting nerve cells. </a:t>
            </a:r>
            <a:r>
              <a:rPr lang="en-US" sz="2800" i="1" dirty="0"/>
              <a:t>Biol. </a:t>
            </a:r>
            <a:r>
              <a:rPr lang="en-US" sz="2800" i="1" dirty="0" err="1"/>
              <a:t>Cybern</a:t>
            </a:r>
            <a:r>
              <a:rPr lang="en-US" sz="2800" dirty="0"/>
              <a:t>., 59:189-200.</a:t>
            </a:r>
          </a:p>
          <a:p>
            <a:r>
              <a:rPr lang="en-US" sz="2800" dirty="0"/>
              <a:t>-</a:t>
            </a:r>
            <a:r>
              <a:rPr lang="en-US" sz="2800" dirty="0" err="1"/>
              <a:t>Truccolo</a:t>
            </a:r>
            <a:r>
              <a:rPr lang="en-US" sz="2800" dirty="0"/>
              <a:t>, et al.  (2005). A point process framework for relating neural spiking activity to spiking history, neural ensemble, and extrinsic covariate effects. Journal of Neurophysiology, 93:1074-1089.</a:t>
            </a:r>
          </a:p>
          <a:p>
            <a:r>
              <a:rPr lang="en-US" sz="2800" dirty="0"/>
              <a:t>- </a:t>
            </a:r>
            <a:r>
              <a:rPr lang="en-US" sz="2800" dirty="0" err="1"/>
              <a:t>Paninski</a:t>
            </a:r>
            <a:r>
              <a:rPr lang="en-US" sz="2800" dirty="0"/>
              <a:t>, L. (2004). Maximum likelihood estimation of  … </a:t>
            </a:r>
            <a:r>
              <a:rPr lang="en-US" sz="2800" i="1" dirty="0"/>
              <a:t>Network: Computation in Neural Systems</a:t>
            </a:r>
            <a:r>
              <a:rPr lang="en-US" sz="2800" dirty="0"/>
              <a:t>, 15:243-262.</a:t>
            </a:r>
          </a:p>
          <a:p>
            <a:r>
              <a:rPr lang="en-US" sz="2800" dirty="0"/>
              <a:t>- </a:t>
            </a:r>
            <a:r>
              <a:rPr lang="en-US" sz="2800" dirty="0" err="1"/>
              <a:t>Paninski</a:t>
            </a:r>
            <a:r>
              <a:rPr lang="en-US" sz="2800" dirty="0"/>
              <a:t>, L., Pillow, J., and </a:t>
            </a:r>
            <a:r>
              <a:rPr lang="en-US" sz="2800" dirty="0" err="1"/>
              <a:t>Lewi</a:t>
            </a:r>
            <a:r>
              <a:rPr lang="en-US" sz="2800" dirty="0"/>
              <a:t>, J. (2007). Statistical models for neural encoding, decoding, and optimal</a:t>
            </a:r>
          </a:p>
          <a:p>
            <a:r>
              <a:rPr lang="en-US" sz="2800" dirty="0"/>
              <a:t>stimulus design. In </a:t>
            </a:r>
            <a:r>
              <a:rPr lang="en-US" sz="2800" dirty="0" err="1"/>
              <a:t>Cisek</a:t>
            </a:r>
            <a:r>
              <a:rPr lang="en-US" sz="2800" dirty="0"/>
              <a:t>, P., et al. , </a:t>
            </a:r>
            <a:r>
              <a:rPr lang="en-US" sz="2800" i="1" dirty="0" err="1"/>
              <a:t>Comput</a:t>
            </a:r>
            <a:r>
              <a:rPr lang="en-US" sz="2800" i="1" dirty="0"/>
              <a:t>. Neuroscience: Theoretical Insights into Brain Function</a:t>
            </a:r>
            <a:r>
              <a:rPr lang="en-US" sz="2800" dirty="0"/>
              <a:t>. Elsevier Science.</a:t>
            </a:r>
          </a:p>
          <a:p>
            <a:r>
              <a:rPr lang="en-US" sz="2800" dirty="0"/>
              <a:t>Pillow, J., ET AL.(2008). </a:t>
            </a:r>
            <a:r>
              <a:rPr lang="en-US" sz="2800" dirty="0" err="1"/>
              <a:t>Spatio</a:t>
            </a:r>
            <a:r>
              <a:rPr lang="en-US" sz="2800" dirty="0"/>
              <a:t>-temporal correlations and visual </a:t>
            </a:r>
            <a:r>
              <a:rPr lang="en-US" sz="2800" dirty="0" err="1"/>
              <a:t>signalling</a:t>
            </a:r>
            <a:r>
              <a:rPr lang="en-US" sz="2800" dirty="0"/>
              <a:t>… . Nature, 454:995-999.</a:t>
            </a:r>
          </a:p>
          <a:p>
            <a:endParaRPr lang="en-US" sz="2800" dirty="0"/>
          </a:p>
          <a:p>
            <a:r>
              <a:rPr lang="en-US" sz="2800" dirty="0" err="1"/>
              <a:t>Rieke</a:t>
            </a:r>
            <a:r>
              <a:rPr lang="en-US" sz="2800" dirty="0"/>
              <a:t>, F., </a:t>
            </a:r>
            <a:r>
              <a:rPr lang="en-US" sz="2800" dirty="0" err="1"/>
              <a:t>Warland</a:t>
            </a:r>
            <a:r>
              <a:rPr lang="en-US" sz="2800" dirty="0"/>
              <a:t>, D., de </a:t>
            </a:r>
            <a:r>
              <a:rPr lang="en-US" sz="2800" dirty="0" err="1"/>
              <a:t>Ruyter</a:t>
            </a:r>
            <a:r>
              <a:rPr lang="en-US" sz="2800" dirty="0"/>
              <a:t> van </a:t>
            </a:r>
            <a:r>
              <a:rPr lang="en-US" sz="2800" dirty="0" err="1"/>
              <a:t>Steveninck</a:t>
            </a:r>
            <a:r>
              <a:rPr lang="en-US" sz="2800" dirty="0"/>
              <a:t>, R., and </a:t>
            </a:r>
            <a:r>
              <a:rPr lang="en-US" sz="2800" dirty="0" err="1"/>
              <a:t>Bialek</a:t>
            </a:r>
            <a:r>
              <a:rPr lang="en-US" sz="2800" dirty="0"/>
              <a:t>, W. (1997). Spikes - Exploring the neural code. MIT Press,</a:t>
            </a:r>
          </a:p>
          <a:p>
            <a:r>
              <a:rPr lang="en-US" sz="2800" dirty="0" err="1"/>
              <a:t>Keat</a:t>
            </a:r>
            <a:r>
              <a:rPr lang="en-US" sz="2800" dirty="0"/>
              <a:t>, J., </a:t>
            </a:r>
            <a:r>
              <a:rPr lang="en-US" sz="2800" dirty="0" err="1"/>
              <a:t>Reinagel</a:t>
            </a:r>
            <a:r>
              <a:rPr lang="en-US" sz="2800" dirty="0"/>
              <a:t>, P., Reid, R., and Meister, M. (2001). Predicting every spike …  </a:t>
            </a:r>
            <a:r>
              <a:rPr lang="en-US" sz="2800" i="1" dirty="0"/>
              <a:t>Neuron</a:t>
            </a:r>
            <a:r>
              <a:rPr lang="en-US" sz="2800" dirty="0"/>
              <a:t>, 30:803-817.</a:t>
            </a:r>
          </a:p>
          <a:p>
            <a:r>
              <a:rPr lang="en-US" sz="2800" dirty="0" err="1"/>
              <a:t>Mensi</a:t>
            </a:r>
            <a:r>
              <a:rPr lang="en-US" sz="2800" dirty="0"/>
              <a:t>, S., et al. (2012). Parameter extraction and </a:t>
            </a:r>
            <a:r>
              <a:rPr lang="en-US" sz="2800" dirty="0" err="1"/>
              <a:t>classication</a:t>
            </a:r>
            <a:r>
              <a:rPr lang="en-US" sz="2800" dirty="0"/>
              <a:t> …. </a:t>
            </a:r>
            <a:r>
              <a:rPr lang="en-US" sz="2800" i="1" dirty="0"/>
              <a:t>J. Neurophys.,</a:t>
            </a:r>
            <a:r>
              <a:rPr lang="en-US" sz="2800" dirty="0"/>
              <a:t>107:1756-1775.</a:t>
            </a:r>
          </a:p>
          <a:p>
            <a:r>
              <a:rPr lang="en-US" sz="2800" dirty="0" err="1"/>
              <a:t>Pozzorini</a:t>
            </a:r>
            <a:r>
              <a:rPr lang="en-US" sz="2800" dirty="0"/>
              <a:t>, C., </a:t>
            </a:r>
            <a:r>
              <a:rPr lang="en-US" sz="2800" dirty="0" err="1"/>
              <a:t>Naud</a:t>
            </a:r>
            <a:r>
              <a:rPr lang="en-US" sz="2800" dirty="0"/>
              <a:t>, R., </a:t>
            </a:r>
            <a:r>
              <a:rPr lang="en-US" sz="2800" dirty="0" err="1"/>
              <a:t>Mensi</a:t>
            </a:r>
            <a:r>
              <a:rPr lang="en-US" sz="2800" dirty="0"/>
              <a:t>, S., and Gerstner, W. (2013). Temporal whitening by . </a:t>
            </a:r>
            <a:r>
              <a:rPr lang="en-US" sz="2800" i="1" dirty="0"/>
              <a:t>Nat. Neuroscience,</a:t>
            </a:r>
          </a:p>
          <a:p>
            <a:r>
              <a:rPr lang="en-US" sz="2800" dirty="0" err="1"/>
              <a:t>Georgopoulos</a:t>
            </a:r>
            <a:r>
              <a:rPr lang="en-US" sz="2800" dirty="0"/>
              <a:t>, A. P., Schwartz, </a:t>
            </a:r>
            <a:r>
              <a:rPr lang="en-US" sz="2800" dirty="0" err="1"/>
              <a:t>A.,Kettner</a:t>
            </a:r>
            <a:r>
              <a:rPr lang="en-US" sz="2800" dirty="0"/>
              <a:t>, R. E. (1986). Neuronal population coding of movement direction. </a:t>
            </a:r>
            <a:r>
              <a:rPr lang="en-US" sz="2800" i="1" dirty="0"/>
              <a:t>Science</a:t>
            </a:r>
            <a:r>
              <a:rPr lang="en-US" sz="2800" dirty="0"/>
              <a:t>, 233:1416-1419.</a:t>
            </a:r>
          </a:p>
          <a:p>
            <a:r>
              <a:rPr lang="en-US" sz="2800" dirty="0" err="1"/>
              <a:t>Donoghue</a:t>
            </a:r>
            <a:r>
              <a:rPr lang="en-US" sz="2800" dirty="0"/>
              <a:t>, J. (2002). Connecting cortex to machines: recent advances in brain interfaces. Nat. </a:t>
            </a:r>
            <a:r>
              <a:rPr lang="en-US" sz="2800" dirty="0" err="1"/>
              <a:t>Neurosci</a:t>
            </a:r>
            <a:r>
              <a:rPr lang="en-US" sz="2800" dirty="0"/>
              <a:t>., 5:1085-1088.</a:t>
            </a:r>
            <a:endParaRPr lang="en-US" sz="2800" i="1" dirty="0"/>
          </a:p>
          <a:p>
            <a:endParaRPr lang="en-US" sz="2800" dirty="0"/>
          </a:p>
          <a:p>
            <a:endParaRPr lang="en-US" sz="2800" dirty="0"/>
          </a:p>
          <a:p>
            <a:endParaRPr lang="en-US" sz="2800" dirty="0"/>
          </a:p>
        </p:txBody>
      </p:sp>
      <p:cxnSp>
        <p:nvCxnSpPr>
          <p:cNvPr id="6" name="Straight Connector 5"/>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5313" y="2296418"/>
            <a:ext cx="22103763" cy="0"/>
          </a:xfrm>
          <a:prstGeom prst="line">
            <a:avLst/>
          </a:prstGeom>
          <a:ln>
            <a:solidFill>
              <a:srgbClr val="3550F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2938791"/>
            <a:ext cx="20031574" cy="2246769"/>
          </a:xfrm>
          <a:prstGeom prst="rect">
            <a:avLst/>
          </a:prstGeom>
          <a:noFill/>
        </p:spPr>
        <p:txBody>
          <a:bodyPr wrap="none" rtlCol="0">
            <a:spAutoFit/>
          </a:bodyPr>
          <a:lstStyle/>
          <a:p>
            <a:r>
              <a:rPr lang="en-US" sz="2800" dirty="0" err="1"/>
              <a:t>Fourcaud-Trocme</a:t>
            </a:r>
            <a:r>
              <a:rPr lang="en-US" sz="2800" dirty="0"/>
              <a:t>, N., Hansel, D., van </a:t>
            </a:r>
            <a:r>
              <a:rPr lang="en-US" sz="2800" dirty="0" err="1"/>
              <a:t>Vreeswijk</a:t>
            </a:r>
            <a:r>
              <a:rPr lang="en-US" sz="2800" dirty="0"/>
              <a:t>, C., and Brunel, N. (2003). How spike …. </a:t>
            </a:r>
            <a:r>
              <a:rPr lang="en-US" sz="2800" i="1" dirty="0"/>
              <a:t>J. Neuroscience</a:t>
            </a:r>
            <a:r>
              <a:rPr lang="en-US" sz="2800" dirty="0"/>
              <a:t>, 23:11628-11640.</a:t>
            </a:r>
          </a:p>
          <a:p>
            <a:r>
              <a:rPr lang="en-US" sz="2800" dirty="0" err="1"/>
              <a:t>Badel</a:t>
            </a:r>
            <a:r>
              <a:rPr lang="en-US" sz="2800" dirty="0"/>
              <a:t>, L., et al. (2008a). Extracting nonlinear integrate-and-fire, </a:t>
            </a:r>
            <a:r>
              <a:rPr lang="en-US" sz="2800" i="1" dirty="0"/>
              <a:t>Biol. Cybernetics</a:t>
            </a:r>
            <a:r>
              <a:rPr lang="en-US" sz="2800" dirty="0"/>
              <a:t>, 99:361-370.</a:t>
            </a:r>
          </a:p>
          <a:p>
            <a:r>
              <a:rPr lang="en-US" sz="2800" dirty="0" err="1"/>
              <a:t>Brette</a:t>
            </a:r>
            <a:r>
              <a:rPr lang="en-US" sz="2800" dirty="0"/>
              <a:t>, R. and Gerstner, W. (2005). Adaptive exponential integrate-and-fire </a:t>
            </a:r>
            <a:r>
              <a:rPr lang="en-US" sz="2800" i="1" dirty="0"/>
              <a:t>J. </a:t>
            </a:r>
            <a:r>
              <a:rPr lang="en-US" sz="2800" i="1" dirty="0" err="1"/>
              <a:t>Neurophysiol</a:t>
            </a:r>
            <a:r>
              <a:rPr lang="en-US" sz="2800" dirty="0"/>
              <a:t>., 94:3637- 3642.</a:t>
            </a:r>
          </a:p>
          <a:p>
            <a:r>
              <a:rPr lang="en-US" sz="2800" dirty="0" err="1"/>
              <a:t>Izhikevich</a:t>
            </a:r>
            <a:r>
              <a:rPr lang="en-US" sz="2800" dirty="0"/>
              <a:t>, E. M. (2003). Simple model of spiking neurons. IEEE Trans Neural </a:t>
            </a:r>
            <a:r>
              <a:rPr lang="en-US" sz="2800" dirty="0" err="1"/>
              <a:t>Netw</a:t>
            </a:r>
            <a:r>
              <a:rPr lang="en-US" sz="2800" dirty="0"/>
              <a:t>, 14:1569-1572.</a:t>
            </a:r>
          </a:p>
          <a:p>
            <a:r>
              <a:rPr lang="en-US" sz="2800" dirty="0"/>
              <a:t>Gerstner, W. (2008). Spike-response model</a:t>
            </a:r>
            <a:r>
              <a:rPr lang="en-US" sz="2800" i="1" dirty="0"/>
              <a:t>. </a:t>
            </a:r>
            <a:r>
              <a:rPr lang="en-US" sz="2800" i="1" dirty="0" err="1"/>
              <a:t>Scholarpedia</a:t>
            </a:r>
            <a:r>
              <a:rPr lang="en-US" sz="2800" dirty="0"/>
              <a:t>, 3(12):1343.</a:t>
            </a:r>
          </a:p>
        </p:txBody>
      </p:sp>
      <p:sp>
        <p:nvSpPr>
          <p:cNvPr id="10" name="TextBox 9"/>
          <p:cNvSpPr txBox="1"/>
          <p:nvPr/>
        </p:nvSpPr>
        <p:spPr>
          <a:xfrm>
            <a:off x="0" y="2331950"/>
            <a:ext cx="5468164" cy="646331"/>
          </a:xfrm>
          <a:prstGeom prst="rect">
            <a:avLst/>
          </a:prstGeom>
          <a:noFill/>
        </p:spPr>
        <p:txBody>
          <a:bodyPr wrap="none" rtlCol="0">
            <a:spAutoFit/>
          </a:bodyPr>
          <a:lstStyle/>
          <a:p>
            <a:r>
              <a:rPr lang="en-US" sz="3600" dirty="0"/>
              <a:t>Nonlinear and adaptive IF</a:t>
            </a:r>
          </a:p>
        </p:txBody>
      </p:sp>
      <p:sp>
        <p:nvSpPr>
          <p:cNvPr id="11" name="TextBox 10"/>
          <p:cNvSpPr txBox="1"/>
          <p:nvPr/>
        </p:nvSpPr>
        <p:spPr>
          <a:xfrm>
            <a:off x="0" y="5185560"/>
            <a:ext cx="13957667" cy="646331"/>
          </a:xfrm>
          <a:prstGeom prst="rect">
            <a:avLst/>
          </a:prstGeom>
          <a:noFill/>
        </p:spPr>
        <p:txBody>
          <a:bodyPr wrap="none" rtlCol="0">
            <a:spAutoFit/>
          </a:bodyPr>
          <a:lstStyle/>
          <a:p>
            <a:r>
              <a:rPr lang="en-US" sz="3600" dirty="0"/>
              <a:t>Optimization methods for neuron models, max likelihood,  and GLM</a:t>
            </a:r>
          </a:p>
        </p:txBody>
      </p:sp>
      <p:sp>
        <p:nvSpPr>
          <p:cNvPr id="12" name="TextBox 11"/>
          <p:cNvSpPr txBox="1"/>
          <p:nvPr/>
        </p:nvSpPr>
        <p:spPr>
          <a:xfrm>
            <a:off x="0" y="8525107"/>
            <a:ext cx="5083443" cy="646331"/>
          </a:xfrm>
          <a:prstGeom prst="rect">
            <a:avLst/>
          </a:prstGeom>
          <a:noFill/>
        </p:spPr>
        <p:txBody>
          <a:bodyPr wrap="none" rtlCol="0">
            <a:spAutoFit/>
          </a:bodyPr>
          <a:lstStyle/>
          <a:p>
            <a:r>
              <a:rPr lang="en-US" sz="3600" dirty="0"/>
              <a:t>Encoding and Decoding</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3338" y="3752193"/>
            <a:ext cx="12787475" cy="3770263"/>
          </a:xfrm>
          <a:prstGeom prst="rect">
            <a:avLst/>
          </a:prstGeom>
          <a:solidFill>
            <a:srgbClr val="FFFF00"/>
          </a:solidFill>
        </p:spPr>
        <p:txBody>
          <a:bodyPr wrap="none" rtlCol="0">
            <a:spAutoFit/>
          </a:bodyPr>
          <a:lstStyle/>
          <a:p>
            <a:r>
              <a:rPr lang="en-US" sz="23900" dirty="0">
                <a:solidFill>
                  <a:srgbClr val="FF0000"/>
                </a:solidFill>
              </a:rPr>
              <a:t>The END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2767267" y="1425022"/>
          <a:ext cx="13923182" cy="1665317"/>
        </p:xfrm>
        <a:graphic>
          <a:graphicData uri="http://schemas.openxmlformats.org/presentationml/2006/ole">
            <mc:AlternateContent xmlns:mc="http://schemas.openxmlformats.org/markup-compatibility/2006">
              <mc:Choice xmlns:v="urn:schemas-microsoft-com:vml" Requires="v">
                <p:oleObj spid="_x0000_s286738" name="Equation" r:id="rId3" imgW="2705040" imgH="393480" progId="Equation.DSMT4">
                  <p:embed/>
                </p:oleObj>
              </mc:Choice>
              <mc:Fallback>
                <p:oleObj name="Equation" r:id="rId3" imgW="2705040" imgH="393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267" y="1425022"/>
                        <a:ext cx="13923182" cy="1665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4"/>
          <p:cNvGraphicFramePr>
            <a:graphicFrameLocks noChangeAspect="1"/>
          </p:cNvGraphicFramePr>
          <p:nvPr/>
        </p:nvGraphicFramePr>
        <p:xfrm>
          <a:off x="2109788" y="3082925"/>
          <a:ext cx="15093950" cy="1665288"/>
        </p:xfrm>
        <a:graphic>
          <a:graphicData uri="http://schemas.openxmlformats.org/presentationml/2006/ole">
            <mc:AlternateContent xmlns:mc="http://schemas.openxmlformats.org/markup-compatibility/2006">
              <mc:Choice xmlns:v="urn:schemas-microsoft-com:vml" Requires="v">
                <p:oleObj spid="_x0000_s286739" name="Equation" r:id="rId5" imgW="2743200" imgH="393480" progId="Equation.DSMT4">
                  <p:embed/>
                </p:oleObj>
              </mc:Choice>
              <mc:Fallback>
                <p:oleObj name="Equation" r:id="rId5" imgW="2743200" imgH="3934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9788" y="3082925"/>
                        <a:ext cx="15093950" cy="166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4"/>
          <p:cNvGrpSpPr/>
          <p:nvPr/>
        </p:nvGrpSpPr>
        <p:grpSpPr>
          <a:xfrm>
            <a:off x="12154198" y="4870156"/>
            <a:ext cx="7562870" cy="3574724"/>
            <a:chOff x="5143500" y="2924944"/>
            <a:chExt cx="3200509" cy="2017349"/>
          </a:xfrm>
        </p:grpSpPr>
        <p:sp>
          <p:nvSpPr>
            <p:cNvPr id="10" name="TextBox 9"/>
            <p:cNvSpPr txBox="1"/>
            <p:nvPr/>
          </p:nvSpPr>
          <p:spPr>
            <a:xfrm>
              <a:off x="7092280" y="2924944"/>
              <a:ext cx="1251729" cy="468962"/>
            </a:xfrm>
            <a:prstGeom prst="rect">
              <a:avLst/>
            </a:prstGeom>
            <a:noFill/>
            <a:ln>
              <a:solidFill>
                <a:srgbClr val="00B050"/>
              </a:solidFill>
            </a:ln>
          </p:spPr>
          <p:txBody>
            <a:bodyPr wrap="none" rtlCol="0">
              <a:spAutoFit/>
            </a:bodyPr>
            <a:lstStyle/>
            <a:p>
              <a:r>
                <a:rPr lang="en-US" sz="4800" dirty="0">
                  <a:solidFill>
                    <a:srgbClr val="00B050"/>
                  </a:solidFill>
                </a:rPr>
                <a:t>u-</a:t>
              </a:r>
              <a:r>
                <a:rPr lang="en-US" sz="4800" dirty="0" err="1">
                  <a:solidFill>
                    <a:srgbClr val="00B050"/>
                  </a:solidFill>
                </a:rPr>
                <a:t>nullcline</a:t>
              </a:r>
              <a:endParaRPr lang="en-US" sz="4800" dirty="0">
                <a:solidFill>
                  <a:srgbClr val="00B050"/>
                </a:solidFill>
              </a:endParaRPr>
            </a:p>
          </p:txBody>
        </p:sp>
        <p:sp>
          <p:nvSpPr>
            <p:cNvPr id="9" name="Freeform 8"/>
            <p:cNvSpPr/>
            <p:nvPr/>
          </p:nvSpPr>
          <p:spPr bwMode="auto">
            <a:xfrm>
              <a:off x="5143500" y="3378076"/>
              <a:ext cx="2755900" cy="1564217"/>
            </a:xfrm>
            <a:custGeom>
              <a:avLst/>
              <a:gdLst>
                <a:gd name="connsiteX0" fmla="*/ 0 w 2755900"/>
                <a:gd name="connsiteY0" fmla="*/ 25400 h 1564217"/>
                <a:gd name="connsiteX1" fmla="*/ 1714500 w 2755900"/>
                <a:gd name="connsiteY1" fmla="*/ 1270000 h 1564217"/>
                <a:gd name="connsiteX2" fmla="*/ 2235200 w 2755900"/>
                <a:gd name="connsiteY2" fmla="*/ 1549400 h 1564217"/>
                <a:gd name="connsiteX3" fmla="*/ 2514600 w 2755900"/>
                <a:gd name="connsiteY3" fmla="*/ 1358900 h 1564217"/>
                <a:gd name="connsiteX4" fmla="*/ 2667000 w 2755900"/>
                <a:gd name="connsiteY4" fmla="*/ 736600 h 1564217"/>
                <a:gd name="connsiteX5" fmla="*/ 2755900 w 2755900"/>
                <a:gd name="connsiteY5" fmla="*/ 0 h 156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900" h="1564217">
                  <a:moveTo>
                    <a:pt x="0" y="25400"/>
                  </a:moveTo>
                  <a:cubicBezTo>
                    <a:pt x="670983" y="520700"/>
                    <a:pt x="1341967" y="1016000"/>
                    <a:pt x="1714500" y="1270000"/>
                  </a:cubicBezTo>
                  <a:cubicBezTo>
                    <a:pt x="2087033" y="1524000"/>
                    <a:pt x="2101850" y="1534583"/>
                    <a:pt x="2235200" y="1549400"/>
                  </a:cubicBezTo>
                  <a:cubicBezTo>
                    <a:pt x="2368550" y="1564217"/>
                    <a:pt x="2442633" y="1494367"/>
                    <a:pt x="2514600" y="1358900"/>
                  </a:cubicBezTo>
                  <a:cubicBezTo>
                    <a:pt x="2586567" y="1223433"/>
                    <a:pt x="2626783" y="963083"/>
                    <a:pt x="2667000" y="736600"/>
                  </a:cubicBezTo>
                  <a:cubicBezTo>
                    <a:pt x="2707217" y="510117"/>
                    <a:pt x="2731558" y="255058"/>
                    <a:pt x="2755900" y="0"/>
                  </a:cubicBezTo>
                </a:path>
              </a:pathLst>
            </a:cu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7" name="Straight Arrow Connector 16"/>
            <p:cNvCxnSpPr/>
            <p:nvPr/>
          </p:nvCxnSpPr>
          <p:spPr bwMode="auto">
            <a:xfrm>
              <a:off x="6012160" y="3933056"/>
              <a:ext cx="0" cy="288032"/>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pSp>
      <p:sp>
        <p:nvSpPr>
          <p:cNvPr id="20" name="Rectangle 19"/>
          <p:cNvSpPr/>
          <p:nvPr/>
        </p:nvSpPr>
        <p:spPr bwMode="auto">
          <a:xfrm>
            <a:off x="12164983" y="8698080"/>
            <a:ext cx="6976413" cy="140357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19" name="Straight Connector 18"/>
          <p:cNvCxnSpPr/>
          <p:nvPr/>
        </p:nvCxnSpPr>
        <p:spPr bwMode="auto">
          <a:xfrm>
            <a:off x="12164983" y="9591263"/>
            <a:ext cx="7146569" cy="0"/>
          </a:xfrm>
          <a:prstGeom prst="line">
            <a:avLst/>
          </a:prstGeom>
          <a:solidFill>
            <a:schemeClr val="accent1"/>
          </a:solidFill>
          <a:ln w="19050" cap="flat" cmpd="sng" algn="ctr">
            <a:solidFill>
              <a:schemeClr val="accent2"/>
            </a:solidFill>
            <a:prstDash val="solid"/>
            <a:round/>
            <a:headEnd type="none" w="med" len="med"/>
            <a:tailEnd type="none" w="med" len="med"/>
          </a:ln>
          <a:effectLst/>
        </p:spPr>
      </p:cxnSp>
      <p:cxnSp>
        <p:nvCxnSpPr>
          <p:cNvPr id="21" name="Straight Arrow Connector 20"/>
          <p:cNvCxnSpPr/>
          <p:nvPr/>
        </p:nvCxnSpPr>
        <p:spPr bwMode="auto">
          <a:xfrm rot="16200000">
            <a:off x="12675452" y="9123354"/>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rot="16200000">
            <a:off x="17950301" y="9123354"/>
            <a:ext cx="0" cy="680626"/>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5" name="Straight Connector 24"/>
          <p:cNvCxnSpPr/>
          <p:nvPr/>
        </p:nvCxnSpPr>
        <p:spPr bwMode="auto">
          <a:xfrm>
            <a:off x="5018414" y="3338985"/>
            <a:ext cx="3913597" cy="893183"/>
          </a:xfrm>
          <a:prstGeom prst="line">
            <a:avLst/>
          </a:prstGeom>
          <a:solidFill>
            <a:schemeClr val="accent1"/>
          </a:solidFill>
          <a:ln w="57150" cap="flat" cmpd="sng" algn="ctr">
            <a:solidFill>
              <a:srgbClr val="FF0000"/>
            </a:solidFill>
            <a:prstDash val="solid"/>
            <a:round/>
            <a:headEnd type="none" w="med" len="med"/>
            <a:tailEnd type="none" w="med" len="med"/>
          </a:ln>
          <a:effectLst/>
        </p:spPr>
      </p:cxnSp>
      <p:sp>
        <p:nvSpPr>
          <p:cNvPr id="26" name="TextBox 25"/>
          <p:cNvSpPr txBox="1"/>
          <p:nvPr/>
        </p:nvSpPr>
        <p:spPr>
          <a:xfrm>
            <a:off x="6379666" y="4104571"/>
            <a:ext cx="1630314" cy="1071957"/>
          </a:xfrm>
          <a:prstGeom prst="rect">
            <a:avLst/>
          </a:prstGeom>
          <a:noFill/>
        </p:spPr>
        <p:txBody>
          <a:bodyPr wrap="none" lIns="192911" tIns="96455" rIns="192911" bIns="96455" rtlCol="0">
            <a:spAutoFit/>
          </a:bodyPr>
          <a:lstStyle/>
          <a:p>
            <a:r>
              <a:rPr lang="en-US" dirty="0">
                <a:solidFill>
                  <a:srgbClr val="FF0000"/>
                </a:solidFill>
              </a:rPr>
              <a:t>a=0</a:t>
            </a:r>
          </a:p>
        </p:txBody>
      </p:sp>
      <p:sp>
        <p:nvSpPr>
          <p:cNvPr id="28" name="Oval 27"/>
          <p:cNvSpPr/>
          <p:nvPr/>
        </p:nvSpPr>
        <p:spPr bwMode="auto">
          <a:xfrm>
            <a:off x="13015765" y="9463665"/>
            <a:ext cx="340313" cy="25519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sp>
        <p:nvSpPr>
          <p:cNvPr id="24" name="Freeform 23"/>
          <p:cNvSpPr/>
          <p:nvPr/>
        </p:nvSpPr>
        <p:spPr bwMode="auto">
          <a:xfrm>
            <a:off x="12164983" y="8861046"/>
            <a:ext cx="6512249" cy="2771778"/>
          </a:xfrm>
          <a:custGeom>
            <a:avLst/>
            <a:gdLst>
              <a:gd name="connsiteX0" fmla="*/ 0 w 2755900"/>
              <a:gd name="connsiteY0" fmla="*/ 25400 h 1564217"/>
              <a:gd name="connsiteX1" fmla="*/ 1714500 w 2755900"/>
              <a:gd name="connsiteY1" fmla="*/ 1270000 h 1564217"/>
              <a:gd name="connsiteX2" fmla="*/ 2235200 w 2755900"/>
              <a:gd name="connsiteY2" fmla="*/ 1549400 h 1564217"/>
              <a:gd name="connsiteX3" fmla="*/ 2514600 w 2755900"/>
              <a:gd name="connsiteY3" fmla="*/ 1358900 h 1564217"/>
              <a:gd name="connsiteX4" fmla="*/ 2667000 w 2755900"/>
              <a:gd name="connsiteY4" fmla="*/ 736600 h 1564217"/>
              <a:gd name="connsiteX5" fmla="*/ 2755900 w 2755900"/>
              <a:gd name="connsiteY5" fmla="*/ 0 h 156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900" h="1564217">
                <a:moveTo>
                  <a:pt x="0" y="25400"/>
                </a:moveTo>
                <a:cubicBezTo>
                  <a:pt x="670983" y="520700"/>
                  <a:pt x="1341967" y="1016000"/>
                  <a:pt x="1714500" y="1270000"/>
                </a:cubicBezTo>
                <a:cubicBezTo>
                  <a:pt x="2087033" y="1524000"/>
                  <a:pt x="2101850" y="1534583"/>
                  <a:pt x="2235200" y="1549400"/>
                </a:cubicBezTo>
                <a:cubicBezTo>
                  <a:pt x="2368550" y="1564217"/>
                  <a:pt x="2442633" y="1494367"/>
                  <a:pt x="2514600" y="1358900"/>
                </a:cubicBezTo>
                <a:cubicBezTo>
                  <a:pt x="2586567" y="1223433"/>
                  <a:pt x="2626783" y="963083"/>
                  <a:pt x="2667000" y="736600"/>
                </a:cubicBezTo>
                <a:cubicBezTo>
                  <a:pt x="2707217" y="510117"/>
                  <a:pt x="2731558" y="255058"/>
                  <a:pt x="2755900" y="0"/>
                </a:cubicBezTo>
              </a:path>
            </a:pathLst>
          </a:custGeom>
          <a:noFill/>
          <a:ln w="38100" cap="flat" cmpd="sng" algn="ctr">
            <a:solidFill>
              <a:srgbClr val="00B050"/>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29" name="Straight Arrow Connector 28"/>
          <p:cNvCxnSpPr/>
          <p:nvPr/>
        </p:nvCxnSpPr>
        <p:spPr bwMode="auto">
          <a:xfrm>
            <a:off x="10803732" y="10612043"/>
            <a:ext cx="969891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TextBox 29"/>
          <p:cNvSpPr txBox="1"/>
          <p:nvPr/>
        </p:nvSpPr>
        <p:spPr>
          <a:xfrm>
            <a:off x="19822021" y="10612044"/>
            <a:ext cx="875300" cy="1241234"/>
          </a:xfrm>
          <a:prstGeom prst="rect">
            <a:avLst/>
          </a:prstGeom>
          <a:noFill/>
        </p:spPr>
        <p:txBody>
          <a:bodyPr wrap="none" lIns="192911" tIns="96455" rIns="192911" bIns="96455" rtlCol="0">
            <a:spAutoFit/>
          </a:bodyPr>
          <a:lstStyle/>
          <a:p>
            <a:r>
              <a:rPr lang="en-US" sz="6800" dirty="0"/>
              <a:t>u</a:t>
            </a:r>
          </a:p>
        </p:txBody>
      </p:sp>
      <p:cxnSp>
        <p:nvCxnSpPr>
          <p:cNvPr id="31" name="Straight Arrow Connector 30"/>
          <p:cNvCxnSpPr/>
          <p:nvPr/>
        </p:nvCxnSpPr>
        <p:spPr bwMode="auto">
          <a:xfrm rot="16200000">
            <a:off x="8528454" y="8202965"/>
            <a:ext cx="727305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2" name="TextBox 31"/>
          <p:cNvSpPr txBox="1"/>
          <p:nvPr/>
        </p:nvSpPr>
        <p:spPr>
          <a:xfrm>
            <a:off x="352001" y="5416958"/>
            <a:ext cx="11910949" cy="2287675"/>
          </a:xfrm>
          <a:prstGeom prst="rect">
            <a:avLst/>
          </a:prstGeom>
          <a:noFill/>
        </p:spPr>
        <p:txBody>
          <a:bodyPr wrap="square" lIns="192911" tIns="96455" rIns="192911" bIns="96455" rtlCol="0">
            <a:spAutoFit/>
          </a:bodyPr>
          <a:lstStyle/>
          <a:p>
            <a:r>
              <a:rPr lang="en-US" sz="6800" b="1" dirty="0"/>
              <a:t>What happens if input switches from I=0 to I&gt;0?</a:t>
            </a:r>
          </a:p>
        </p:txBody>
      </p:sp>
      <p:cxnSp>
        <p:nvCxnSpPr>
          <p:cNvPr id="33" name="Straight Arrow Connector 32"/>
          <p:cNvCxnSpPr/>
          <p:nvPr/>
        </p:nvCxnSpPr>
        <p:spPr bwMode="auto">
          <a:xfrm>
            <a:off x="12262950" y="8224103"/>
            <a:ext cx="0" cy="51039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34" name="TextBox 33"/>
          <p:cNvSpPr txBox="1"/>
          <p:nvPr/>
        </p:nvSpPr>
        <p:spPr>
          <a:xfrm>
            <a:off x="18244203" y="7901151"/>
            <a:ext cx="3162785" cy="933458"/>
          </a:xfrm>
          <a:prstGeom prst="rect">
            <a:avLst/>
          </a:prstGeom>
          <a:noFill/>
          <a:ln>
            <a:solidFill>
              <a:srgbClr val="00B050"/>
            </a:solidFill>
          </a:ln>
        </p:spPr>
        <p:txBody>
          <a:bodyPr wrap="none" lIns="192911" tIns="96455" rIns="192911" bIns="96455" rtlCol="0">
            <a:spAutoFit/>
          </a:bodyPr>
          <a:lstStyle/>
          <a:p>
            <a:r>
              <a:rPr lang="en-US" sz="4800" dirty="0">
                <a:solidFill>
                  <a:srgbClr val="00B050"/>
                </a:solidFill>
              </a:rPr>
              <a:t>u-</a:t>
            </a:r>
            <a:r>
              <a:rPr lang="en-US" sz="4800" dirty="0" err="1">
                <a:solidFill>
                  <a:srgbClr val="00B050"/>
                </a:solidFill>
              </a:rPr>
              <a:t>nullcline</a:t>
            </a:r>
            <a:endParaRPr lang="en-US" sz="4800" dirty="0">
              <a:solidFill>
                <a:srgbClr val="00B050"/>
              </a:solidFill>
            </a:endParaRPr>
          </a:p>
        </p:txBody>
      </p:sp>
      <p:sp>
        <p:nvSpPr>
          <p:cNvPr id="36" name="TextBox 35"/>
          <p:cNvSpPr txBox="1"/>
          <p:nvPr/>
        </p:nvSpPr>
        <p:spPr>
          <a:xfrm>
            <a:off x="692315" y="7586115"/>
            <a:ext cx="9122750" cy="3149449"/>
          </a:xfrm>
          <a:prstGeom prst="rect">
            <a:avLst/>
          </a:prstGeom>
          <a:noFill/>
        </p:spPr>
        <p:txBody>
          <a:bodyPr wrap="none" lIns="192911" tIns="96455" rIns="192911" bIns="96455" rtlCol="0">
            <a:spAutoFit/>
          </a:bodyPr>
          <a:lstStyle/>
          <a:p>
            <a:pPr marL="1085124" indent="-1085124"/>
            <a:r>
              <a:rPr lang="en-US" sz="4800" dirty="0"/>
              <a:t>[ ] u-</a:t>
            </a:r>
            <a:r>
              <a:rPr lang="en-US" sz="4800" dirty="0" err="1"/>
              <a:t>nullcline</a:t>
            </a:r>
            <a:r>
              <a:rPr lang="en-US" sz="4800" dirty="0"/>
              <a:t> moves horizontally</a:t>
            </a:r>
          </a:p>
          <a:p>
            <a:pPr marL="1085124" indent="-1085124"/>
            <a:r>
              <a:rPr lang="en-US" sz="4800" dirty="0"/>
              <a:t>[ ] u-</a:t>
            </a:r>
            <a:r>
              <a:rPr lang="en-US" sz="4800" dirty="0" err="1"/>
              <a:t>nullcline</a:t>
            </a:r>
            <a:r>
              <a:rPr lang="en-US" sz="4800" dirty="0"/>
              <a:t> moves vertically</a:t>
            </a:r>
          </a:p>
          <a:p>
            <a:pPr marL="1085124" indent="-1085124"/>
            <a:r>
              <a:rPr lang="en-US" sz="4800" dirty="0"/>
              <a:t>[ ] w-</a:t>
            </a:r>
            <a:r>
              <a:rPr lang="en-US" sz="4800" dirty="0" err="1"/>
              <a:t>nullcine</a:t>
            </a:r>
            <a:r>
              <a:rPr lang="en-US" sz="4800" dirty="0"/>
              <a:t> moves horizontally</a:t>
            </a:r>
          </a:p>
          <a:p>
            <a:pPr marL="1085124" indent="-1085124"/>
            <a:r>
              <a:rPr lang="en-US" sz="4800" dirty="0"/>
              <a:t>[ ] w-</a:t>
            </a:r>
            <a:r>
              <a:rPr lang="en-US" sz="4800" dirty="0" err="1"/>
              <a:t>nullcline</a:t>
            </a:r>
            <a:r>
              <a:rPr lang="en-US" sz="4800" dirty="0"/>
              <a:t> moves vertically</a:t>
            </a:r>
          </a:p>
        </p:txBody>
      </p:sp>
      <p:sp>
        <p:nvSpPr>
          <p:cNvPr id="37" name="Rectangle 36"/>
          <p:cNvSpPr/>
          <p:nvPr/>
        </p:nvSpPr>
        <p:spPr bwMode="auto">
          <a:xfrm>
            <a:off x="-215312" y="1243601"/>
            <a:ext cx="21774766" cy="11091009"/>
          </a:xfrm>
          <a:prstGeom prst="rect">
            <a:avLst/>
          </a:prstGeom>
          <a:solidFill>
            <a:srgbClr val="FFC000">
              <a:alpha val="22745"/>
            </a:srgbClr>
          </a:solidFill>
          <a:ln w="9525" cap="flat" cmpd="sng" algn="ctr">
            <a:solidFill>
              <a:schemeClr val="tx1"/>
            </a:solidFill>
            <a:prstDash val="solid"/>
            <a:round/>
            <a:headEnd type="none" w="med" len="med"/>
            <a:tailEnd type="none" w="med" len="med"/>
          </a:ln>
          <a:effectLst/>
        </p:spPr>
        <p:txBody>
          <a:bodyPr vert="horz" wrap="square" lIns="192911" tIns="96455" rIns="192911" bIns="96455" numCol="1" rtlCol="0" anchor="t" anchorCtr="0" compatLnSpc="1">
            <a:prstTxWarp prst="textNoShape">
              <a:avLst/>
            </a:prstTxWarp>
          </a:bodyPr>
          <a:lstStyle/>
          <a:p>
            <a:pPr defTabSz="1929110" eaLnBrk="0" hangingPunct="0"/>
            <a:endParaRPr lang="en-US" sz="5100" i="1" dirty="0">
              <a:latin typeface="Times New Roman" pitchFamily="18" charset="0"/>
            </a:endParaRPr>
          </a:p>
        </p:txBody>
      </p:sp>
      <p:cxnSp>
        <p:nvCxnSpPr>
          <p:cNvPr id="27" name="Straight Connector 26"/>
          <p:cNvCxnSpPr/>
          <p:nvPr/>
        </p:nvCxnSpPr>
        <p:spPr bwMode="auto">
          <a:xfrm>
            <a:off x="11824670" y="3466582"/>
            <a:ext cx="3913597" cy="893183"/>
          </a:xfrm>
          <a:prstGeom prst="line">
            <a:avLst/>
          </a:prstGeom>
          <a:solidFill>
            <a:schemeClr val="accent1"/>
          </a:solidFill>
          <a:ln w="57150" cap="flat" cmpd="sng" algn="ctr">
            <a:solidFill>
              <a:srgbClr val="FF0000"/>
            </a:solidFill>
            <a:prstDash val="sysDash"/>
            <a:round/>
            <a:headEnd type="none" w="med" len="med"/>
            <a:tailEnd type="none" w="med" len="med"/>
          </a:ln>
          <a:effectLst/>
        </p:spPr>
      </p:cxnSp>
      <p:sp>
        <p:nvSpPr>
          <p:cNvPr id="38" name="TextBox 37"/>
          <p:cNvSpPr txBox="1"/>
          <p:nvPr/>
        </p:nvSpPr>
        <p:spPr>
          <a:xfrm>
            <a:off x="12818116" y="2835878"/>
            <a:ext cx="5961628" cy="1071957"/>
          </a:xfrm>
          <a:prstGeom prst="rect">
            <a:avLst/>
          </a:prstGeom>
          <a:noFill/>
        </p:spPr>
        <p:txBody>
          <a:bodyPr wrap="none" lIns="192911" tIns="96455" rIns="192911" bIns="96455" rtlCol="0">
            <a:spAutoFit/>
          </a:bodyPr>
          <a:lstStyle/>
          <a:p>
            <a:r>
              <a:rPr lang="en-US" dirty="0">
                <a:solidFill>
                  <a:srgbClr val="FF0000"/>
                </a:solidFill>
              </a:rPr>
              <a:t>Only during reset</a:t>
            </a:r>
          </a:p>
        </p:txBody>
      </p:sp>
      <p:sp>
        <p:nvSpPr>
          <p:cNvPr id="35" name="Title 3"/>
          <p:cNvSpPr txBox="1">
            <a:spLocks/>
          </p:cNvSpPr>
          <p:nvPr/>
        </p:nvSpPr>
        <p:spPr>
          <a:xfrm>
            <a:off x="697827" y="8322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 </a:t>
            </a:r>
            <a:r>
              <a:rPr lang="en-US" sz="6600" dirty="0">
                <a:solidFill>
                  <a:srgbClr val="FF0000"/>
                </a:solidFill>
                <a:latin typeface="Impact" charset="0"/>
                <a:ea typeface="ＭＳ Ｐゴシック" charset="0"/>
                <a:cs typeface="Impact" charset="0"/>
              </a:rPr>
              <a:t>Quiz 9.2.  </a:t>
            </a:r>
            <a:r>
              <a:rPr lang="en-US" sz="6600" dirty="0" err="1">
                <a:solidFill>
                  <a:srgbClr val="FF0000"/>
                </a:solidFill>
                <a:latin typeface="Impact" charset="0"/>
                <a:ea typeface="ＭＳ Ｐゴシック" charset="0"/>
                <a:cs typeface="Impact" charset="0"/>
              </a:rPr>
              <a:t>Nullclines</a:t>
            </a:r>
            <a:r>
              <a:rPr lang="en-US" sz="6600" dirty="0">
                <a:solidFill>
                  <a:srgbClr val="FF0000"/>
                </a:solidFill>
                <a:latin typeface="Impact" charset="0"/>
                <a:ea typeface="ＭＳ Ｐゴシック" charset="0"/>
                <a:cs typeface="Impact" charset="0"/>
              </a:rPr>
              <a:t> for constant input</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9" name="Straight Connector 38"/>
          <p:cNvCxnSpPr/>
          <p:nvPr/>
        </p:nvCxnSpPr>
        <p:spPr>
          <a:xfrm>
            <a:off x="-215313" y="1075160"/>
            <a:ext cx="2182277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69950</TotalTime>
  <Words>4294</Words>
  <Application>Microsoft Office PowerPoint</Application>
  <PresentationFormat>自定义</PresentationFormat>
  <Paragraphs>796</Paragraphs>
  <Slides>93</Slides>
  <Notes>38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03" baseType="lpstr">
      <vt:lpstr>HelveticaNeueLT Pro 55 Roman</vt:lpstr>
      <vt:lpstr>Arial</vt:lpstr>
      <vt:lpstr>Arial Narrow</vt:lpstr>
      <vt:lpstr>Calibri</vt:lpstr>
      <vt:lpstr>Impact</vt:lpstr>
      <vt:lpstr>Times New Roman</vt:lpstr>
      <vt:lpstr>Verdana</vt:lpstr>
      <vt:lpstr>Wingdings</vt:lpstr>
      <vt:lpstr>Thème Office</vt:lpstr>
      <vt:lpstr>Equation</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Biological Modeling  of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Neuronal Dynamics week 7– Suggested Reading/selected references</vt:lpstr>
      <vt:lpstr>PowerPoint 演示文稿</vt:lpstr>
      <vt:lpstr>PowerPoint 演示文稿</vt:lpstr>
    </vt:vector>
  </TitlesOfParts>
  <Company>EPFL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Didier Bonvin</dc:creator>
  <cp:lastModifiedBy>marQuis Saki</cp:lastModifiedBy>
  <cp:revision>1214</cp:revision>
  <cp:lastPrinted>2013-05-07T08:05:56Z</cp:lastPrinted>
  <dcterms:created xsi:type="dcterms:W3CDTF">2011-05-09T14:50:50Z</dcterms:created>
  <dcterms:modified xsi:type="dcterms:W3CDTF">2019-10-19T06:29:44Z</dcterms:modified>
</cp:coreProperties>
</file>